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handoutMasterIdLst>
    <p:handoutMasterId r:id="rId53"/>
  </p:handoutMasterIdLst>
  <p:sldIdLst>
    <p:sldId id="256" r:id="rId2"/>
    <p:sldId id="311" r:id="rId3"/>
    <p:sldId id="317" r:id="rId4"/>
    <p:sldId id="318" r:id="rId5"/>
    <p:sldId id="326" r:id="rId6"/>
    <p:sldId id="330" r:id="rId7"/>
    <p:sldId id="329" r:id="rId8"/>
    <p:sldId id="327" r:id="rId9"/>
    <p:sldId id="328" r:id="rId10"/>
    <p:sldId id="313" r:id="rId11"/>
    <p:sldId id="280" r:id="rId12"/>
    <p:sldId id="281" r:id="rId13"/>
    <p:sldId id="282" r:id="rId14"/>
    <p:sldId id="289" r:id="rId15"/>
    <p:sldId id="293" r:id="rId16"/>
    <p:sldId id="292" r:id="rId17"/>
    <p:sldId id="294" r:id="rId18"/>
    <p:sldId id="283" r:id="rId19"/>
    <p:sldId id="291" r:id="rId20"/>
    <p:sldId id="286" r:id="rId21"/>
    <p:sldId id="297" r:id="rId22"/>
    <p:sldId id="284" r:id="rId23"/>
    <p:sldId id="298" r:id="rId24"/>
    <p:sldId id="306" r:id="rId25"/>
    <p:sldId id="300" r:id="rId26"/>
    <p:sldId id="301" r:id="rId27"/>
    <p:sldId id="302" r:id="rId28"/>
    <p:sldId id="304" r:id="rId29"/>
    <p:sldId id="305" r:id="rId30"/>
    <p:sldId id="307" r:id="rId31"/>
    <p:sldId id="309" r:id="rId32"/>
    <p:sldId id="310" r:id="rId33"/>
    <p:sldId id="331" r:id="rId34"/>
    <p:sldId id="332" r:id="rId35"/>
    <p:sldId id="333" r:id="rId36"/>
    <p:sldId id="334" r:id="rId37"/>
    <p:sldId id="335" r:id="rId38"/>
    <p:sldId id="336" r:id="rId39"/>
    <p:sldId id="337" r:id="rId40"/>
    <p:sldId id="338" r:id="rId41"/>
    <p:sldId id="339" r:id="rId42"/>
    <p:sldId id="259" r:id="rId43"/>
    <p:sldId id="320" r:id="rId44"/>
    <p:sldId id="322" r:id="rId45"/>
    <p:sldId id="323" r:id="rId46"/>
    <p:sldId id="340" r:id="rId47"/>
    <p:sldId id="341" r:id="rId48"/>
    <p:sldId id="324" r:id="rId49"/>
    <p:sldId id="342" r:id="rId50"/>
    <p:sldId id="325" r:id="rId51"/>
    <p:sldId id="343" r:id="rId5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53" autoAdjust="0"/>
    <p:restoredTop sz="94660"/>
  </p:normalViewPr>
  <p:slideViewPr>
    <p:cSldViewPr>
      <p:cViewPr varScale="1">
        <p:scale>
          <a:sx n="85" d="100"/>
          <a:sy n="85" d="100"/>
        </p:scale>
        <p:origin x="1440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5DAAE9-70DA-45C2-80F6-FB2488265333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6CF30E-99F2-48F2-962E-17B9F6AE35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917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09/02/2023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7659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09/02/2023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3015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09/02/2023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9197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09/02/2023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8084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09/02/2023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9530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09/02/2023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5429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09/02/2023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0656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09/02/2023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3695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09/02/2023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2366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09/02/2023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09480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09/02/2023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9705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92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326F56-B035-4B96-A1F5-ED2FACFF5C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5282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275E2-FD06-4BC1-A4FC-30DA0A9539E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3883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DD2BE468-841F-5C4B-A99C-9D7CE0A32531}" type="datetimeFigureOut">
              <a:rPr lang="en-US" smtClean="0"/>
              <a:t>2/9/2023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90FC512-1B47-F643-B971-AB5B37AC7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11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9B9FDD-FFBF-429A-BD3C-E78AE91C9DA3}" type="datetimeFigureOut">
              <a:rPr lang="en-GB" smtClean="0"/>
              <a:t>09/02/2023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2645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bbc.co.uk/cbeebies/grownups/help-your-child-with-maths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google.co.uk/url?sa=i&amp;rct=j&amp;q=&amp;esrc=s&amp;source=images&amp;cd=&amp;cad=rja&amp;uact=8&amp;ved=0ahUKEwjtl7P0yu3RAhVH2xoKHWgTCJUQjRwIBw&amp;url=http://classroomclipart.com/clipart/Clipart/Mathematics.htm&amp;psig=AFQjCNGgmyH-xxAq0-6EFdS-4LRKXnrrUw&amp;ust=1485992878259379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resourcesforearlylearning.org/educators/module/20/9/34/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google.co.uk/url?sa=i&amp;rct=j&amp;q=&amp;esrc=s&amp;source=images&amp;cd=&amp;cad=rja&amp;uact=8&amp;ved=0ahUKEwj_2POCye3RAhXBOhoKHeDyAd4QjRwIBw&amp;url=http://clipart-library.com/maths-cliparts.html&amp;psig=AFQjCNGgmyH-xxAq0-6EFdS-4LRKXnrrUw&amp;ust=1485992878259379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iUx-OL1q_LAhXRZpoKHcmRDQAQjRwIBw&amp;url=http://www.clipartpanda.com/categories/person-thinking-clipart&amp;bvm=bv.116274245,d.d2s&amp;psig=AFQjCNHdkB0BbBU_umjTdjW22dowCDvPag&amp;ust=1457477806101365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hyperlink" Target="http://www.google.co.uk/url?sa=i&amp;rct=j&amp;q=&amp;esrc=s&amp;source=images&amp;cd=&amp;cad=rja&amp;uact=8&amp;ved=0ahUKEwiH1tKUp6_LAhUBbBoKHSdRBLkQjRwIBw&amp;url=http://www.kidsplaybox.com/abcs-of-math-activities-k-o/&amp;bvm=bv.116274245,d.d24&amp;psig=AFQjCNE-IVHIWAtYLTFSHkydzv_FoNyxMA&amp;ust=1457465200638544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google.co.uk/url?sa=i&amp;rct=j&amp;q=&amp;esrc=s&amp;source=images&amp;cd=&amp;cad=rja&amp;uact=8&amp;ved=0ahUKEwiyjdiZqK_LAhXK8RQKHUaZBSwQjRwIBw&amp;url=http://www.learning4kids.net/2015/11/08/free-printable-number-match-counting-wheel/&amp;bvm=bv.116274245,d.d24&amp;psig=AFQjCNE-IVHIWAtYLTFSHkydzv_FoNyxMA&amp;ust=1457465200638544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www.learning4kids.net/2014/11/02/lets-count-number-recognition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4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12.png"/><Relationship Id="rId7" Type="http://schemas.openxmlformats.org/officeDocument/2006/relationships/image" Target="../media/image4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5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wmf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3649" y="1124744"/>
            <a:ext cx="66247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Croeso</a:t>
            </a:r>
          </a:p>
          <a:p>
            <a:pPr algn="ctr"/>
            <a:r>
              <a:rPr lang="en-GB" sz="4800" dirty="0">
                <a:latin typeface="Comic Sans MS" panose="030F0702030302020204" pitchFamily="66" charset="0"/>
              </a:rPr>
              <a:t>Welcome</a:t>
            </a:r>
          </a:p>
          <a:p>
            <a:pPr algn="ctr"/>
            <a:endParaRPr lang="en-GB" sz="4800" dirty="0"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latin typeface="Comic Sans MS" panose="030F0702030302020204" pitchFamily="66" charset="0"/>
              </a:rPr>
              <a:t>Bore Mathemateg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85347">
            <a:off x="616903" y="622374"/>
            <a:ext cx="1803540" cy="184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8369">
            <a:off x="6759432" y="759431"/>
            <a:ext cx="1813198" cy="1851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4890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71600" y="620688"/>
            <a:ext cx="73448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Thank you for giving up your time!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19674" y="2924944"/>
            <a:ext cx="61206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tx2"/>
                </a:solidFill>
                <a:latin typeface="Comic Sans MS" panose="030F0702030302020204" pitchFamily="66" charset="0"/>
              </a:rPr>
              <a:t>Research shows that it’s your participation and engagement that ensures your child’s success</a:t>
            </a:r>
          </a:p>
        </p:txBody>
      </p:sp>
    </p:spTree>
    <p:extLst>
      <p:ext uri="{BB962C8B-B14F-4D97-AF65-F5344CB8AC3E}">
        <p14:creationId xmlns:p14="http://schemas.microsoft.com/office/powerpoint/2010/main" val="2558928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88028" y="2708924"/>
            <a:ext cx="776467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“ In the early years, parental involvement has a significant impact on children’s cognitive development and literacy and number skills.”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323529" y="550396"/>
            <a:ext cx="809367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i="1" dirty="0">
                <a:latin typeface="Comic Sans MS" panose="030F0702030302020204" pitchFamily="66" charset="0"/>
              </a:rPr>
              <a:t>‘</a:t>
            </a:r>
            <a:r>
              <a:rPr lang="en-GB" sz="2800" i="1" dirty="0">
                <a:solidFill>
                  <a:schemeClr val="tx2"/>
                </a:solidFill>
                <a:latin typeface="Comic Sans MS" panose="030F0702030302020204" pitchFamily="66" charset="0"/>
              </a:rPr>
              <a:t>Parental involvement in children’s education from an early age has a significant effect on educational achievement, and continues to do so into adolescence and adulthood.’</a:t>
            </a:r>
          </a:p>
        </p:txBody>
      </p:sp>
    </p:spTree>
    <p:extLst>
      <p:ext uri="{BB962C8B-B14F-4D97-AF65-F5344CB8AC3E}">
        <p14:creationId xmlns:p14="http://schemas.microsoft.com/office/powerpoint/2010/main" val="27624132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3768" y="3212976"/>
            <a:ext cx="7764676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The Impact of Parental Involvement on Children’s Education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Department for Children, School and Families 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576" y="404666"/>
            <a:ext cx="82089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i="1" dirty="0">
                <a:solidFill>
                  <a:srgbClr val="7030A0"/>
                </a:solidFill>
                <a:latin typeface="Comic Sans MS" panose="030F0702030302020204" pitchFamily="66" charset="0"/>
              </a:rPr>
              <a:t>‘What parents do is more important than who they are for children’s early development – i.e. home learning activities undertaken by parents is more important for children’s intellectual and social development than parental occupation, education or income.’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8" t="38141" r="42056" b="45192"/>
          <a:stretch/>
        </p:blipFill>
        <p:spPr bwMode="auto">
          <a:xfrm>
            <a:off x="395536" y="5367416"/>
            <a:ext cx="6594764" cy="1219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11228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96383"/>
            <a:ext cx="809367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i="1" dirty="0">
                <a:latin typeface="Comic Sans MS" panose="030F0702030302020204" pitchFamily="66" charset="0"/>
              </a:rPr>
              <a:t>Play is the natural way in which children learn.</a:t>
            </a:r>
          </a:p>
          <a:p>
            <a:endParaRPr lang="en-GB" sz="2800" i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endParaRPr lang="en-GB" sz="2800" i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9632" y="888880"/>
            <a:ext cx="61206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tx2"/>
                </a:solidFill>
                <a:latin typeface="Comic Sans MS" panose="030F0702030302020204" pitchFamily="66" charset="0"/>
              </a:rPr>
              <a:t>“Play is an effective vehicle for fostering  Mathematical concepts and developing positive attitudes to mathematics.”</a:t>
            </a:r>
          </a:p>
        </p:txBody>
      </p:sp>
      <p:sp>
        <p:nvSpPr>
          <p:cNvPr id="4" name="Rectangle 3"/>
          <p:cNvSpPr/>
          <p:nvPr/>
        </p:nvSpPr>
        <p:spPr>
          <a:xfrm>
            <a:off x="611560" y="5354716"/>
            <a:ext cx="794965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800">
                <a:solidFill>
                  <a:srgbClr val="FF0000"/>
                </a:solidFill>
              </a:rPr>
              <a:t>Maths is </a:t>
            </a:r>
            <a:r>
              <a:rPr lang="en-GB" altLang="en-US" sz="2800" dirty="0">
                <a:solidFill>
                  <a:srgbClr val="FF0000"/>
                </a:solidFill>
              </a:rPr>
              <a:t>everywhere in the home. With the support of parents, children can grasp many mathematical concepts through their play.</a:t>
            </a:r>
            <a:endParaRPr lang="en-GB" sz="2800" dirty="0"/>
          </a:p>
        </p:txBody>
      </p:sp>
      <p:sp>
        <p:nvSpPr>
          <p:cNvPr id="5" name="AutoShape 2" descr="Image result for maths through play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157" y="3722230"/>
            <a:ext cx="2453189" cy="1632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3992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8720"/>
            <a:ext cx="8352928" cy="4696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671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404664"/>
            <a:ext cx="748883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/>
              <a:t>Children will begin to:</a:t>
            </a:r>
          </a:p>
          <a:p>
            <a:r>
              <a:rPr lang="en-GB" sz="2800" dirty="0"/>
              <a:t>• know and understand early maths language of measurement, shapes, spaces, positions, early</a:t>
            </a:r>
          </a:p>
          <a:p>
            <a:r>
              <a:rPr lang="en-GB" sz="2800" dirty="0"/>
              <a:t>numbers, order and patterns</a:t>
            </a:r>
          </a:p>
          <a:p>
            <a:r>
              <a:rPr lang="en-GB" sz="2800" dirty="0"/>
              <a:t>• know the sequence of numbers</a:t>
            </a:r>
          </a:p>
          <a:p>
            <a:r>
              <a:rPr lang="en-GB" sz="2800" dirty="0"/>
              <a:t>• begin to understand positional words, e.g. in, on, outside</a:t>
            </a:r>
          </a:p>
          <a:p>
            <a:r>
              <a:rPr lang="en-GB" sz="2800" dirty="0"/>
              <a:t>• show an awareness of time</a:t>
            </a:r>
          </a:p>
          <a:p>
            <a:r>
              <a:rPr lang="en-GB" sz="2800" dirty="0"/>
              <a:t>• be aware of shapes in their environment</a:t>
            </a:r>
          </a:p>
          <a:p>
            <a:r>
              <a:rPr lang="en-GB" sz="2800" dirty="0"/>
              <a:t>• be aware of 1-to-1 correspondence</a:t>
            </a:r>
          </a:p>
          <a:p>
            <a:r>
              <a:rPr lang="en-GB" sz="2800" dirty="0"/>
              <a:t>• acquire new vocabulary, e.g. big, small, heavy light, empty, full etc.</a:t>
            </a:r>
          </a:p>
          <a:p>
            <a:r>
              <a:rPr lang="en-GB" sz="2800" dirty="0"/>
              <a:t>• learn number rhymes and songs, e.g. one, two, buckle my shoe etc.</a:t>
            </a:r>
          </a:p>
          <a:p>
            <a:r>
              <a:rPr lang="en-GB" sz="2800" dirty="0"/>
              <a:t>• be aware of number conservation</a:t>
            </a:r>
          </a:p>
        </p:txBody>
      </p:sp>
      <p:sp>
        <p:nvSpPr>
          <p:cNvPr id="3" name="AutoShape 2" descr="Image result for maths clipart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53975" y="-693738"/>
            <a:ext cx="2000250" cy="1457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Image result for maths clipart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06375" y="-541338"/>
            <a:ext cx="2000250" cy="1457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467041"/>
            <a:ext cx="1568202" cy="1142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340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67" t="19003" r="16711" b="9766"/>
          <a:stretch/>
        </p:blipFill>
        <p:spPr bwMode="auto">
          <a:xfrm>
            <a:off x="827584" y="426728"/>
            <a:ext cx="7128792" cy="6007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78612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332660"/>
            <a:ext cx="72008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How children learn about numbers and develop mathematical understanding during the early years is vitally important and sets them on a path towards numeracy skills and confidence in later life.</a:t>
            </a:r>
            <a:endParaRPr lang="en-GB" sz="3600" dirty="0"/>
          </a:p>
        </p:txBody>
      </p:sp>
      <p:pic>
        <p:nvPicPr>
          <p:cNvPr id="2050" name="Picture 2" descr="Image result for maths clipart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0091" y="4283506"/>
            <a:ext cx="3371850" cy="247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5476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195" y="3140968"/>
            <a:ext cx="3888432" cy="3473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http://images.clipartpanda.com/children-thinking-clipart-thinking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18" y="332660"/>
            <a:ext cx="2736304" cy="4329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779912" y="332660"/>
            <a:ext cx="45365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expected of Nursery / Reception/Year 1 Children?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11088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6" y="221201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and Numbers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8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50" y="72934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4033486"/>
              </p:ext>
            </p:extLst>
          </p:nvPr>
        </p:nvGraphicFramePr>
        <p:xfrm>
          <a:off x="575558" y="854474"/>
          <a:ext cx="8208912" cy="5782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Nursery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Year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6481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Recite numbers from 0-10, </a:t>
                      </a:r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forwards and backwards </a:t>
                      </a:r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starting from </a:t>
                      </a:r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different numbers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Recite numbers up to 20 </a:t>
                      </a:r>
                      <a:r>
                        <a:rPr lang="en-GB" sz="2800" b="1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forwards and backwards </a:t>
                      </a:r>
                      <a:r>
                        <a:rPr lang="en-GB" sz="28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from </a:t>
                      </a:r>
                      <a:r>
                        <a:rPr lang="en-GB" sz="2800" b="1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different starting points</a:t>
                      </a:r>
                      <a:r>
                        <a:rPr lang="en-GB" sz="2800" b="1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endParaRPr lang="en-GB" sz="2800" b="1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Recite</a:t>
                      </a:r>
                      <a:r>
                        <a:rPr lang="en-GB" sz="2800" baseline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 numbers up to 100 forwards and backwards and from different starting points</a:t>
                      </a:r>
                      <a:endParaRPr lang="en-GB" sz="2800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3610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Recognise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numbers from 0-5 </a:t>
                      </a:r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Read and write numbers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to 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at least 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  <a:endParaRPr lang="en-GB" sz="280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Read and write numbers to at least</a:t>
                      </a:r>
                      <a:r>
                        <a:rPr lang="en-GB" sz="2000" baseline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 20</a:t>
                      </a:r>
                    </a:p>
                    <a:p>
                      <a:r>
                        <a:rPr lang="en-GB" sz="2000" b="1" baseline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forming and orientating them correctly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40877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6" y="221201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and Numbers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8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50" y="72934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6104101"/>
              </p:ext>
            </p:extLst>
          </p:nvPr>
        </p:nvGraphicFramePr>
        <p:xfrm>
          <a:off x="575556" y="1196756"/>
          <a:ext cx="8208912" cy="4228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Nursery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Year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6481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Count reliably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up to 5 objects</a:t>
                      </a:r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Count reliably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up to 10 objects</a:t>
                      </a:r>
                      <a:endParaRPr lang="en-GB" sz="280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Count reliably</a:t>
                      </a:r>
                      <a:r>
                        <a:rPr lang="en-GB" sz="2800" baseline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 up to 20 objects</a:t>
                      </a:r>
                      <a:endParaRPr lang="en-GB" sz="2800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3610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Secure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number conservation from 0-5</a:t>
                      </a:r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Secure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number conservation 0-10</a:t>
                      </a:r>
                      <a:endParaRPr lang="en-GB" sz="280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Secure</a:t>
                      </a:r>
                      <a:r>
                        <a:rPr lang="en-GB" sz="2800" baseline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 number conservation 0-20</a:t>
                      </a:r>
                      <a:endParaRPr lang="en-GB" sz="2800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53664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6" y="221197"/>
            <a:ext cx="77048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and Numbers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Number conservation……….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8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50" y="72934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1556792"/>
            <a:ext cx="8136904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/>
          <p:cNvSpPr/>
          <p:nvPr/>
        </p:nvSpPr>
        <p:spPr>
          <a:xfrm>
            <a:off x="683569" y="1772816"/>
            <a:ext cx="2448272" cy="273630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4091377" y="1736812"/>
            <a:ext cx="4391210" cy="43204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42740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6" y="221201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and Numbers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8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50" y="72934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 descr="http://cdn4.kidsplaybox.com/wp-content/uploads/2012/12/math-counting7.jpg?resolution=1024,1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8" y="1681863"/>
            <a:ext cx="403244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2" y="1699834"/>
            <a:ext cx="2617894" cy="1757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0011" y="3717032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52108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6" y="221201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and Numbers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8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50" y="72934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9557" y="1427455"/>
            <a:ext cx="4760913" cy="485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75766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ww.learning4kids.net/wp-content/uploads/2015/11/Counting-out-loud-and-number-recognition-activity-free-printable-number-match-wheel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8" y="476676"/>
            <a:ext cx="4516609" cy="3389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068960"/>
            <a:ext cx="4557583" cy="341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Image result for maths at hom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76676"/>
            <a:ext cx="3183787" cy="238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4107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6" y="221201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and Numbers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8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50" y="72934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11" y="1501779"/>
            <a:ext cx="2416199" cy="3223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0055" y="1466757"/>
            <a:ext cx="4896544" cy="32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66094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6" y="221201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and Numbers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8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50" y="72934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1925646"/>
              </p:ext>
            </p:extLst>
          </p:nvPr>
        </p:nvGraphicFramePr>
        <p:xfrm>
          <a:off x="575556" y="1196756"/>
          <a:ext cx="8208912" cy="3009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Nursery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Year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6481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Compare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and order numbers up to 5</a:t>
                      </a:r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Compare and order numbers up to 10</a:t>
                      </a:r>
                      <a:endParaRPr lang="en-GB" sz="280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66FF33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Compare</a:t>
                      </a:r>
                      <a:r>
                        <a:rPr lang="en-GB" sz="2800" baseline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 and order numbers up to at least 20</a:t>
                      </a:r>
                      <a:endParaRPr lang="en-GB" sz="2800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918"/>
          <a:stretch/>
        </p:blipFill>
        <p:spPr bwMode="auto">
          <a:xfrm>
            <a:off x="251522" y="3544902"/>
            <a:ext cx="4381581" cy="1036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6945150" y="3830715"/>
            <a:ext cx="2054225" cy="484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47899"/>
          <a:stretch/>
        </p:blipFill>
        <p:spPr bwMode="auto">
          <a:xfrm>
            <a:off x="4884434" y="3810329"/>
            <a:ext cx="2054225" cy="505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5" y="4797152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581127"/>
            <a:ext cx="3096344" cy="206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8796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3314" name="Picture 2" descr="http://www.learning4kids.net/wp-content/uploads/2014/11/Counting-and-Number-Recognition-Activities-for-preschooler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9862"/>
            <a:ext cx="8640960" cy="6409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1281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6" y="221201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and Numbers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8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50" y="72934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15816" y="1172448"/>
            <a:ext cx="38884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Numicon</a:t>
            </a: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098"/>
          <a:stretch/>
        </p:blipFill>
        <p:spPr bwMode="auto">
          <a:xfrm>
            <a:off x="827584" y="2420888"/>
            <a:ext cx="7560840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959" b="3738"/>
          <a:stretch/>
        </p:blipFill>
        <p:spPr bwMode="auto">
          <a:xfrm>
            <a:off x="467545" y="4509120"/>
            <a:ext cx="8280812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08112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6" y="221201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and Numbers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8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50" y="72934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8957127"/>
              </p:ext>
            </p:extLst>
          </p:nvPr>
        </p:nvGraphicFramePr>
        <p:xfrm>
          <a:off x="575556" y="1196752"/>
          <a:ext cx="8460940" cy="4289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883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Nursery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Year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080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Combine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two groups of objects to find ‘how many altogether’</a:t>
                      </a:r>
                    </a:p>
                    <a:p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(addition)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use ‘counting on’ strategies to add two collections, starting with the larger number, e.g. </a:t>
                      </a:r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8 + 5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824" y="4905165"/>
            <a:ext cx="2839732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6" t="5909" r="4780" b="50000"/>
          <a:stretch/>
        </p:blipFill>
        <p:spPr bwMode="auto">
          <a:xfrm>
            <a:off x="5426910" y="5716930"/>
            <a:ext cx="3113122" cy="9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60649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6" y="221201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and Numbers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8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50" y="72934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11832">
            <a:off x="497300" y="1690434"/>
            <a:ext cx="25336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52" r="13309"/>
          <a:stretch/>
        </p:blipFill>
        <p:spPr bwMode="auto">
          <a:xfrm>
            <a:off x="3475394" y="3179578"/>
            <a:ext cx="2061335" cy="1898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532" b="12147"/>
          <a:stretch/>
        </p:blipFill>
        <p:spPr bwMode="auto">
          <a:xfrm>
            <a:off x="5661753" y="4869160"/>
            <a:ext cx="3457542" cy="1460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65634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6" y="221201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and Numbers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8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50" y="72934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5767728"/>
              </p:ext>
            </p:extLst>
          </p:nvPr>
        </p:nvGraphicFramePr>
        <p:xfrm>
          <a:off x="575556" y="1196752"/>
          <a:ext cx="8208912" cy="3009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Nursery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Year 1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080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Take away objects to find out how many are left </a:t>
                      </a:r>
                    </a:p>
                    <a:p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(subtraction)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add and subtract numbers involving up to 10 objects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813043"/>
            <a:ext cx="3114675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70" t="14191" r="18074" b="14191"/>
          <a:stretch/>
        </p:blipFill>
        <p:spPr bwMode="auto">
          <a:xfrm>
            <a:off x="6012160" y="4507028"/>
            <a:ext cx="2510138" cy="2078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7447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6" y="221201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and Numbers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8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50" y="72934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6712435"/>
              </p:ext>
            </p:extLst>
          </p:nvPr>
        </p:nvGraphicFramePr>
        <p:xfrm>
          <a:off x="593559" y="1130288"/>
          <a:ext cx="8172909" cy="59308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43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243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243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18809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Nursery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Year</a:t>
                      </a:r>
                      <a:r>
                        <a:rPr lang="en-GB" baseline="0" dirty="0"/>
                        <a:t> 1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78103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Solve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simple problems in a practical situation that involve simple addition and subtraction up to 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endParaRPr lang="en-GB" sz="2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solve one-step problems that involve addition and subtraction, including missing number problems, e.g. 7 + _ = 9, using concrete objects and pictorial representations</a:t>
                      </a:r>
                      <a:endParaRPr lang="en-GB" sz="2400" baseline="0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071" y="4105096"/>
            <a:ext cx="1008112" cy="1008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48568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6" y="221201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and Numbers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8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50" y="72934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278575"/>
              </p:ext>
            </p:extLst>
          </p:nvPr>
        </p:nvGraphicFramePr>
        <p:xfrm>
          <a:off x="575556" y="1196752"/>
          <a:ext cx="8208912" cy="3862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Nursery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Year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080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Use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number facts to 5</a:t>
                      </a:r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use number facts within 10, i.e.: – doubling and halving, e.g. 4 + 4 – bonds of 10, e.g. 6 + 4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03987" y="648866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Number Facts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12162" y="5427791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Number Bonds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2" y="5843667"/>
            <a:ext cx="1656184" cy="800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91587" y="5067588"/>
            <a:ext cx="1192142" cy="1759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391" y="5316949"/>
            <a:ext cx="1080120" cy="122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5437185"/>
            <a:ext cx="609078" cy="622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43321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6" y="221201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and Numbers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8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50" y="72934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6824701"/>
              </p:ext>
            </p:extLst>
          </p:nvPr>
        </p:nvGraphicFramePr>
        <p:xfrm>
          <a:off x="575556" y="1196752"/>
          <a:ext cx="8208912" cy="4807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Nursery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Year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080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Count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in 2’s to 10</a:t>
                      </a:r>
                    </a:p>
                    <a:p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0,2,4,6,8,10</a:t>
                      </a:r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Count</a:t>
                      </a:r>
                      <a:r>
                        <a:rPr lang="en-GB" sz="2800" baseline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 in 2’s to 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0080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Count in 10’s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to 100</a:t>
                      </a:r>
                    </a:p>
                    <a:p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0,10,20,30,40,50,60,70,80,90,100!</a:t>
                      </a:r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Count in 5’s and 10’s</a:t>
                      </a:r>
                      <a:r>
                        <a:rPr lang="en-GB" sz="2800" baseline="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 to 100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0, 5, 10, 15, 25, 30… </a:t>
                      </a:r>
                      <a:r>
                        <a:rPr lang="en-GB" sz="2800" baseline="0" dirty="0" err="1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etc</a:t>
                      </a:r>
                      <a:endParaRPr lang="en-GB" sz="2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aseline="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3991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6" y="221201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and Numbers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8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50" y="72934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9226412"/>
              </p:ext>
            </p:extLst>
          </p:nvPr>
        </p:nvGraphicFramePr>
        <p:xfrm>
          <a:off x="575556" y="1371276"/>
          <a:ext cx="8208912" cy="4716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Nursery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Year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8352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Understand the concept of ‘</a:t>
                      </a:r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one more</a:t>
                      </a:r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’ and ‘</a:t>
                      </a:r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one less</a:t>
                      </a:r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’  in their play.</a:t>
                      </a: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2800" i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‘un arall/ un yn fwy,</a:t>
                      </a:r>
                      <a:r>
                        <a:rPr lang="en-GB" sz="2800" i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un yn llai’</a:t>
                      </a:r>
                      <a:endParaRPr lang="en-GB" sz="2800" i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Mentally recall one more / one less of a number within 10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Mentally recall one more / one less of a number within 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822" y="6153544"/>
            <a:ext cx="3456384" cy="7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3991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6" y="221201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and Numbers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8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50" y="72934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8803382"/>
              </p:ext>
            </p:extLst>
          </p:nvPr>
        </p:nvGraphicFramePr>
        <p:xfrm>
          <a:off x="575556" y="1278632"/>
          <a:ext cx="8208912" cy="5569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Nursery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Year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56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Sing  / chant days of the week </a:t>
                      </a: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Sing  / chant days of the week and months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of the year</a:t>
                      </a:r>
                      <a:endParaRPr lang="en-GB" sz="280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Understand and order the days of the week, the months and seasons of the year in meaningful contexts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560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71" t="4103" r="18000" b="3714"/>
          <a:stretch/>
        </p:blipFill>
        <p:spPr bwMode="auto">
          <a:xfrm>
            <a:off x="1128504" y="4555793"/>
            <a:ext cx="1598899" cy="1870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036" y="4579811"/>
            <a:ext cx="1620034" cy="184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22777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6" y="221201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Money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8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50" y="72934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9847693"/>
              </p:ext>
            </p:extLst>
          </p:nvPr>
        </p:nvGraphicFramePr>
        <p:xfrm>
          <a:off x="575556" y="1278632"/>
          <a:ext cx="8208912" cy="5569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Nursery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Year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5676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Use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coins in role play</a:t>
                      </a:r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Use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1p, 2p 5p and 10p coins to pay for items</a:t>
                      </a:r>
                      <a:endParaRPr lang="en-GB" sz="280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Use different combinations of money to pay for items up to 20p</a:t>
                      </a:r>
                    </a:p>
                    <a:p>
                      <a:endParaRPr lang="en-GB" sz="2800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28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Find totals and give change from 10p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012" y="4978069"/>
            <a:ext cx="539842" cy="535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927" y="3586513"/>
            <a:ext cx="780399" cy="780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521" y="3976713"/>
            <a:ext cx="623536" cy="629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132" y="4216181"/>
            <a:ext cx="794581" cy="1029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82" y="3595455"/>
            <a:ext cx="634230" cy="620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03539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6" y="221201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Shape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8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50" y="72934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0503387"/>
              </p:ext>
            </p:extLst>
          </p:nvPr>
        </p:nvGraphicFramePr>
        <p:xfrm>
          <a:off x="575556" y="1278632"/>
          <a:ext cx="8208912" cy="5569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Nursery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Year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5676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Recognise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and use the names for 2D shapes</a:t>
                      </a:r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Recognise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and name common 2D and 3D shapes </a:t>
                      </a:r>
                      <a:endParaRPr lang="en-GB" sz="280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Recognise and name common 2D shapes and 3D shapes in order to begin to compare and sort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80380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6" y="221201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Shape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8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50" y="72934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755366"/>
              </p:ext>
            </p:extLst>
          </p:nvPr>
        </p:nvGraphicFramePr>
        <p:xfrm>
          <a:off x="575556" y="1278632"/>
          <a:ext cx="8172909" cy="53471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43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243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243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849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Nursery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Year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07094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Copy a range of simple patterns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and sequences visually and aurally e.g. clapped patterns threading activities</a:t>
                      </a:r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Recognise and repeat three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object / clapped patterns and sequences</a:t>
                      </a:r>
                      <a:endParaRPr lang="en-GB" sz="280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Demonstrate an understanding of repeating patterns, including shape and number, by describing, reproducing and extending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65313"/>
            <a:ext cx="1038014" cy="71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490" y="5053062"/>
            <a:ext cx="2137048" cy="1501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85955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6" y="221201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Ordinal Language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8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50" y="72934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6140975"/>
              </p:ext>
            </p:extLst>
          </p:nvPr>
        </p:nvGraphicFramePr>
        <p:xfrm>
          <a:off x="575556" y="1278632"/>
          <a:ext cx="8208912" cy="4716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Nursery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Year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5676">
                <a:tc>
                  <a:txBody>
                    <a:bodyPr/>
                    <a:lstStyle/>
                    <a:p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Use terms 1</a:t>
                      </a:r>
                      <a:r>
                        <a:rPr lang="en-GB" sz="2800" baseline="300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st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, 2</a:t>
                      </a:r>
                      <a:r>
                        <a:rPr lang="en-GB" sz="2800" baseline="300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nd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, 3rdin their play (in Welsh)</a:t>
                      </a:r>
                    </a:p>
                    <a:p>
                      <a:endParaRPr lang="en-GB" sz="2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1af, 2ail, 3ydd</a:t>
                      </a:r>
                    </a:p>
                    <a:p>
                      <a:endParaRPr lang="en-GB" sz="2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Use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ordinal numbers up to 10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aseline="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Use ordinal numbers to 20 in practical situations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5" y="5301212"/>
            <a:ext cx="5998279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86608" y="4657495"/>
            <a:ext cx="864096" cy="584775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1af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59832" y="4673712"/>
            <a:ext cx="864096" cy="584775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2ail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121950" y="4659859"/>
            <a:ext cx="1188132" cy="584775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3ydd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56655" y="4648368"/>
            <a:ext cx="1188132" cy="584775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4ydd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717853" y="4648367"/>
            <a:ext cx="1188131" cy="584775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 5ed</a:t>
            </a:r>
          </a:p>
        </p:txBody>
      </p:sp>
    </p:spTree>
    <p:extLst>
      <p:ext uri="{BB962C8B-B14F-4D97-AF65-F5344CB8AC3E}">
        <p14:creationId xmlns:p14="http://schemas.microsoft.com/office/powerpoint/2010/main" val="28257847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6" y="221201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Time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8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50" y="72934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7179142"/>
              </p:ext>
            </p:extLst>
          </p:nvPr>
        </p:nvGraphicFramePr>
        <p:xfrm>
          <a:off x="575556" y="1278632"/>
          <a:ext cx="8208912" cy="4289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Nursery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Comic Sans MS" panose="030F0702030302020204" pitchFamily="66" charset="0"/>
                        </a:rPr>
                        <a:t>Reception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Year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5676">
                <a:tc>
                  <a:txBody>
                    <a:bodyPr/>
                    <a:lstStyle/>
                    <a:p>
                      <a:endParaRPr lang="en-GB" sz="2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Demonstrate a developing sense of how long tasks and everyday events take</a:t>
                      </a:r>
                      <a:endParaRPr lang="en-GB" sz="280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Use standard units of time to read ‘o’clock’ using both analogue and 12-hour digital clocks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" name="Picture 2" descr="Image result for clipart cloc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35704">
            <a:off x="474086" y="3972447"/>
            <a:ext cx="1912746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68395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Odd and Even Numbers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75556" y="1196752"/>
          <a:ext cx="8208912" cy="5569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44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Recognise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odd and even numbers 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up to 20</a:t>
                      </a: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baseline="0" dirty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latin typeface="Comic Sans MS" panose="030F0702030302020204" pitchFamily="66" charset="0"/>
                        </a:rPr>
                        <a:t>Recognise odd and even numbers 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up to 100</a:t>
                      </a:r>
                    </a:p>
                    <a:p>
                      <a:endParaRPr lang="en-GB" sz="2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68" y="3140967"/>
            <a:ext cx="3779837" cy="303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22953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Odd and Even Numbers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222065" y="219904"/>
            <a:ext cx="1211039" cy="725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97664" y="26440"/>
            <a:ext cx="1236778" cy="899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411760" y="914400"/>
          <a:ext cx="4104456" cy="53512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sz="2800" baseline="0" dirty="0">
                          <a:latin typeface="Comic Sans MS" panose="030F0702030302020204" pitchFamily="66" charset="0"/>
                        </a:rPr>
                        <a:t> 2 - Challenge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6481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Identify odd and even numbers to a </a:t>
                      </a:r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1000</a:t>
                      </a: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3610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rgbClr val="7030A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635767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Place Value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75556" y="1196752"/>
          <a:ext cx="8208912" cy="3435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44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64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Demonstrate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an understanding of place value e.g </a:t>
                      </a:r>
                      <a:r>
                        <a:rPr lang="en-GB" sz="2800" baseline="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one 10 and four units equal 14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, up to at least 20</a:t>
                      </a:r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Demonstrate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an understanding of place value to 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at least 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up to 100.</a:t>
                      </a:r>
                      <a:endParaRPr lang="en-GB" sz="280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68" y="4601361"/>
            <a:ext cx="1644707" cy="2113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979" y="4555010"/>
            <a:ext cx="2152650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39" r="19438"/>
          <a:stretch/>
        </p:blipFill>
        <p:spPr bwMode="auto">
          <a:xfrm>
            <a:off x="6516216" y="3880365"/>
            <a:ext cx="2318657" cy="2834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r="50000"/>
          <a:stretch/>
        </p:blipFill>
        <p:spPr bwMode="auto">
          <a:xfrm>
            <a:off x="4681635" y="4725144"/>
            <a:ext cx="1557831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549261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Place Value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222065" y="219904"/>
            <a:ext cx="1211039" cy="725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97664" y="26440"/>
            <a:ext cx="1236778" cy="899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411760" y="914400"/>
          <a:ext cx="4104456" cy="53512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sz="2800" baseline="0" dirty="0">
                          <a:latin typeface="Comic Sans MS" panose="030F0702030302020204" pitchFamily="66" charset="0"/>
                        </a:rPr>
                        <a:t> 2 - Challenge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6481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Demonstrate</a:t>
                      </a:r>
                      <a:r>
                        <a:rPr lang="en-GB" sz="2800" baseline="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 and understanding of place value to a 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1000</a:t>
                      </a:r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3610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rgbClr val="7030A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980653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4132228" y="131605"/>
            <a:ext cx="2751387" cy="2340260"/>
            <a:chOff x="2555776" y="476672"/>
            <a:chExt cx="4176464" cy="2664296"/>
          </a:xfrm>
        </p:grpSpPr>
        <p:grpSp>
          <p:nvGrpSpPr>
            <p:cNvPr id="26" name="Group 25"/>
            <p:cNvGrpSpPr/>
            <p:nvPr/>
          </p:nvGrpSpPr>
          <p:grpSpPr>
            <a:xfrm>
              <a:off x="2555776" y="476672"/>
              <a:ext cx="4176464" cy="2664296"/>
              <a:chOff x="1691680" y="548680"/>
              <a:chExt cx="5760640" cy="3024336"/>
            </a:xfrm>
          </p:grpSpPr>
          <p:sp>
            <p:nvSpPr>
              <p:cNvPr id="29" name="Rounded Rectangle 28"/>
              <p:cNvSpPr/>
              <p:nvPr/>
            </p:nvSpPr>
            <p:spPr bwMode="auto">
              <a:xfrm>
                <a:off x="1691680" y="548680"/>
                <a:ext cx="5760640" cy="3024336"/>
              </a:xfrm>
              <a:prstGeom prst="roundRect">
                <a:avLst/>
              </a:prstGeom>
              <a:solidFill>
                <a:sysClr val="window" lastClr="FFFFFF"/>
              </a:solidFill>
              <a:ln w="76200" cap="flat" cmpd="sng" algn="ctr">
                <a:solidFill>
                  <a:srgbClr val="52AE32"/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vert="horz" wrap="square" lIns="68580" tIns="34290" rIns="68580" bIns="3429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13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Verdana" pitchFamily="34" charset="0"/>
                  <a:ea typeface="+mn-ea"/>
                  <a:cs typeface="Arial"/>
                </a:endParaRPr>
              </a:p>
            </p:txBody>
          </p:sp>
          <p:cxnSp>
            <p:nvCxnSpPr>
              <p:cNvPr id="30" name="Straight Connector 29"/>
              <p:cNvCxnSpPr>
                <a:stCxn id="29" idx="0"/>
                <a:endCxn id="29" idx="2"/>
              </p:cNvCxnSpPr>
              <p:nvPr/>
            </p:nvCxnSpPr>
            <p:spPr bwMode="auto">
              <a:xfrm>
                <a:off x="4572000" y="548680"/>
                <a:ext cx="0" cy="3024336"/>
              </a:xfrm>
              <a:prstGeom prst="line">
                <a:avLst/>
              </a:prstGeom>
              <a:noFill/>
              <a:ln w="9525" cap="flat" cmpd="sng" algn="ctr">
                <a:solidFill>
                  <a:srgbClr val="52AE32"/>
                </a:solidFill>
                <a:prstDash val="solid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27" name="Rectangle 26"/>
            <p:cNvSpPr/>
            <p:nvPr/>
          </p:nvSpPr>
          <p:spPr bwMode="auto">
            <a:xfrm>
              <a:off x="2649480" y="800708"/>
              <a:ext cx="1900824" cy="2016224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8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Rounded MT Bold" panose="020F0704030504030204" pitchFamily="34" charset="0"/>
                  <a:cs typeface="Arial"/>
                </a:rPr>
                <a:t>7</a:t>
              </a:r>
            </a:p>
          </p:txBody>
        </p:sp>
        <p:sp>
          <p:nvSpPr>
            <p:cNvPr id="28" name="Rectangle 27"/>
            <p:cNvSpPr/>
            <p:nvPr/>
          </p:nvSpPr>
          <p:spPr bwMode="auto">
            <a:xfrm>
              <a:off x="4737712" y="800708"/>
              <a:ext cx="1900824" cy="2016224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8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Rounded MT Bold" panose="020F0704030504030204" pitchFamily="34" charset="0"/>
                  <a:cs typeface="Arial"/>
                </a:rPr>
                <a:t>3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2694804" y="3349102"/>
            <a:ext cx="2751387" cy="2340260"/>
            <a:chOff x="2555776" y="476672"/>
            <a:chExt cx="4176464" cy="2664296"/>
          </a:xfrm>
        </p:grpSpPr>
        <p:grpSp>
          <p:nvGrpSpPr>
            <p:cNvPr id="47" name="Group 46"/>
            <p:cNvGrpSpPr/>
            <p:nvPr/>
          </p:nvGrpSpPr>
          <p:grpSpPr>
            <a:xfrm>
              <a:off x="2555776" y="476672"/>
              <a:ext cx="4176464" cy="2664296"/>
              <a:chOff x="1691680" y="548680"/>
              <a:chExt cx="5760640" cy="3024336"/>
            </a:xfrm>
          </p:grpSpPr>
          <p:sp>
            <p:nvSpPr>
              <p:cNvPr id="50" name="Rounded Rectangle 49"/>
              <p:cNvSpPr/>
              <p:nvPr/>
            </p:nvSpPr>
            <p:spPr bwMode="auto">
              <a:xfrm>
                <a:off x="1691680" y="548680"/>
                <a:ext cx="5760640" cy="3024336"/>
              </a:xfrm>
              <a:prstGeom prst="roundRect">
                <a:avLst/>
              </a:prstGeom>
              <a:solidFill>
                <a:sysClr val="window" lastClr="FFFFFF"/>
              </a:solidFill>
              <a:ln w="76200" cap="flat" cmpd="sng" algn="ctr">
                <a:solidFill>
                  <a:srgbClr val="52AE32"/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vert="horz" wrap="square" lIns="68580" tIns="34290" rIns="68580" bIns="3429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13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Verdana" pitchFamily="34" charset="0"/>
                  <a:ea typeface="+mn-ea"/>
                  <a:cs typeface="Arial"/>
                </a:endParaRPr>
              </a:p>
            </p:txBody>
          </p:sp>
          <p:cxnSp>
            <p:nvCxnSpPr>
              <p:cNvPr id="51" name="Straight Connector 50"/>
              <p:cNvCxnSpPr>
                <a:stCxn id="50" idx="0"/>
                <a:endCxn id="50" idx="2"/>
              </p:cNvCxnSpPr>
              <p:nvPr/>
            </p:nvCxnSpPr>
            <p:spPr bwMode="auto">
              <a:xfrm>
                <a:off x="4572000" y="548680"/>
                <a:ext cx="0" cy="3024336"/>
              </a:xfrm>
              <a:prstGeom prst="line">
                <a:avLst/>
              </a:prstGeom>
              <a:noFill/>
              <a:ln w="9525" cap="flat" cmpd="sng" algn="ctr">
                <a:solidFill>
                  <a:srgbClr val="52AE32"/>
                </a:solidFill>
                <a:prstDash val="solid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48" name="Rectangle 47"/>
            <p:cNvSpPr/>
            <p:nvPr/>
          </p:nvSpPr>
          <p:spPr bwMode="auto">
            <a:xfrm>
              <a:off x="2649480" y="800708"/>
              <a:ext cx="1900824" cy="2016224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8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Rounded MT Bold" panose="020F0704030504030204" pitchFamily="34" charset="0"/>
                  <a:cs typeface="Arial"/>
                </a:rPr>
                <a:t>7</a:t>
              </a:r>
            </a:p>
          </p:txBody>
        </p:sp>
        <p:sp>
          <p:nvSpPr>
            <p:cNvPr id="49" name="Rectangle 48"/>
            <p:cNvSpPr/>
            <p:nvPr/>
          </p:nvSpPr>
          <p:spPr bwMode="auto">
            <a:xfrm>
              <a:off x="4737712" y="800708"/>
              <a:ext cx="1900824" cy="2016224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8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Rounded MT Bold" panose="020F0704030504030204" pitchFamily="34" charset="0"/>
                  <a:cs typeface="Arial"/>
                </a:rPr>
                <a:t>0</a:t>
              </a:r>
            </a:p>
          </p:txBody>
        </p:sp>
      </p:grpSp>
      <p:sp>
        <p:nvSpPr>
          <p:cNvPr id="40" name="Rounded Rectangle 39"/>
          <p:cNvSpPr/>
          <p:nvPr/>
        </p:nvSpPr>
        <p:spPr bwMode="auto">
          <a:xfrm>
            <a:off x="7085953" y="3333428"/>
            <a:ext cx="1403243" cy="2332800"/>
          </a:xfrm>
          <a:prstGeom prst="roundRect">
            <a:avLst/>
          </a:prstGeom>
          <a:solidFill>
            <a:sysClr val="window" lastClr="FFFFFF"/>
          </a:solidFill>
          <a:ln w="76200" cap="flat" cmpd="sng" algn="ctr">
            <a:solidFill>
              <a:srgbClr val="52AE32"/>
            </a:solidFill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6858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0"/>
                <a:cs typeface="Arial"/>
              </a:rPr>
              <a:t>3</a:t>
            </a:r>
          </a:p>
        </p:txBody>
      </p:sp>
      <p:sp>
        <p:nvSpPr>
          <p:cNvPr id="67" name="Down Arrow 66"/>
          <p:cNvSpPr/>
          <p:nvPr/>
        </p:nvSpPr>
        <p:spPr>
          <a:xfrm rot="2018735">
            <a:off x="4038404" y="2085247"/>
            <a:ext cx="605118" cy="1093695"/>
          </a:xfrm>
          <a:prstGeom prst="downArrow">
            <a:avLst/>
          </a:prstGeom>
          <a:solidFill>
            <a:schemeClr val="bg1"/>
          </a:solidFill>
          <a:ln w="38100">
            <a:solidFill>
              <a:srgbClr val="52AE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ounded Rectangular Callout 31"/>
          <p:cNvSpPr/>
          <p:nvPr/>
        </p:nvSpPr>
        <p:spPr bwMode="auto">
          <a:xfrm>
            <a:off x="189204" y="1541930"/>
            <a:ext cx="2296955" cy="2196204"/>
          </a:xfrm>
          <a:prstGeom prst="wedgeRoundRectCallout">
            <a:avLst>
              <a:gd name="adj1" fmla="val -20700"/>
              <a:gd name="adj2" fmla="val 69870"/>
              <a:gd name="adj3" fmla="val 16667"/>
            </a:avLst>
          </a:prstGeom>
          <a:solidFill>
            <a:sysClr val="window" lastClr="FFFFFF"/>
          </a:solidFill>
          <a:ln w="25400" cap="flat" cmpd="sng" algn="ctr">
            <a:solidFill>
              <a:srgbClr val="52AE32"/>
            </a:solidFill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6858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0"/>
                <a:cs typeface="Arial"/>
              </a:rPr>
              <a:t>Let’s partition </a:t>
            </a:r>
            <a:r>
              <a:rPr kumimoji="0" lang="en-GB" sz="2600" b="1" i="0" u="sng" strike="noStrike" kern="0" cap="none" spc="0" normalizeH="0" baseline="0" noProof="0" dirty="0">
                <a:ln>
                  <a:noFill/>
                </a:ln>
                <a:solidFill>
                  <a:srgbClr val="52AE32"/>
                </a:solidFill>
                <a:effectLst/>
                <a:uLnTx/>
                <a:uFillTx/>
                <a:latin typeface="Arial Rounded MT Bold" panose="020F0704030504030204" pitchFamily="34" charset="0"/>
                <a:cs typeface="Arial"/>
              </a:rPr>
              <a:t>73</a:t>
            </a:r>
            <a:r>
              <a:rPr kumimoji="0" lang="en-GB" sz="2600" b="1" i="0" u="none" strike="noStrike" kern="0" cap="none" spc="0" normalizeH="0" baseline="0" noProof="0" dirty="0">
                <a:ln>
                  <a:noFill/>
                </a:ln>
                <a:solidFill>
                  <a:srgbClr val="52AE32"/>
                </a:solidFill>
                <a:effectLst/>
                <a:uLnTx/>
                <a:uFillTx/>
                <a:latin typeface="Arial Rounded MT Bold" panose="020F0704030504030204" pitchFamily="34" charset="0"/>
                <a:cs typeface="Arial"/>
              </a:rPr>
              <a:t> </a:t>
            </a:r>
            <a:r>
              <a:rPr kumimoji="0" lang="en-GB" sz="2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0"/>
                <a:cs typeface="Arial"/>
              </a:rPr>
              <a:t>into seventy and three.</a:t>
            </a:r>
            <a:endParaRPr kumimoji="0" lang="en-GB" sz="2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Rounded MT Bold" panose="020F0704030504030204" pitchFamily="34" charset="0"/>
              <a:cs typeface="Arial"/>
            </a:endParaRPr>
          </a:p>
        </p:txBody>
      </p:sp>
      <p:sp>
        <p:nvSpPr>
          <p:cNvPr id="34" name="Down Arrow 33"/>
          <p:cNvSpPr/>
          <p:nvPr/>
        </p:nvSpPr>
        <p:spPr>
          <a:xfrm rot="19581265" flipH="1">
            <a:off x="6504076" y="2085246"/>
            <a:ext cx="605118" cy="1093695"/>
          </a:xfrm>
          <a:prstGeom prst="downArrow">
            <a:avLst/>
          </a:prstGeom>
          <a:solidFill>
            <a:schemeClr val="bg1"/>
          </a:solidFill>
          <a:ln w="38100">
            <a:solidFill>
              <a:srgbClr val="52AE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5" descr="C:\Users\Roger.Bird\Desktop\Big Maths Characters 2013\Squiggleworth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104"/>
          <a:stretch/>
        </p:blipFill>
        <p:spPr bwMode="auto">
          <a:xfrm flipH="1">
            <a:off x="0" y="4209887"/>
            <a:ext cx="1197878" cy="2096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3285067" y="5305776"/>
            <a:ext cx="1535008" cy="496712"/>
          </a:xfrm>
          <a:prstGeom prst="rect">
            <a:avLst/>
          </a:prstGeom>
          <a:solidFill>
            <a:schemeClr val="bg1"/>
          </a:solidFill>
          <a:ln w="38100">
            <a:solidFill>
              <a:srgbClr val="52AE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Seventy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316191" y="5292229"/>
            <a:ext cx="984492" cy="496712"/>
          </a:xfrm>
          <a:prstGeom prst="rect">
            <a:avLst/>
          </a:prstGeom>
          <a:solidFill>
            <a:schemeClr val="bg1"/>
          </a:solidFill>
          <a:ln w="38100">
            <a:solidFill>
              <a:srgbClr val="52AE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Three</a:t>
            </a:r>
          </a:p>
        </p:txBody>
      </p:sp>
    </p:spTree>
    <p:extLst>
      <p:ext uri="{BB962C8B-B14F-4D97-AF65-F5344CB8AC3E}">
        <p14:creationId xmlns:p14="http://schemas.microsoft.com/office/powerpoint/2010/main" val="2943658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67" grpId="0" animBg="1"/>
      <p:bldP spid="34" grpId="0" animBg="1"/>
      <p:bldP spid="20" grpId="0" animBg="1"/>
      <p:bldP spid="2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and  Numbers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75556" y="1196752"/>
          <a:ext cx="8208912" cy="4289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44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Use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‘counting on’ strategies to add two collections, starting with the larger number e.g. 8 + 5  </a:t>
                      </a:r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Use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‘counting on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’ strategies to add two collections, starting with the larger number e.g. 38 + 7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Use 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‘counting back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’ strategies to take away</a:t>
                      </a:r>
                      <a:endParaRPr lang="en-GB" sz="2800" dirty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815587"/>
            <a:ext cx="1656184" cy="1770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61" t="26984" r="10322" b="16234"/>
          <a:stretch/>
        </p:blipFill>
        <p:spPr bwMode="auto">
          <a:xfrm>
            <a:off x="2411760" y="4545756"/>
            <a:ext cx="1980295" cy="2040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804883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Mental Recall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75556" y="1371276"/>
          <a:ext cx="8208912" cy="4289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44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83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Mentally recall one more / one less of a numbers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to 20</a:t>
                      </a:r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Mentally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add 10 and 20 to a given number up to 100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23 +20,  20 + 13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Also subtract ….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382011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and Numbers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75556" y="1196752"/>
          <a:ext cx="8208912" cy="4716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44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Solve</a:t>
                      </a:r>
                      <a:r>
                        <a:rPr lang="en-GB" sz="28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simple problems in a practical situation that involve simple addition and subtraction up to 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at least 10</a:t>
                      </a: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Solve one and </a:t>
                      </a:r>
                      <a:r>
                        <a:rPr lang="en-GB" sz="280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two step 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problems that involve </a:t>
                      </a:r>
                      <a:r>
                        <a:rPr lang="en-GB" sz="280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addition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and </a:t>
                      </a:r>
                      <a:r>
                        <a:rPr lang="en-GB" sz="280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subtraction, multiplication</a:t>
                      </a:r>
                      <a:r>
                        <a:rPr lang="en-GB" sz="2800" baseline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and </a:t>
                      </a:r>
                      <a:r>
                        <a:rPr lang="en-GB" sz="2800" baseline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division</a:t>
                      </a:r>
                    </a:p>
                    <a:p>
                      <a:endParaRPr lang="en-GB" sz="2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517232"/>
            <a:ext cx="1008112" cy="1008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138160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55" r="2718" b="6440"/>
          <a:stretch/>
        </p:blipFill>
        <p:spPr bwMode="auto">
          <a:xfrm>
            <a:off x="1763688" y="4056"/>
            <a:ext cx="5544616" cy="6520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868735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700217"/>
            <a:ext cx="7772400" cy="1470025"/>
          </a:xfrm>
        </p:spPr>
        <p:txBody>
          <a:bodyPr/>
          <a:lstStyle/>
          <a:p>
            <a:pPr eaLnBrk="1" hangingPunct="1"/>
            <a:r>
              <a:rPr lang="en-GB" altLang="en-US">
                <a:latin typeface="Comic Sans MS" pitchFamily="66" charset="0"/>
              </a:rPr>
              <a:t>Big Maths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997200"/>
            <a:ext cx="6400800" cy="1752600"/>
          </a:xfrm>
        </p:spPr>
        <p:txBody>
          <a:bodyPr/>
          <a:lstStyle/>
          <a:p>
            <a:pPr eaLnBrk="1" hangingPunct="1"/>
            <a:r>
              <a:rPr lang="en-GB" altLang="en-US">
                <a:latin typeface="Comic Sans MS" pitchFamily="66" charset="0"/>
              </a:rPr>
              <a:t>At</a:t>
            </a:r>
          </a:p>
          <a:p>
            <a:pPr eaLnBrk="1" hangingPunct="1"/>
            <a:r>
              <a:rPr lang="en-GB" altLang="en-US">
                <a:latin typeface="Comic Sans MS" pitchFamily="66" charset="0"/>
              </a:rPr>
              <a:t>Ysgol Gymraeg Caerffili</a:t>
            </a:r>
            <a:r>
              <a:rPr lang="en-GB" altLang="en-US"/>
              <a:t> 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7" y="4581525"/>
            <a:ext cx="1762125" cy="208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2663825" cy="2506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665" y="115892"/>
            <a:ext cx="2592387" cy="259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7" y="4437063"/>
            <a:ext cx="1963738" cy="2132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4437063"/>
            <a:ext cx="1858962" cy="221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36492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latin typeface="Comic Sans MS" pitchFamily="66" charset="0"/>
              </a:rPr>
              <a:t>Why Big Maths?</a:t>
            </a:r>
            <a:r>
              <a:rPr lang="en-GB" altLang="en-US"/>
              <a:t>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2" y="1600204"/>
            <a:ext cx="8291513" cy="4525963"/>
          </a:xfrm>
        </p:spPr>
        <p:txBody>
          <a:bodyPr/>
          <a:lstStyle/>
          <a:p>
            <a:pPr eaLnBrk="1" hangingPunct="1"/>
            <a:r>
              <a:rPr lang="en-GB" altLang="en-US" sz="2400" dirty="0">
                <a:latin typeface="Comic Sans MS" pitchFamily="66" charset="0"/>
              </a:rPr>
              <a:t>Clear progression from year to year</a:t>
            </a:r>
          </a:p>
          <a:p>
            <a:pPr eaLnBrk="1" hangingPunct="1"/>
            <a:r>
              <a:rPr lang="en-GB" altLang="en-US" sz="2400" dirty="0">
                <a:latin typeface="Comic Sans MS" pitchFamily="66" charset="0"/>
              </a:rPr>
              <a:t>Common methods taught and language used throughout the school</a:t>
            </a:r>
          </a:p>
          <a:p>
            <a:pPr eaLnBrk="1" hangingPunct="1"/>
            <a:r>
              <a:rPr lang="en-GB" altLang="en-US" sz="2400" dirty="0">
                <a:latin typeface="Comic Sans MS" pitchFamily="66" charset="0"/>
              </a:rPr>
              <a:t>Build on prior learning and ensure children are secure in their knowledge</a:t>
            </a:r>
          </a:p>
          <a:p>
            <a:pPr eaLnBrk="1" hangingPunct="1"/>
            <a:r>
              <a:rPr lang="en-GB" altLang="en-US" sz="2400" dirty="0">
                <a:latin typeface="Comic Sans MS" pitchFamily="66" charset="0"/>
              </a:rPr>
              <a:t>Objectives are clearly matched to National Curriculum objectives</a:t>
            </a:r>
          </a:p>
          <a:p>
            <a:pPr eaLnBrk="1" hangingPunct="1"/>
            <a:r>
              <a:rPr lang="en-GB" altLang="en-US" sz="2400" dirty="0">
                <a:latin typeface="Comic Sans MS" pitchFamily="66" charset="0"/>
              </a:rPr>
              <a:t>Improve mental maths skills and general numeracy across the school</a:t>
            </a:r>
          </a:p>
        </p:txBody>
      </p:sp>
      <p:pic>
        <p:nvPicPr>
          <p:cNvPr id="4100" name="Picture 4" descr="MP900438778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2" y="188913"/>
            <a:ext cx="1223963" cy="12239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1" name="Picture 9" descr="MP900438778[1]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48490" y="188917"/>
            <a:ext cx="1322387" cy="13223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713535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latin typeface="Comic Sans MS" pitchFamily="66" charset="0"/>
              </a:rPr>
              <a:t>What is CLIC?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4"/>
            <a:ext cx="5627688" cy="4525963"/>
          </a:xfrm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en-GB" altLang="en-US" sz="2800">
                <a:latin typeface="Comic Sans MS" pitchFamily="66" charset="0"/>
              </a:rPr>
              <a:t>The four elements of CLIC are:</a:t>
            </a:r>
          </a:p>
          <a:p>
            <a:pPr marL="609600" indent="-609600" eaLnBrk="1" hangingPunct="1">
              <a:buFontTx/>
              <a:buNone/>
            </a:pPr>
            <a:endParaRPr lang="en-GB" altLang="en-US" sz="2800">
              <a:latin typeface="Comic Sans MS" pitchFamily="66" charset="0"/>
            </a:endParaRP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sz="2800">
                <a:solidFill>
                  <a:srgbClr val="CC0000"/>
                </a:solidFill>
                <a:latin typeface="Comic Sans MS" pitchFamily="66" charset="0"/>
              </a:rPr>
              <a:t>C</a:t>
            </a:r>
            <a:r>
              <a:rPr lang="en-GB" altLang="en-US" sz="2800">
                <a:latin typeface="Comic Sans MS" pitchFamily="66" charset="0"/>
              </a:rPr>
              <a:t>ounting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sz="2800">
                <a:solidFill>
                  <a:srgbClr val="CC0000"/>
                </a:solidFill>
                <a:latin typeface="Comic Sans MS" pitchFamily="66" charset="0"/>
              </a:rPr>
              <a:t>L</a:t>
            </a:r>
            <a:r>
              <a:rPr lang="en-GB" altLang="en-US" sz="2800">
                <a:latin typeface="Comic Sans MS" pitchFamily="66" charset="0"/>
              </a:rPr>
              <a:t>earn Its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sz="2800">
                <a:solidFill>
                  <a:srgbClr val="CC0000"/>
                </a:solidFill>
                <a:latin typeface="Comic Sans MS" pitchFamily="66" charset="0"/>
              </a:rPr>
              <a:t>I</a:t>
            </a:r>
            <a:r>
              <a:rPr lang="en-GB" altLang="en-US" sz="2800">
                <a:latin typeface="Comic Sans MS" pitchFamily="66" charset="0"/>
              </a:rPr>
              <a:t>t’s Nothing New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sz="2800">
                <a:solidFill>
                  <a:srgbClr val="CC0000"/>
                </a:solidFill>
                <a:latin typeface="Comic Sans MS" pitchFamily="66" charset="0"/>
              </a:rPr>
              <a:t>C</a:t>
            </a:r>
            <a:r>
              <a:rPr lang="en-GB" altLang="en-US" sz="2800">
                <a:latin typeface="Comic Sans MS" pitchFamily="66" charset="0"/>
              </a:rPr>
              <a:t>alculation </a:t>
            </a:r>
          </a:p>
        </p:txBody>
      </p:sp>
      <p:pic>
        <p:nvPicPr>
          <p:cNvPr id="5124" name="Picture 5" descr="MC900446248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365" y="2997702"/>
            <a:ext cx="1706270" cy="173095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45728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83" t="21054" r="16801" b="7856"/>
          <a:stretch/>
        </p:blipFill>
        <p:spPr bwMode="auto">
          <a:xfrm>
            <a:off x="395536" y="332656"/>
            <a:ext cx="8280920" cy="6302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373439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14" t="17258" r="27509" b="5053"/>
          <a:stretch/>
        </p:blipFill>
        <p:spPr bwMode="auto">
          <a:xfrm>
            <a:off x="395536" y="424555"/>
            <a:ext cx="8239906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385194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081" y="114304"/>
            <a:ext cx="7886700" cy="1325563"/>
          </a:xfrm>
        </p:spPr>
        <p:txBody>
          <a:bodyPr>
            <a:normAutofit/>
          </a:bodyPr>
          <a:lstStyle/>
          <a:p>
            <a:r>
              <a:rPr lang="en-GB" sz="4800" b="1" dirty="0">
                <a:latin typeface="Segoe Print" panose="02000600000000000000" pitchFamily="2" charset="0"/>
              </a:rPr>
              <a:t>Learn Its</a:t>
            </a:r>
          </a:p>
        </p:txBody>
      </p:sp>
      <p:pic>
        <p:nvPicPr>
          <p:cNvPr id="20" name="Picture 4" descr="C:\Users\Roger.Bird\Desktop\Big Maths Characters 2013\Count_Fourway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6335" y="4751557"/>
            <a:ext cx="1231188" cy="2320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ounded Rectangular Callout 13"/>
          <p:cNvSpPr/>
          <p:nvPr/>
        </p:nvSpPr>
        <p:spPr>
          <a:xfrm>
            <a:off x="5364088" y="1778827"/>
            <a:ext cx="3172695" cy="1858487"/>
          </a:xfrm>
          <a:prstGeom prst="wedgeRoundRectCallout">
            <a:avLst>
              <a:gd name="adj1" fmla="val 41011"/>
              <a:gd name="adj2" fmla="val 90447"/>
              <a:gd name="adj3" fmla="val 16667"/>
            </a:avLst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atin typeface="Segoe Print" panose="02000600000000000000" pitchFamily="2" charset="0"/>
              </a:rPr>
              <a:t>Counting in multiples of 2,5 &amp; 10</a:t>
            </a:r>
          </a:p>
        </p:txBody>
      </p:sp>
      <p:grpSp>
        <p:nvGrpSpPr>
          <p:cNvPr id="50" name="Group 49"/>
          <p:cNvGrpSpPr/>
          <p:nvPr/>
        </p:nvGrpSpPr>
        <p:grpSpPr>
          <a:xfrm>
            <a:off x="3923928" y="4289311"/>
            <a:ext cx="2427569" cy="1962086"/>
            <a:chOff x="4861341" y="1703619"/>
            <a:chExt cx="2983173" cy="1720145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16" name="Rectangle 15"/>
            <p:cNvSpPr/>
            <p:nvPr/>
          </p:nvSpPr>
          <p:spPr>
            <a:xfrm>
              <a:off x="4861341" y="1703619"/>
              <a:ext cx="2983173" cy="79157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400" b="1" dirty="0">
                  <a:solidFill>
                    <a:schemeClr val="tx1"/>
                  </a:solidFill>
                  <a:latin typeface="Segoe Print" panose="02000600000000000000" pitchFamily="2" charset="0"/>
                </a:rPr>
                <a:t>2+3=5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4861341" y="2632194"/>
              <a:ext cx="2983173" cy="79157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400" b="1" dirty="0">
                  <a:solidFill>
                    <a:schemeClr val="tx1"/>
                  </a:solidFill>
                  <a:latin typeface="Segoe Print" panose="02000600000000000000" pitchFamily="2" charset="0"/>
                </a:rPr>
                <a:t>2+1=3</a:t>
              </a:r>
            </a:p>
          </p:txBody>
        </p:sp>
      </p:grpSp>
      <p:sp>
        <p:nvSpPr>
          <p:cNvPr id="18" name="Rectangle 17"/>
          <p:cNvSpPr/>
          <p:nvPr/>
        </p:nvSpPr>
        <p:spPr>
          <a:xfrm>
            <a:off x="657075" y="5303229"/>
            <a:ext cx="2427569" cy="90290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Segoe Print" panose="02000600000000000000" pitchFamily="2" charset="0"/>
              </a:rPr>
              <a:t>5+5=10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50080" y="4302342"/>
            <a:ext cx="2427569" cy="90290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Segoe Print" panose="02000600000000000000" pitchFamily="2" charset="0"/>
              </a:rPr>
              <a:t>4+4=8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50079" y="3244198"/>
            <a:ext cx="2427569" cy="90290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Segoe Print" panose="02000600000000000000" pitchFamily="2" charset="0"/>
              </a:rPr>
              <a:t>3+3=6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50079" y="2256617"/>
            <a:ext cx="2427569" cy="90290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Segoe Print" panose="02000600000000000000" pitchFamily="2" charset="0"/>
              </a:rPr>
              <a:t>2+2=4</a:t>
            </a:r>
          </a:p>
        </p:txBody>
      </p:sp>
      <p:sp>
        <p:nvSpPr>
          <p:cNvPr id="25" name="Rectangle 24"/>
          <p:cNvSpPr/>
          <p:nvPr/>
        </p:nvSpPr>
        <p:spPr>
          <a:xfrm>
            <a:off x="657075" y="1288993"/>
            <a:ext cx="2427569" cy="90290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Segoe Print" panose="02000600000000000000" pitchFamily="2" charset="0"/>
              </a:rPr>
              <a:t>1+1=2</a:t>
            </a:r>
          </a:p>
        </p:txBody>
      </p:sp>
    </p:spTree>
    <p:extLst>
      <p:ext uri="{BB962C8B-B14F-4D97-AF65-F5344CB8AC3E}">
        <p14:creationId xmlns:p14="http://schemas.microsoft.com/office/powerpoint/2010/main" val="139686426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-19364" y="2204864"/>
            <a:ext cx="8229600" cy="2722314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r>
              <a:rPr lang="en-GB" altLang="en-US" sz="3600" b="1" dirty="0">
                <a:latin typeface="Comic Sans MS" pitchFamily="66" charset="0"/>
              </a:rPr>
              <a:t>How to help your child at home</a:t>
            </a:r>
            <a:br>
              <a:rPr lang="en-GB" altLang="en-US" sz="3600" b="1" dirty="0">
                <a:latin typeface="Comic Sans MS" pitchFamily="66" charset="0"/>
              </a:rPr>
            </a:br>
            <a:br>
              <a:rPr lang="en-GB" altLang="en-US" sz="3600" b="1" dirty="0">
                <a:latin typeface="Comic Sans MS" pitchFamily="66" charset="0"/>
              </a:rPr>
            </a:br>
            <a:r>
              <a:rPr lang="en-GB" altLang="en-US" sz="3600" dirty="0">
                <a:latin typeface="Comic Sans MS" pitchFamily="66" charset="0"/>
              </a:rPr>
              <a:t>Practise counting backwards – starting at different points</a:t>
            </a:r>
            <a:br>
              <a:rPr lang="en-GB" altLang="en-US" sz="3600" dirty="0">
                <a:latin typeface="Comic Sans MS" pitchFamily="66" charset="0"/>
              </a:rPr>
            </a:br>
            <a:br>
              <a:rPr lang="en-GB" altLang="en-US" sz="3600" dirty="0">
                <a:latin typeface="Comic Sans MS" pitchFamily="66" charset="0"/>
              </a:rPr>
            </a:br>
            <a:r>
              <a:rPr lang="en-GB" altLang="en-US" sz="3600" dirty="0">
                <a:latin typeface="Comic Sans MS" pitchFamily="66" charset="0"/>
              </a:rPr>
              <a:t>Form numbers correctly</a:t>
            </a:r>
            <a:br>
              <a:rPr lang="en-GB" altLang="en-US" sz="3600" dirty="0">
                <a:latin typeface="Comic Sans MS" pitchFamily="66" charset="0"/>
              </a:rPr>
            </a:br>
            <a:br>
              <a:rPr lang="en-GB" altLang="en-US" sz="3600" dirty="0">
                <a:latin typeface="Comic Sans MS" pitchFamily="66" charset="0"/>
              </a:rPr>
            </a:br>
            <a:r>
              <a:rPr lang="en-GB" altLang="en-US" sz="3600" dirty="0">
                <a:latin typeface="Comic Sans MS" pitchFamily="66" charset="0"/>
              </a:rPr>
              <a:t>Recognise numbers in Welsh– especially tens and units</a:t>
            </a:r>
            <a:br>
              <a:rPr lang="en-GB" altLang="en-US" sz="3600" dirty="0">
                <a:latin typeface="Comic Sans MS" pitchFamily="66" charset="0"/>
              </a:rPr>
            </a:br>
            <a:br>
              <a:rPr lang="en-GB" altLang="en-US" sz="3600" dirty="0">
                <a:latin typeface="Comic Sans MS" pitchFamily="66" charset="0"/>
              </a:rPr>
            </a:br>
            <a:r>
              <a:rPr lang="en-GB" altLang="en-US" sz="3600" dirty="0">
                <a:latin typeface="Comic Sans MS" pitchFamily="66" charset="0"/>
              </a:rPr>
              <a:t>Please where possible, always encourage your child to say them in Welsh </a:t>
            </a: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endParaRPr lang="en-GB" altLang="en-US" sz="6000" dirty="0">
              <a:latin typeface="Comic Sans MS" pitchFamily="66" charset="0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endParaRPr lang="en-GB" altLang="en-US" sz="6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25110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r>
              <a:rPr lang="en-GB" altLang="en-US" sz="4000" dirty="0">
                <a:latin typeface="Comic Sans MS" pitchFamily="66" charset="0"/>
              </a:rPr>
              <a:t>Thank you for coming!</a:t>
            </a: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r>
              <a:rPr lang="en-GB" altLang="en-US" sz="6000" dirty="0">
                <a:latin typeface="Comic Sans MS" pitchFamily="66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94306094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r>
              <a:rPr lang="en-GB" altLang="en-US" sz="4000" dirty="0">
                <a:latin typeface="Comic Sans MS" pitchFamily="66" charset="0"/>
              </a:rPr>
              <a:t>Useful links</a:t>
            </a:r>
            <a:br>
              <a:rPr lang="en-GB" altLang="en-US" sz="4000" dirty="0">
                <a:latin typeface="Comic Sans MS" pitchFamily="66" charset="0"/>
              </a:rPr>
            </a:br>
            <a:br>
              <a:rPr lang="en-GB" altLang="en-US" sz="4000" dirty="0">
                <a:latin typeface="Comic Sans MS" pitchFamily="66" charset="0"/>
              </a:rPr>
            </a:br>
            <a:r>
              <a:rPr lang="en-GB" sz="3100" dirty="0"/>
              <a:t>https://www.bigmaths.com</a:t>
            </a:r>
            <a:br>
              <a:rPr lang="en-GB" sz="3100" dirty="0"/>
            </a:br>
            <a:br>
              <a:rPr lang="en-GB" sz="3100" dirty="0"/>
            </a:br>
            <a:r>
              <a:rPr lang="en-GB" sz="3100" dirty="0"/>
              <a:t>https://www.ysgolgymraegcaerffili.co.uk/cymorth-rhifedd-numeracy-support</a:t>
            </a:r>
            <a:br>
              <a:rPr lang="en-GB" sz="3100" dirty="0"/>
            </a:br>
            <a:br>
              <a:rPr lang="en-GB" sz="3100" dirty="0"/>
            </a:br>
            <a:r>
              <a:rPr lang="en-GB" sz="3100" dirty="0"/>
              <a:t>https://corbettmathsprimary.com/5-a-day/</a:t>
            </a:r>
            <a:br>
              <a:rPr lang="en-GB" sz="3100" dirty="0"/>
            </a:br>
            <a:br>
              <a:rPr lang="en-GB" sz="3100" dirty="0"/>
            </a:br>
            <a:r>
              <a:rPr lang="en-GB" sz="3100" dirty="0"/>
              <a:t>https://hwb.gov.wales/curriculum-for-wales/mathematics-and-numeracy/</a:t>
            </a:r>
            <a:endParaRPr lang="en-GB" altLang="en-US" sz="31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5625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3026</TotalTime>
  <Words>1526</Words>
  <Application>Microsoft Office PowerPoint</Application>
  <PresentationFormat>On-screen Show (4:3)</PresentationFormat>
  <Paragraphs>280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8" baseType="lpstr">
      <vt:lpstr>Arial</vt:lpstr>
      <vt:lpstr>Arial Rounded MT Bold</vt:lpstr>
      <vt:lpstr>Calibri</vt:lpstr>
      <vt:lpstr>Comic Sans MS</vt:lpstr>
      <vt:lpstr>Segoe Print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Big Maths</vt:lpstr>
      <vt:lpstr>Why Big Maths? </vt:lpstr>
      <vt:lpstr>What is CLIC?</vt:lpstr>
      <vt:lpstr>PowerPoint Presentation</vt:lpstr>
      <vt:lpstr>PowerPoint Presentation</vt:lpstr>
      <vt:lpstr>Learn Its</vt:lpstr>
      <vt:lpstr>     How to help your child at home  Practise counting backwards – starting at different points  Form numbers correctly  Recognise numbers in Welsh– especially tens and units  Please where possible, always encourage your child to say them in Welsh      </vt:lpstr>
      <vt:lpstr>          Thank you for coming!   Any questions?</vt:lpstr>
      <vt:lpstr>          Useful links  https://www.bigmaths.com  https://www.ysgolgymraegcaerffili.co.uk/cymorth-rhifedd-numeracy-support  https://corbettmathsprimary.com/5-a-day/  https://hwb.gov.wales/curriculum-for-wales/mathematics-and-numeracy/</vt:lpstr>
    </vt:vector>
  </TitlesOfParts>
  <Company>Caerphilly CBC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YGCP TEACHER</dc:creator>
  <cp:lastModifiedBy>J Palmer (YSGOL GYMRAEG CAERFFILI)</cp:lastModifiedBy>
  <cp:revision>62</cp:revision>
  <cp:lastPrinted>2023-02-07T07:53:23Z</cp:lastPrinted>
  <dcterms:created xsi:type="dcterms:W3CDTF">2016-03-02T17:58:53Z</dcterms:created>
  <dcterms:modified xsi:type="dcterms:W3CDTF">2023-02-09T06:46:01Z</dcterms:modified>
</cp:coreProperties>
</file>