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</p:sldIdLst>
  <p:sldSz cx="9144000" cy="6858000" type="screen4x3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69" d="100"/>
          <a:sy n="69" d="100"/>
        </p:scale>
        <p:origin x="-1188" y="-96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theme" Target="theme/theme1.xml"/><Relationship Id="rId5" Type="http://schemas.openxmlformats.org/officeDocument/2006/relationships/slide" Target="slides/slide4.xml"/><Relationship Id="rId10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391E04A-2207-4B8A-B9D1-166CD54EDC64}" type="datetimeFigureOut">
              <a:rPr lang="en-GB" smtClean="0"/>
              <a:t>22/01/2020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D0E1710-300C-40E8-8CF5-DA4B528D259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793613375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391E04A-2207-4B8A-B9D1-166CD54EDC64}" type="datetimeFigureOut">
              <a:rPr lang="en-GB" smtClean="0"/>
              <a:t>22/01/2020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D0E1710-300C-40E8-8CF5-DA4B528D259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052057567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391E04A-2207-4B8A-B9D1-166CD54EDC64}" type="datetimeFigureOut">
              <a:rPr lang="en-GB" smtClean="0"/>
              <a:t>22/01/2020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D0E1710-300C-40E8-8CF5-DA4B528D259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351589127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391E04A-2207-4B8A-B9D1-166CD54EDC64}" type="datetimeFigureOut">
              <a:rPr lang="en-GB" smtClean="0"/>
              <a:t>22/01/2020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D0E1710-300C-40E8-8CF5-DA4B528D259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117747749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391E04A-2207-4B8A-B9D1-166CD54EDC64}" type="datetimeFigureOut">
              <a:rPr lang="en-GB" smtClean="0"/>
              <a:t>22/01/2020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D0E1710-300C-40E8-8CF5-DA4B528D259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813053997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391E04A-2207-4B8A-B9D1-166CD54EDC64}" type="datetimeFigureOut">
              <a:rPr lang="en-GB" smtClean="0"/>
              <a:t>22/01/2020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D0E1710-300C-40E8-8CF5-DA4B528D259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77820905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391E04A-2207-4B8A-B9D1-166CD54EDC64}" type="datetimeFigureOut">
              <a:rPr lang="en-GB" smtClean="0"/>
              <a:t>22/01/2020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D0E1710-300C-40E8-8CF5-DA4B528D259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869804078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391E04A-2207-4B8A-B9D1-166CD54EDC64}" type="datetimeFigureOut">
              <a:rPr lang="en-GB" smtClean="0"/>
              <a:t>22/01/2020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D0E1710-300C-40E8-8CF5-DA4B528D259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173323571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391E04A-2207-4B8A-B9D1-166CD54EDC64}" type="datetimeFigureOut">
              <a:rPr lang="en-GB" smtClean="0"/>
              <a:t>22/01/2020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D0E1710-300C-40E8-8CF5-DA4B528D259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097294743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391E04A-2207-4B8A-B9D1-166CD54EDC64}" type="datetimeFigureOut">
              <a:rPr lang="en-GB" smtClean="0"/>
              <a:t>22/01/2020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D0E1710-300C-40E8-8CF5-DA4B528D259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556896984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391E04A-2207-4B8A-B9D1-166CD54EDC64}" type="datetimeFigureOut">
              <a:rPr lang="en-GB" smtClean="0"/>
              <a:t>22/01/2020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D0E1710-300C-40E8-8CF5-DA4B528D259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847894245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391E04A-2207-4B8A-B9D1-166CD54EDC64}" type="datetimeFigureOut">
              <a:rPr lang="en-GB" smtClean="0"/>
              <a:t>22/01/2020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D0E1710-300C-40E8-8CF5-DA4B528D259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87869121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/>
          <p:cNvSpPr txBox="1"/>
          <p:nvPr/>
        </p:nvSpPr>
        <p:spPr>
          <a:xfrm>
            <a:off x="251520" y="476672"/>
            <a:ext cx="8640960" cy="452431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600" dirty="0" smtClean="0">
                <a:latin typeface="XCCW Joined 1a" panose="03050602040000000000" pitchFamily="66" charset="0"/>
              </a:rPr>
              <a:t>Do </a:t>
            </a:r>
            <a:r>
              <a:rPr lang="en-GB" sz="3600" dirty="0" err="1" smtClean="0">
                <a:latin typeface="XCCW Joined 1a" panose="03050602040000000000" pitchFamily="66" charset="0"/>
              </a:rPr>
              <a:t>bu</a:t>
            </a:r>
            <a:r>
              <a:rPr lang="en-GB" sz="3600" dirty="0" smtClean="0">
                <a:latin typeface="XCCW Joined 1a" panose="03050602040000000000" pitchFamily="66" charset="0"/>
              </a:rPr>
              <a:t> </a:t>
            </a:r>
            <a:r>
              <a:rPr lang="en-GB" sz="3600" dirty="0" err="1" smtClean="0">
                <a:latin typeface="XCCW Joined 1a" panose="03050602040000000000" pitchFamily="66" charset="0"/>
              </a:rPr>
              <a:t>brwydro</a:t>
            </a:r>
            <a:r>
              <a:rPr lang="en-GB" sz="3600" dirty="0" smtClean="0">
                <a:latin typeface="XCCW Joined 1a" panose="03050602040000000000" pitchFamily="66" charset="0"/>
              </a:rPr>
              <a:t> </a:t>
            </a:r>
            <a:r>
              <a:rPr lang="en-GB" sz="3600" dirty="0" err="1" smtClean="0">
                <a:latin typeface="XCCW Joined 1a" panose="03050602040000000000" pitchFamily="66" charset="0"/>
              </a:rPr>
              <a:t>ffyrnig</a:t>
            </a:r>
            <a:r>
              <a:rPr lang="en-GB" sz="3600" dirty="0" smtClean="0">
                <a:latin typeface="XCCW Joined 1a" panose="03050602040000000000" pitchFamily="66" charset="0"/>
              </a:rPr>
              <a:t> a </a:t>
            </a:r>
            <a:r>
              <a:rPr lang="en-GB" sz="3600" dirty="0" err="1" smtClean="0">
                <a:latin typeface="XCCW Joined 1a" panose="03050602040000000000" pitchFamily="66" charset="0"/>
              </a:rPr>
              <a:t>cholli</a:t>
            </a:r>
            <a:r>
              <a:rPr lang="en-GB" sz="3600" dirty="0" smtClean="0">
                <a:latin typeface="XCCW Joined 1a" panose="03050602040000000000" pitchFamily="66" charset="0"/>
              </a:rPr>
              <a:t> </a:t>
            </a:r>
            <a:r>
              <a:rPr lang="en-GB" sz="3600" dirty="0" err="1" smtClean="0">
                <a:latin typeface="XCCW Joined 1a" panose="03050602040000000000" pitchFamily="66" charset="0"/>
              </a:rPr>
              <a:t>gwaed</a:t>
            </a:r>
            <a:r>
              <a:rPr lang="en-GB" sz="3600" dirty="0" smtClean="0">
                <a:latin typeface="XCCW Joined 1a" panose="03050602040000000000" pitchFamily="66" charset="0"/>
              </a:rPr>
              <a:t>,</a:t>
            </a:r>
          </a:p>
          <a:p>
            <a:r>
              <a:rPr lang="en-GB" sz="3600" dirty="0" err="1" smtClean="0">
                <a:latin typeface="XCCW Joined 1a" panose="03050602040000000000" pitchFamily="66" charset="0"/>
              </a:rPr>
              <a:t>Ond</a:t>
            </a:r>
            <a:r>
              <a:rPr lang="en-GB" sz="3600" dirty="0" smtClean="0">
                <a:latin typeface="XCCW Joined 1a" panose="03050602040000000000" pitchFamily="66" charset="0"/>
              </a:rPr>
              <a:t> </a:t>
            </a:r>
            <a:r>
              <a:rPr lang="en-GB" sz="3600" dirty="0" err="1" smtClean="0">
                <a:latin typeface="XCCW Joined 1a" panose="03050602040000000000" pitchFamily="66" charset="0"/>
              </a:rPr>
              <a:t>buddugoliaeth</a:t>
            </a:r>
            <a:r>
              <a:rPr lang="en-GB" sz="3600" dirty="0" smtClean="0">
                <a:latin typeface="XCCW Joined 1a" panose="03050602040000000000" pitchFamily="66" charset="0"/>
              </a:rPr>
              <a:t> </a:t>
            </a:r>
            <a:r>
              <a:rPr lang="en-GB" sz="3600" dirty="0" err="1" smtClean="0">
                <a:latin typeface="XCCW Joined 1a" panose="03050602040000000000" pitchFamily="66" charset="0"/>
              </a:rPr>
              <a:t>yn</a:t>
            </a:r>
            <a:r>
              <a:rPr lang="en-GB" sz="3600" dirty="0" smtClean="0">
                <a:latin typeface="XCCW Joined 1a" panose="03050602040000000000" pitchFamily="66" charset="0"/>
              </a:rPr>
              <a:t> </a:t>
            </a:r>
            <a:r>
              <a:rPr lang="en-GB" sz="3600" dirty="0" err="1" smtClean="0">
                <a:latin typeface="XCCW Joined 1a" panose="03050602040000000000" pitchFamily="66" charset="0"/>
              </a:rPr>
              <a:t>wir</a:t>
            </a:r>
            <a:r>
              <a:rPr lang="en-GB" sz="3600" dirty="0" smtClean="0">
                <a:latin typeface="XCCW Joined 1a" panose="03050602040000000000" pitchFamily="66" charset="0"/>
              </a:rPr>
              <a:t> a </a:t>
            </a:r>
            <a:r>
              <a:rPr lang="en-GB" sz="3600" dirty="0" err="1" smtClean="0">
                <a:latin typeface="XCCW Joined 1a" panose="03050602040000000000" pitchFamily="66" charset="0"/>
              </a:rPr>
              <a:t>gaed</a:t>
            </a:r>
            <a:r>
              <a:rPr lang="en-GB" sz="3600" dirty="0" smtClean="0">
                <a:latin typeface="XCCW Joined 1a" panose="03050602040000000000" pitchFamily="66" charset="0"/>
              </a:rPr>
              <a:t>,</a:t>
            </a:r>
          </a:p>
          <a:p>
            <a:r>
              <a:rPr lang="en-GB" sz="3600" dirty="0" err="1" smtClean="0">
                <a:latin typeface="XCCW Joined 1a" panose="03050602040000000000" pitchFamily="66" charset="0"/>
              </a:rPr>
              <a:t>Mae’n</a:t>
            </a:r>
            <a:r>
              <a:rPr lang="en-GB" sz="3600" dirty="0" smtClean="0">
                <a:latin typeface="XCCW Joined 1a" panose="03050602040000000000" pitchFamily="66" charset="0"/>
              </a:rPr>
              <a:t> </a:t>
            </a:r>
            <a:r>
              <a:rPr lang="en-GB" sz="3600" dirty="0" err="1" smtClean="0">
                <a:latin typeface="XCCW Joined 1a" panose="03050602040000000000" pitchFamily="66" charset="0"/>
              </a:rPr>
              <a:t>gwlad</a:t>
            </a:r>
            <a:r>
              <a:rPr lang="en-GB" sz="3600" dirty="0" smtClean="0">
                <a:latin typeface="XCCW Joined 1a" panose="03050602040000000000" pitchFamily="66" charset="0"/>
              </a:rPr>
              <a:t> </a:t>
            </a:r>
            <a:r>
              <a:rPr lang="en-GB" sz="3600" dirty="0" err="1" smtClean="0">
                <a:latin typeface="XCCW Joined 1a" panose="03050602040000000000" pitchFamily="66" charset="0"/>
              </a:rPr>
              <a:t>yn</a:t>
            </a:r>
            <a:r>
              <a:rPr lang="en-GB" sz="3600" dirty="0" smtClean="0">
                <a:latin typeface="XCCW Joined 1a" panose="03050602040000000000" pitchFamily="66" charset="0"/>
              </a:rPr>
              <a:t> </a:t>
            </a:r>
            <a:r>
              <a:rPr lang="en-GB" sz="3600" dirty="0" err="1" smtClean="0">
                <a:latin typeface="XCCW Joined 1a" panose="03050602040000000000" pitchFamily="66" charset="0"/>
              </a:rPr>
              <a:t>rhydd</a:t>
            </a:r>
            <a:r>
              <a:rPr lang="en-GB" sz="3600" dirty="0" smtClean="0">
                <a:latin typeface="XCCW Joined 1a" panose="03050602040000000000" pitchFamily="66" charset="0"/>
              </a:rPr>
              <a:t> ac </a:t>
            </a:r>
            <a:r>
              <a:rPr lang="en-GB" sz="3600" dirty="0" err="1" smtClean="0">
                <a:latin typeface="XCCW Joined 1a" panose="03050602040000000000" pitchFamily="66" charset="0"/>
              </a:rPr>
              <a:t>Owain</a:t>
            </a:r>
            <a:r>
              <a:rPr lang="en-GB" sz="3600" dirty="0" smtClean="0">
                <a:latin typeface="XCCW Joined 1a" panose="03050602040000000000" pitchFamily="66" charset="0"/>
              </a:rPr>
              <a:t> </a:t>
            </a:r>
            <a:r>
              <a:rPr lang="en-GB" sz="3600" dirty="0" err="1" smtClean="0">
                <a:latin typeface="XCCW Joined 1a" panose="03050602040000000000" pitchFamily="66" charset="0"/>
              </a:rPr>
              <a:t>wrth</a:t>
            </a:r>
            <a:r>
              <a:rPr lang="en-GB" sz="3600" dirty="0" smtClean="0">
                <a:latin typeface="XCCW Joined 1a" panose="03050602040000000000" pitchFamily="66" charset="0"/>
              </a:rPr>
              <a:t> y </a:t>
            </a:r>
            <a:r>
              <a:rPr lang="en-GB" sz="3600" dirty="0" err="1" smtClean="0">
                <a:latin typeface="XCCW Joined 1a" panose="03050602040000000000" pitchFamily="66" charset="0"/>
              </a:rPr>
              <a:t>llyw</a:t>
            </a:r>
            <a:r>
              <a:rPr lang="en-GB" sz="3600" dirty="0" smtClean="0">
                <a:latin typeface="XCCW Joined 1a" panose="03050602040000000000" pitchFamily="66" charset="0"/>
              </a:rPr>
              <a:t>, </a:t>
            </a:r>
            <a:r>
              <a:rPr lang="en-GB" sz="3600" dirty="0" err="1" smtClean="0">
                <a:latin typeface="XCCW Joined 1a" panose="03050602040000000000" pitchFamily="66" charset="0"/>
              </a:rPr>
              <a:t>yn</a:t>
            </a:r>
            <a:r>
              <a:rPr lang="en-GB" sz="3600" dirty="0" smtClean="0">
                <a:latin typeface="XCCW Joined 1a" panose="03050602040000000000" pitchFamily="66" charset="0"/>
              </a:rPr>
              <a:t> </a:t>
            </a:r>
            <a:r>
              <a:rPr lang="en-GB" sz="3600" dirty="0" err="1" smtClean="0">
                <a:latin typeface="XCCW Joined 1a" panose="03050602040000000000" pitchFamily="66" charset="0"/>
              </a:rPr>
              <a:t>arwr</a:t>
            </a:r>
            <a:r>
              <a:rPr lang="en-GB" sz="3600" dirty="0" smtClean="0">
                <a:latin typeface="XCCW Joined 1a" panose="03050602040000000000" pitchFamily="66" charset="0"/>
              </a:rPr>
              <a:t> </a:t>
            </a:r>
            <a:r>
              <a:rPr lang="en-GB" sz="3600" dirty="0" err="1" smtClean="0">
                <a:latin typeface="XCCW Joined 1a" panose="03050602040000000000" pitchFamily="66" charset="0"/>
              </a:rPr>
              <a:t>ei</a:t>
            </a:r>
            <a:r>
              <a:rPr lang="en-GB" sz="3600" dirty="0" smtClean="0">
                <a:latin typeface="XCCW Joined 1a" panose="03050602040000000000" pitchFamily="66" charset="0"/>
              </a:rPr>
              <a:t> </a:t>
            </a:r>
            <a:r>
              <a:rPr lang="en-GB" sz="3600" dirty="0" err="1" smtClean="0">
                <a:latin typeface="XCCW Joined 1a" panose="03050602040000000000" pitchFamily="66" charset="0"/>
              </a:rPr>
              <a:t>bobl</a:t>
            </a:r>
            <a:r>
              <a:rPr lang="en-GB" sz="3600" dirty="0" smtClean="0">
                <a:latin typeface="XCCW Joined 1a" panose="03050602040000000000" pitchFamily="66" charset="0"/>
              </a:rPr>
              <a:t>, </a:t>
            </a:r>
          </a:p>
          <a:p>
            <a:r>
              <a:rPr lang="en-GB" sz="3600" dirty="0" smtClean="0">
                <a:latin typeface="XCCW Joined 1a" panose="03050602040000000000" pitchFamily="66" charset="0"/>
              </a:rPr>
              <a:t>A </a:t>
            </a:r>
            <a:r>
              <a:rPr lang="en-GB" sz="3600" dirty="0" err="1" smtClean="0">
                <a:latin typeface="XCCW Joined 1a" panose="03050602040000000000" pitchFamily="66" charset="0"/>
              </a:rPr>
              <a:t>Chymru</a:t>
            </a:r>
            <a:r>
              <a:rPr lang="en-GB" sz="3600" dirty="0" smtClean="0">
                <a:latin typeface="XCCW Joined 1a" panose="03050602040000000000" pitchFamily="66" charset="0"/>
              </a:rPr>
              <a:t> </a:t>
            </a:r>
            <a:r>
              <a:rPr lang="en-GB" sz="3600" dirty="0" err="1" smtClean="0">
                <a:latin typeface="XCCW Joined 1a" panose="03050602040000000000" pitchFamily="66" charset="0"/>
              </a:rPr>
              <a:t>yn</a:t>
            </a:r>
            <a:r>
              <a:rPr lang="en-GB" sz="3600" dirty="0" smtClean="0">
                <a:latin typeface="XCCW Joined 1a" panose="03050602040000000000" pitchFamily="66" charset="0"/>
              </a:rPr>
              <a:t> </a:t>
            </a:r>
            <a:r>
              <a:rPr lang="en-GB" sz="3600" dirty="0" err="1" smtClean="0">
                <a:latin typeface="XCCW Joined 1a" panose="03050602040000000000" pitchFamily="66" charset="0"/>
              </a:rPr>
              <a:t>fyw</a:t>
            </a:r>
            <a:r>
              <a:rPr lang="en-GB" sz="3600" dirty="0" smtClean="0">
                <a:latin typeface="XCCW Joined 1a" panose="03050602040000000000" pitchFamily="66" charset="0"/>
              </a:rPr>
              <a:t>. </a:t>
            </a:r>
          </a:p>
        </p:txBody>
      </p:sp>
    </p:spTree>
    <p:extLst>
      <p:ext uri="{BB962C8B-B14F-4D97-AF65-F5344CB8AC3E}">
        <p14:creationId xmlns:p14="http://schemas.microsoft.com/office/powerpoint/2010/main" val="211288836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/>
          <p:cNvSpPr txBox="1"/>
          <p:nvPr/>
        </p:nvSpPr>
        <p:spPr>
          <a:xfrm>
            <a:off x="251520" y="476672"/>
            <a:ext cx="8640960" cy="563231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4000" dirty="0" err="1" smtClean="0">
                <a:latin typeface="XCCW Joined 1a" panose="03050602040000000000" pitchFamily="66" charset="0"/>
              </a:rPr>
              <a:t>Glyndŵr</a:t>
            </a:r>
            <a:r>
              <a:rPr lang="en-GB" sz="4000" dirty="0" smtClean="0">
                <a:latin typeface="XCCW Joined 1a" panose="03050602040000000000" pitchFamily="66" charset="0"/>
              </a:rPr>
              <a:t>, </a:t>
            </a:r>
          </a:p>
          <a:p>
            <a:r>
              <a:rPr lang="en-GB" sz="4000" dirty="0" err="1" smtClean="0">
                <a:latin typeface="XCCW Joined 1a" panose="03050602040000000000" pitchFamily="66" charset="0"/>
              </a:rPr>
              <a:t>Rhowch</a:t>
            </a:r>
            <a:r>
              <a:rPr lang="en-GB" sz="4000" dirty="0" smtClean="0">
                <a:latin typeface="XCCW Joined 1a" panose="03050602040000000000" pitchFamily="66" charset="0"/>
              </a:rPr>
              <a:t> </a:t>
            </a:r>
            <a:r>
              <a:rPr lang="en-GB" sz="4000" dirty="0" err="1" smtClean="0">
                <a:latin typeface="XCCW Joined 1a" panose="03050602040000000000" pitchFamily="66" charset="0"/>
              </a:rPr>
              <a:t>floedd</a:t>
            </a:r>
            <a:r>
              <a:rPr lang="en-GB" sz="4000" dirty="0" smtClean="0">
                <a:latin typeface="XCCW Joined 1a" panose="03050602040000000000" pitchFamily="66" charset="0"/>
              </a:rPr>
              <a:t> </a:t>
            </a:r>
            <a:r>
              <a:rPr lang="en-GB" sz="4000" dirty="0" err="1" smtClean="0">
                <a:latin typeface="XCCW Joined 1a" panose="03050602040000000000" pitchFamily="66" charset="0"/>
              </a:rPr>
              <a:t>i’n</a:t>
            </a:r>
            <a:r>
              <a:rPr lang="en-GB" sz="4000" dirty="0" smtClean="0">
                <a:latin typeface="XCCW Joined 1a" panose="03050602040000000000" pitchFamily="66" charset="0"/>
              </a:rPr>
              <a:t> </a:t>
            </a:r>
            <a:r>
              <a:rPr lang="en-GB" sz="4000" dirty="0" err="1" smtClean="0">
                <a:latin typeface="XCCW Joined 1a" panose="03050602040000000000" pitchFamily="66" charset="0"/>
              </a:rPr>
              <a:t>tywysog</a:t>
            </a:r>
            <a:r>
              <a:rPr lang="en-GB" sz="4000" dirty="0" smtClean="0">
                <a:latin typeface="XCCW Joined 1a" panose="03050602040000000000" pitchFamily="66" charset="0"/>
              </a:rPr>
              <a:t>, </a:t>
            </a:r>
          </a:p>
          <a:p>
            <a:r>
              <a:rPr lang="en-GB" sz="4000" dirty="0" err="1" smtClean="0">
                <a:latin typeface="XCCW Joined 1a" panose="03050602040000000000" pitchFamily="66" charset="0"/>
              </a:rPr>
              <a:t>Glyndŵr</a:t>
            </a:r>
            <a:r>
              <a:rPr lang="en-GB" sz="4000" dirty="0" smtClean="0">
                <a:latin typeface="XCCW Joined 1a" panose="03050602040000000000" pitchFamily="66" charset="0"/>
              </a:rPr>
              <a:t>, </a:t>
            </a:r>
          </a:p>
          <a:p>
            <a:r>
              <a:rPr lang="en-GB" sz="4000" dirty="0" smtClean="0">
                <a:latin typeface="XCCW Joined 1a" panose="03050602040000000000" pitchFamily="66" charset="0"/>
              </a:rPr>
              <a:t>Mae </a:t>
            </a:r>
            <a:r>
              <a:rPr lang="en-GB" sz="4000" dirty="0" err="1" smtClean="0">
                <a:latin typeface="XCCW Joined 1a" panose="03050602040000000000" pitchFamily="66" charset="0"/>
              </a:rPr>
              <a:t>dy</a:t>
            </a:r>
            <a:r>
              <a:rPr lang="en-GB" sz="4000" dirty="0" smtClean="0">
                <a:latin typeface="XCCW Joined 1a" panose="03050602040000000000" pitchFamily="66" charset="0"/>
              </a:rPr>
              <a:t> </a:t>
            </a:r>
            <a:r>
              <a:rPr lang="en-GB" sz="4000" dirty="0" err="1" smtClean="0">
                <a:latin typeface="XCCW Joined 1a" panose="03050602040000000000" pitchFamily="66" charset="0"/>
              </a:rPr>
              <a:t>genedl</a:t>
            </a:r>
            <a:r>
              <a:rPr lang="en-GB" sz="4000" dirty="0" smtClean="0">
                <a:latin typeface="XCCW Joined 1a" panose="03050602040000000000" pitchFamily="66" charset="0"/>
              </a:rPr>
              <a:t> </a:t>
            </a:r>
            <a:r>
              <a:rPr lang="en-GB" sz="4000" dirty="0" err="1" smtClean="0">
                <a:latin typeface="XCCW Joined 1a" panose="03050602040000000000" pitchFamily="66" charset="0"/>
              </a:rPr>
              <a:t>yn</a:t>
            </a:r>
            <a:r>
              <a:rPr lang="en-GB" sz="4000" dirty="0" smtClean="0">
                <a:latin typeface="XCCW Joined 1a" panose="03050602040000000000" pitchFamily="66" charset="0"/>
              </a:rPr>
              <a:t> </a:t>
            </a:r>
            <a:r>
              <a:rPr lang="en-GB" sz="4000" dirty="0" err="1" smtClean="0">
                <a:latin typeface="XCCW Joined 1a" panose="03050602040000000000" pitchFamily="66" charset="0"/>
              </a:rPr>
              <a:t>rhydd</a:t>
            </a:r>
            <a:r>
              <a:rPr lang="en-GB" sz="4000" dirty="0" smtClean="0">
                <a:latin typeface="XCCW Joined 1a" panose="03050602040000000000" pitchFamily="66" charset="0"/>
              </a:rPr>
              <a:t>,</a:t>
            </a:r>
          </a:p>
          <a:p>
            <a:r>
              <a:rPr lang="en-GB" sz="4000" dirty="0" err="1" smtClean="0">
                <a:latin typeface="XCCW Joined 1a" panose="03050602040000000000" pitchFamily="66" charset="0"/>
              </a:rPr>
              <a:t>Glyndŵr</a:t>
            </a:r>
            <a:r>
              <a:rPr lang="en-GB" sz="4000" dirty="0" smtClean="0">
                <a:latin typeface="XCCW Joined 1a" panose="03050602040000000000" pitchFamily="66" charset="0"/>
              </a:rPr>
              <a:t> </a:t>
            </a:r>
            <a:r>
              <a:rPr lang="en-GB" sz="4000" dirty="0" err="1" smtClean="0">
                <a:latin typeface="XCCW Joined 1a" panose="03050602040000000000" pitchFamily="66" charset="0"/>
              </a:rPr>
              <a:t>ddaeth</a:t>
            </a:r>
            <a:r>
              <a:rPr lang="en-GB" sz="4000" dirty="0" smtClean="0">
                <a:latin typeface="XCCW Joined 1a" panose="03050602040000000000" pitchFamily="66" charset="0"/>
              </a:rPr>
              <a:t> â </a:t>
            </a:r>
            <a:r>
              <a:rPr lang="en-GB" sz="4000" dirty="0" err="1" smtClean="0">
                <a:latin typeface="XCCW Joined 1a" panose="03050602040000000000" pitchFamily="66" charset="0"/>
              </a:rPr>
              <a:t>senedd</a:t>
            </a:r>
            <a:r>
              <a:rPr lang="en-GB" sz="4000" dirty="0" smtClean="0">
                <a:latin typeface="XCCW Joined 1a" panose="03050602040000000000" pitchFamily="66" charset="0"/>
              </a:rPr>
              <a:t> </a:t>
            </a:r>
            <a:r>
              <a:rPr lang="en-GB" sz="4000" dirty="0" err="1" smtClean="0">
                <a:latin typeface="XCCW Joined 1a" panose="03050602040000000000" pitchFamily="66" charset="0"/>
              </a:rPr>
              <a:t>i</a:t>
            </a:r>
            <a:r>
              <a:rPr lang="en-GB" sz="4000" dirty="0" smtClean="0">
                <a:latin typeface="XCCW Joined 1a" panose="03050602040000000000" pitchFamily="66" charset="0"/>
              </a:rPr>
              <a:t> </a:t>
            </a:r>
            <a:r>
              <a:rPr lang="en-GB" sz="4000" dirty="0" err="1" smtClean="0">
                <a:latin typeface="XCCW Joined 1a" panose="03050602040000000000" pitchFamily="66" charset="0"/>
              </a:rPr>
              <a:t>Gymru</a:t>
            </a:r>
            <a:r>
              <a:rPr lang="en-GB" sz="4000" dirty="0" smtClean="0">
                <a:latin typeface="XCCW Joined 1a" panose="03050602040000000000" pitchFamily="66" charset="0"/>
              </a:rPr>
              <a:t>, </a:t>
            </a:r>
          </a:p>
          <a:p>
            <a:r>
              <a:rPr lang="en-GB" sz="4000" dirty="0" err="1" smtClean="0">
                <a:latin typeface="XCCW Joined 1a" panose="03050602040000000000" pitchFamily="66" charset="0"/>
              </a:rPr>
              <a:t>Glyndŵr</a:t>
            </a:r>
            <a:r>
              <a:rPr lang="en-GB" sz="4000" dirty="0" smtClean="0">
                <a:latin typeface="XCCW Joined 1a" panose="03050602040000000000" pitchFamily="66" charset="0"/>
              </a:rPr>
              <a:t>, </a:t>
            </a:r>
          </a:p>
          <a:p>
            <a:r>
              <a:rPr lang="en-GB" sz="4000" dirty="0" err="1" smtClean="0">
                <a:latin typeface="XCCW Joined 1a" panose="03050602040000000000" pitchFamily="66" charset="0"/>
              </a:rPr>
              <a:t>Ti</a:t>
            </a:r>
            <a:r>
              <a:rPr lang="en-GB" sz="4000" dirty="0" smtClean="0">
                <a:latin typeface="XCCW Joined 1a" panose="03050602040000000000" pitchFamily="66" charset="0"/>
              </a:rPr>
              <a:t> </a:t>
            </a:r>
            <a:r>
              <a:rPr lang="en-GB" sz="4000" dirty="0" err="1" smtClean="0">
                <a:latin typeface="XCCW Joined 1a" panose="03050602040000000000" pitchFamily="66" charset="0"/>
              </a:rPr>
              <a:t>yw</a:t>
            </a:r>
            <a:r>
              <a:rPr lang="en-GB" sz="4000" dirty="0" smtClean="0">
                <a:latin typeface="XCCW Joined 1a" panose="03050602040000000000" pitchFamily="66" charset="0"/>
              </a:rPr>
              <a:t> </a:t>
            </a:r>
            <a:r>
              <a:rPr lang="en-GB" sz="4000" dirty="0" err="1" smtClean="0">
                <a:latin typeface="XCCW Joined 1a" panose="03050602040000000000" pitchFamily="66" charset="0"/>
              </a:rPr>
              <a:t>arwr</a:t>
            </a:r>
            <a:r>
              <a:rPr lang="en-GB" sz="4000" dirty="0" smtClean="0">
                <a:latin typeface="XCCW Joined 1a" panose="03050602040000000000" pitchFamily="66" charset="0"/>
              </a:rPr>
              <a:t> </a:t>
            </a:r>
            <a:r>
              <a:rPr lang="en-GB" sz="4000" dirty="0" err="1" smtClean="0">
                <a:latin typeface="XCCW Joined 1a" panose="03050602040000000000" pitchFamily="66" charset="0"/>
              </a:rPr>
              <a:t>ein</a:t>
            </a:r>
            <a:r>
              <a:rPr lang="en-GB" sz="4000" dirty="0" smtClean="0">
                <a:latin typeface="XCCW Joined 1a" panose="03050602040000000000" pitchFamily="66" charset="0"/>
              </a:rPr>
              <a:t> </a:t>
            </a:r>
            <a:r>
              <a:rPr lang="en-GB" sz="4000" dirty="0" err="1" smtClean="0">
                <a:latin typeface="XCCW Joined 1a" panose="03050602040000000000" pitchFamily="66" charset="0"/>
              </a:rPr>
              <a:t>dydd</a:t>
            </a:r>
            <a:r>
              <a:rPr lang="en-GB" sz="4000" dirty="0" smtClean="0">
                <a:latin typeface="XCCW Joined 1a" panose="03050602040000000000" pitchFamily="66" charset="0"/>
              </a:rPr>
              <a:t>. </a:t>
            </a:r>
          </a:p>
        </p:txBody>
      </p:sp>
    </p:spTree>
    <p:extLst>
      <p:ext uri="{BB962C8B-B14F-4D97-AF65-F5344CB8AC3E}">
        <p14:creationId xmlns:p14="http://schemas.microsoft.com/office/powerpoint/2010/main" val="79898312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/>
          <p:cNvSpPr txBox="1"/>
          <p:nvPr/>
        </p:nvSpPr>
        <p:spPr>
          <a:xfrm>
            <a:off x="251520" y="476672"/>
            <a:ext cx="8640960" cy="501675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4000" dirty="0" err="1" smtClean="0">
                <a:latin typeface="XCCW Joined 1a" panose="03050602040000000000" pitchFamily="66" charset="0"/>
              </a:rPr>
              <a:t>Cafwyd</a:t>
            </a:r>
            <a:r>
              <a:rPr lang="en-GB" sz="4000" dirty="0" smtClean="0">
                <a:latin typeface="XCCW Joined 1a" panose="03050602040000000000" pitchFamily="66" charset="0"/>
              </a:rPr>
              <a:t> </a:t>
            </a:r>
            <a:r>
              <a:rPr lang="en-GB" sz="4000" dirty="0" err="1" smtClean="0">
                <a:latin typeface="XCCW Joined 1a" panose="03050602040000000000" pitchFamily="66" charset="0"/>
              </a:rPr>
              <a:t>senedd</a:t>
            </a:r>
            <a:r>
              <a:rPr lang="en-GB" sz="4000" dirty="0" smtClean="0">
                <a:latin typeface="XCCW Joined 1a" panose="03050602040000000000" pitchFamily="66" charset="0"/>
              </a:rPr>
              <a:t> </a:t>
            </a:r>
            <a:r>
              <a:rPr lang="en-GB" sz="4000" dirty="0" err="1" smtClean="0">
                <a:latin typeface="XCCW Joined 1a" panose="03050602040000000000" pitchFamily="66" charset="0"/>
              </a:rPr>
              <a:t>i</a:t>
            </a:r>
            <a:r>
              <a:rPr lang="en-GB" sz="4000" dirty="0" smtClean="0">
                <a:latin typeface="XCCW Joined 1a" panose="03050602040000000000" pitchFamily="66" charset="0"/>
              </a:rPr>
              <a:t> </a:t>
            </a:r>
            <a:r>
              <a:rPr lang="en-GB" sz="4000" dirty="0" err="1" smtClean="0">
                <a:latin typeface="XCCW Joined 1a" panose="03050602040000000000" pitchFamily="66" charset="0"/>
              </a:rPr>
              <a:t>Gymru</a:t>
            </a:r>
            <a:r>
              <a:rPr lang="en-GB" sz="4000" dirty="0" smtClean="0">
                <a:latin typeface="XCCW Joined 1a" panose="03050602040000000000" pitchFamily="66" charset="0"/>
              </a:rPr>
              <a:t> </a:t>
            </a:r>
            <a:r>
              <a:rPr lang="en-GB" sz="4000" dirty="0" err="1" smtClean="0">
                <a:latin typeface="XCCW Joined 1a" panose="03050602040000000000" pitchFamily="66" charset="0"/>
              </a:rPr>
              <a:t>dan</a:t>
            </a:r>
            <a:r>
              <a:rPr lang="en-GB" sz="4000" dirty="0" smtClean="0">
                <a:latin typeface="XCCW Joined 1a" panose="03050602040000000000" pitchFamily="66" charset="0"/>
              </a:rPr>
              <a:t> law y </a:t>
            </a:r>
            <a:r>
              <a:rPr lang="en-GB" sz="4000" dirty="0" err="1" smtClean="0">
                <a:latin typeface="XCCW Joined 1a" panose="03050602040000000000" pitchFamily="66" charset="0"/>
              </a:rPr>
              <a:t>gŵr</a:t>
            </a:r>
            <a:r>
              <a:rPr lang="en-GB" sz="4000" dirty="0" smtClean="0">
                <a:latin typeface="XCCW Joined 1a" panose="03050602040000000000" pitchFamily="66" charset="0"/>
              </a:rPr>
              <a:t>, </a:t>
            </a:r>
          </a:p>
          <a:p>
            <a:r>
              <a:rPr lang="en-GB" sz="4000" dirty="0" err="1" smtClean="0">
                <a:latin typeface="XCCW Joined 1a" panose="03050602040000000000" pitchFamily="66" charset="0"/>
              </a:rPr>
              <a:t>Cyfreithiau</a:t>
            </a:r>
            <a:r>
              <a:rPr lang="en-GB" sz="4000" dirty="0" smtClean="0">
                <a:latin typeface="XCCW Joined 1a" panose="03050602040000000000" pitchFamily="66" charset="0"/>
              </a:rPr>
              <a:t> </a:t>
            </a:r>
            <a:r>
              <a:rPr lang="en-GB" sz="4000" dirty="0" err="1" smtClean="0">
                <a:latin typeface="XCCW Joined 1a" panose="03050602040000000000" pitchFamily="66" charset="0"/>
              </a:rPr>
              <a:t>cadarn</a:t>
            </a:r>
            <a:r>
              <a:rPr lang="en-GB" sz="4000" dirty="0" smtClean="0">
                <a:latin typeface="XCCW Joined 1a" panose="03050602040000000000" pitchFamily="66" charset="0"/>
              </a:rPr>
              <a:t> a </a:t>
            </a:r>
            <a:r>
              <a:rPr lang="en-GB" sz="4000" dirty="0" err="1" smtClean="0">
                <a:latin typeface="XCCW Joined 1a" panose="03050602040000000000" pitchFamily="66" charset="0"/>
              </a:rPr>
              <a:t>theg</a:t>
            </a:r>
            <a:r>
              <a:rPr lang="en-GB" sz="4000" dirty="0" smtClean="0">
                <a:latin typeface="XCCW Joined 1a" panose="03050602040000000000" pitchFamily="66" charset="0"/>
              </a:rPr>
              <a:t> </a:t>
            </a:r>
            <a:r>
              <a:rPr lang="en-GB" sz="4000" dirty="0" err="1" smtClean="0">
                <a:latin typeface="XCCW Joined 1a" panose="03050602040000000000" pitchFamily="66" charset="0"/>
              </a:rPr>
              <a:t>yn</a:t>
            </a:r>
            <a:r>
              <a:rPr lang="en-GB" sz="4000" dirty="0" smtClean="0">
                <a:latin typeface="XCCW Joined 1a" panose="03050602040000000000" pitchFamily="66" charset="0"/>
              </a:rPr>
              <a:t> </a:t>
            </a:r>
            <a:r>
              <a:rPr lang="en-GB" sz="4000" dirty="0" err="1" smtClean="0">
                <a:latin typeface="XCCW Joined 1a" panose="03050602040000000000" pitchFamily="66" charset="0"/>
              </a:rPr>
              <a:t>siŵr</a:t>
            </a:r>
            <a:r>
              <a:rPr lang="en-GB" sz="4000" dirty="0" smtClean="0">
                <a:latin typeface="XCCW Joined 1a" panose="03050602040000000000" pitchFamily="66" charset="0"/>
              </a:rPr>
              <a:t>,</a:t>
            </a:r>
          </a:p>
          <a:p>
            <a:r>
              <a:rPr lang="en-GB" sz="4000" dirty="0" err="1" smtClean="0">
                <a:latin typeface="XCCW Joined 1a" panose="03050602040000000000" pitchFamily="66" charset="0"/>
              </a:rPr>
              <a:t>Eglwysi</a:t>
            </a:r>
            <a:r>
              <a:rPr lang="en-GB" sz="4000" dirty="0" smtClean="0">
                <a:latin typeface="XCCW Joined 1a" panose="03050602040000000000" pitchFamily="66" charset="0"/>
              </a:rPr>
              <a:t> </a:t>
            </a:r>
            <a:r>
              <a:rPr lang="en-GB" sz="4000" dirty="0" err="1" smtClean="0">
                <a:latin typeface="XCCW Joined 1a" panose="03050602040000000000" pitchFamily="66" charset="0"/>
              </a:rPr>
              <a:t>gwych</a:t>
            </a:r>
            <a:r>
              <a:rPr lang="en-GB" sz="4000" dirty="0" smtClean="0">
                <a:latin typeface="XCCW Joined 1a" panose="03050602040000000000" pitchFamily="66" charset="0"/>
              </a:rPr>
              <a:t>, </a:t>
            </a:r>
          </a:p>
          <a:p>
            <a:r>
              <a:rPr lang="en-GB" sz="4000" dirty="0" err="1" smtClean="0">
                <a:latin typeface="XCCW Joined 1a" panose="03050602040000000000" pitchFamily="66" charset="0"/>
              </a:rPr>
              <a:t>Prifysgol</a:t>
            </a:r>
            <a:r>
              <a:rPr lang="en-GB" sz="4000" dirty="0" smtClean="0">
                <a:latin typeface="XCCW Joined 1a" panose="03050602040000000000" pitchFamily="66" charset="0"/>
              </a:rPr>
              <a:t> </a:t>
            </a:r>
            <a:r>
              <a:rPr lang="en-GB" sz="4000" dirty="0" err="1" smtClean="0">
                <a:latin typeface="XCCW Joined 1a" panose="03050602040000000000" pitchFamily="66" charset="0"/>
              </a:rPr>
              <a:t>yn</a:t>
            </a:r>
            <a:r>
              <a:rPr lang="en-GB" sz="4000" dirty="0" smtClean="0">
                <a:latin typeface="XCCW Joined 1a" panose="03050602040000000000" pitchFamily="66" charset="0"/>
              </a:rPr>
              <a:t> </a:t>
            </a:r>
            <a:r>
              <a:rPr lang="en-GB" sz="4000" dirty="0" err="1" smtClean="0">
                <a:latin typeface="XCCW Joined 1a" panose="03050602040000000000" pitchFamily="66" charset="0"/>
              </a:rPr>
              <a:t>ein</a:t>
            </a:r>
            <a:r>
              <a:rPr lang="en-GB" sz="4000" dirty="0" smtClean="0">
                <a:latin typeface="XCCW Joined 1a" panose="03050602040000000000" pitchFamily="66" charset="0"/>
              </a:rPr>
              <a:t> </a:t>
            </a:r>
            <a:r>
              <a:rPr lang="en-GB" sz="4000" dirty="0" err="1" smtClean="0">
                <a:latin typeface="XCCW Joined 1a" panose="03050602040000000000" pitchFamily="66" charset="0"/>
              </a:rPr>
              <a:t>hiaith</a:t>
            </a:r>
            <a:r>
              <a:rPr lang="en-GB" sz="4000" dirty="0" smtClean="0">
                <a:latin typeface="XCCW Joined 1a" panose="03050602040000000000" pitchFamily="66" charset="0"/>
              </a:rPr>
              <a:t>, </a:t>
            </a:r>
          </a:p>
          <a:p>
            <a:r>
              <a:rPr lang="en-GB" sz="4000" dirty="0" smtClean="0">
                <a:latin typeface="XCCW Joined 1a" panose="03050602040000000000" pitchFamily="66" charset="0"/>
              </a:rPr>
              <a:t>A </a:t>
            </a:r>
            <a:r>
              <a:rPr lang="en-GB" sz="4000" dirty="0" err="1" smtClean="0">
                <a:latin typeface="XCCW Joined 1a" panose="03050602040000000000" pitchFamily="66" charset="0"/>
              </a:rPr>
              <a:t>rhyddid</a:t>
            </a:r>
            <a:r>
              <a:rPr lang="en-GB" sz="4000" dirty="0" smtClean="0">
                <a:latin typeface="XCCW Joined 1a" panose="03050602040000000000" pitchFamily="66" charset="0"/>
              </a:rPr>
              <a:t> </a:t>
            </a:r>
            <a:r>
              <a:rPr lang="en-GB" sz="4000" dirty="0" err="1" smtClean="0">
                <a:latin typeface="XCCW Joined 1a" panose="03050602040000000000" pitchFamily="66" charset="0"/>
              </a:rPr>
              <a:t>i</a:t>
            </a:r>
            <a:r>
              <a:rPr lang="en-GB" sz="4000" dirty="0" smtClean="0">
                <a:latin typeface="XCCW Joined 1a" panose="03050602040000000000" pitchFamily="66" charset="0"/>
              </a:rPr>
              <a:t> </a:t>
            </a:r>
            <a:r>
              <a:rPr lang="en-GB" sz="4000" dirty="0" err="1" smtClean="0">
                <a:latin typeface="XCCW Joined 1a" panose="03050602040000000000" pitchFamily="66" charset="0"/>
              </a:rPr>
              <a:t>Gymru</a:t>
            </a:r>
            <a:r>
              <a:rPr lang="en-GB" sz="4000" dirty="0" smtClean="0">
                <a:latin typeface="XCCW Joined 1a" panose="03050602040000000000" pitchFamily="66" charset="0"/>
              </a:rPr>
              <a:t> dyna ‘</a:t>
            </a:r>
            <a:r>
              <a:rPr lang="en-GB" sz="4000" dirty="0" err="1" smtClean="0">
                <a:latin typeface="XCCW Joined 1a" panose="03050602040000000000" pitchFamily="66" charset="0"/>
              </a:rPr>
              <a:t>i</a:t>
            </a:r>
            <a:r>
              <a:rPr lang="en-GB" sz="4000" dirty="0" smtClean="0">
                <a:latin typeface="XCCW Joined 1a" panose="03050602040000000000" pitchFamily="66" charset="0"/>
              </a:rPr>
              <a:t> </a:t>
            </a:r>
            <a:r>
              <a:rPr lang="en-GB" sz="4000" dirty="0" err="1" smtClean="0">
                <a:latin typeface="XCCW Joined 1a" panose="03050602040000000000" pitchFamily="66" charset="0"/>
              </a:rPr>
              <a:t>waith</a:t>
            </a:r>
            <a:r>
              <a:rPr lang="en-GB" sz="4000" dirty="0" smtClean="0">
                <a:latin typeface="XCCW Joined 1a" panose="03050602040000000000" pitchFamily="66" charset="0"/>
              </a:rPr>
              <a:t>.</a:t>
            </a:r>
          </a:p>
        </p:txBody>
      </p:sp>
    </p:spTree>
    <p:extLst>
      <p:ext uri="{BB962C8B-B14F-4D97-AF65-F5344CB8AC3E}">
        <p14:creationId xmlns:p14="http://schemas.microsoft.com/office/powerpoint/2010/main" val="51261493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/>
          <p:cNvSpPr txBox="1"/>
          <p:nvPr/>
        </p:nvSpPr>
        <p:spPr>
          <a:xfrm>
            <a:off x="251520" y="476672"/>
            <a:ext cx="8640960" cy="563231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4000" dirty="0" err="1" smtClean="0">
                <a:latin typeface="XCCW Joined 1a" panose="03050602040000000000" pitchFamily="66" charset="0"/>
              </a:rPr>
              <a:t>Glyndŵr</a:t>
            </a:r>
            <a:r>
              <a:rPr lang="en-GB" sz="4000" dirty="0" smtClean="0">
                <a:latin typeface="XCCW Joined 1a" panose="03050602040000000000" pitchFamily="66" charset="0"/>
              </a:rPr>
              <a:t>, </a:t>
            </a:r>
          </a:p>
          <a:p>
            <a:r>
              <a:rPr lang="en-GB" sz="4000" dirty="0" err="1" smtClean="0">
                <a:latin typeface="XCCW Joined 1a" panose="03050602040000000000" pitchFamily="66" charset="0"/>
              </a:rPr>
              <a:t>Rhowch</a:t>
            </a:r>
            <a:r>
              <a:rPr lang="en-GB" sz="4000" dirty="0" smtClean="0">
                <a:latin typeface="XCCW Joined 1a" panose="03050602040000000000" pitchFamily="66" charset="0"/>
              </a:rPr>
              <a:t> </a:t>
            </a:r>
            <a:r>
              <a:rPr lang="en-GB" sz="4000" dirty="0" err="1" smtClean="0">
                <a:latin typeface="XCCW Joined 1a" panose="03050602040000000000" pitchFamily="66" charset="0"/>
              </a:rPr>
              <a:t>floedd</a:t>
            </a:r>
            <a:r>
              <a:rPr lang="en-GB" sz="4000" dirty="0" smtClean="0">
                <a:latin typeface="XCCW Joined 1a" panose="03050602040000000000" pitchFamily="66" charset="0"/>
              </a:rPr>
              <a:t> </a:t>
            </a:r>
            <a:r>
              <a:rPr lang="en-GB" sz="4000" dirty="0" err="1" smtClean="0">
                <a:latin typeface="XCCW Joined 1a" panose="03050602040000000000" pitchFamily="66" charset="0"/>
              </a:rPr>
              <a:t>i’n</a:t>
            </a:r>
            <a:r>
              <a:rPr lang="en-GB" sz="4000" dirty="0" smtClean="0">
                <a:latin typeface="XCCW Joined 1a" panose="03050602040000000000" pitchFamily="66" charset="0"/>
              </a:rPr>
              <a:t> </a:t>
            </a:r>
            <a:r>
              <a:rPr lang="en-GB" sz="4000" dirty="0" err="1" smtClean="0">
                <a:latin typeface="XCCW Joined 1a" panose="03050602040000000000" pitchFamily="66" charset="0"/>
              </a:rPr>
              <a:t>tywysog</a:t>
            </a:r>
            <a:r>
              <a:rPr lang="en-GB" sz="4000" dirty="0" smtClean="0">
                <a:latin typeface="XCCW Joined 1a" panose="03050602040000000000" pitchFamily="66" charset="0"/>
              </a:rPr>
              <a:t>, </a:t>
            </a:r>
          </a:p>
          <a:p>
            <a:r>
              <a:rPr lang="en-GB" sz="4000" dirty="0" err="1" smtClean="0">
                <a:latin typeface="XCCW Joined 1a" panose="03050602040000000000" pitchFamily="66" charset="0"/>
              </a:rPr>
              <a:t>Glyndŵr</a:t>
            </a:r>
            <a:r>
              <a:rPr lang="en-GB" sz="4000" dirty="0" smtClean="0">
                <a:latin typeface="XCCW Joined 1a" panose="03050602040000000000" pitchFamily="66" charset="0"/>
              </a:rPr>
              <a:t>, </a:t>
            </a:r>
          </a:p>
          <a:p>
            <a:r>
              <a:rPr lang="en-GB" sz="4000" dirty="0" smtClean="0">
                <a:latin typeface="XCCW Joined 1a" panose="03050602040000000000" pitchFamily="66" charset="0"/>
              </a:rPr>
              <a:t>Mae </a:t>
            </a:r>
            <a:r>
              <a:rPr lang="en-GB" sz="4000" dirty="0" err="1" smtClean="0">
                <a:latin typeface="XCCW Joined 1a" panose="03050602040000000000" pitchFamily="66" charset="0"/>
              </a:rPr>
              <a:t>dy</a:t>
            </a:r>
            <a:r>
              <a:rPr lang="en-GB" sz="4000" dirty="0" smtClean="0">
                <a:latin typeface="XCCW Joined 1a" panose="03050602040000000000" pitchFamily="66" charset="0"/>
              </a:rPr>
              <a:t> </a:t>
            </a:r>
            <a:r>
              <a:rPr lang="en-GB" sz="4000" dirty="0" err="1" smtClean="0">
                <a:latin typeface="XCCW Joined 1a" panose="03050602040000000000" pitchFamily="66" charset="0"/>
              </a:rPr>
              <a:t>genedl</a:t>
            </a:r>
            <a:r>
              <a:rPr lang="en-GB" sz="4000" dirty="0" smtClean="0">
                <a:latin typeface="XCCW Joined 1a" panose="03050602040000000000" pitchFamily="66" charset="0"/>
              </a:rPr>
              <a:t> </a:t>
            </a:r>
            <a:r>
              <a:rPr lang="en-GB" sz="4000" dirty="0" err="1" smtClean="0">
                <a:latin typeface="XCCW Joined 1a" panose="03050602040000000000" pitchFamily="66" charset="0"/>
              </a:rPr>
              <a:t>yn</a:t>
            </a:r>
            <a:r>
              <a:rPr lang="en-GB" sz="4000" dirty="0" smtClean="0">
                <a:latin typeface="XCCW Joined 1a" panose="03050602040000000000" pitchFamily="66" charset="0"/>
              </a:rPr>
              <a:t> </a:t>
            </a:r>
            <a:r>
              <a:rPr lang="en-GB" sz="4000" dirty="0" err="1" smtClean="0">
                <a:latin typeface="XCCW Joined 1a" panose="03050602040000000000" pitchFamily="66" charset="0"/>
              </a:rPr>
              <a:t>rhydd</a:t>
            </a:r>
            <a:r>
              <a:rPr lang="en-GB" sz="4000" dirty="0" smtClean="0">
                <a:latin typeface="XCCW Joined 1a" panose="03050602040000000000" pitchFamily="66" charset="0"/>
              </a:rPr>
              <a:t>,</a:t>
            </a:r>
          </a:p>
          <a:p>
            <a:r>
              <a:rPr lang="en-GB" sz="4000" dirty="0" err="1" smtClean="0">
                <a:latin typeface="XCCW Joined 1a" panose="03050602040000000000" pitchFamily="66" charset="0"/>
              </a:rPr>
              <a:t>Glyndŵr</a:t>
            </a:r>
            <a:r>
              <a:rPr lang="en-GB" sz="4000" dirty="0" smtClean="0">
                <a:latin typeface="XCCW Joined 1a" panose="03050602040000000000" pitchFamily="66" charset="0"/>
              </a:rPr>
              <a:t> </a:t>
            </a:r>
            <a:r>
              <a:rPr lang="en-GB" sz="4000" dirty="0" err="1" smtClean="0">
                <a:latin typeface="XCCW Joined 1a" panose="03050602040000000000" pitchFamily="66" charset="0"/>
              </a:rPr>
              <a:t>ddaeth</a:t>
            </a:r>
            <a:r>
              <a:rPr lang="en-GB" sz="4000" dirty="0" smtClean="0">
                <a:latin typeface="XCCW Joined 1a" panose="03050602040000000000" pitchFamily="66" charset="0"/>
              </a:rPr>
              <a:t> â </a:t>
            </a:r>
            <a:r>
              <a:rPr lang="en-GB" sz="4000" dirty="0" err="1" smtClean="0">
                <a:latin typeface="XCCW Joined 1a" panose="03050602040000000000" pitchFamily="66" charset="0"/>
              </a:rPr>
              <a:t>senedd</a:t>
            </a:r>
            <a:r>
              <a:rPr lang="en-GB" sz="4000" dirty="0" smtClean="0">
                <a:latin typeface="XCCW Joined 1a" panose="03050602040000000000" pitchFamily="66" charset="0"/>
              </a:rPr>
              <a:t> </a:t>
            </a:r>
            <a:r>
              <a:rPr lang="en-GB" sz="4000" dirty="0" err="1" smtClean="0">
                <a:latin typeface="XCCW Joined 1a" panose="03050602040000000000" pitchFamily="66" charset="0"/>
              </a:rPr>
              <a:t>i</a:t>
            </a:r>
            <a:r>
              <a:rPr lang="en-GB" sz="4000" dirty="0" smtClean="0">
                <a:latin typeface="XCCW Joined 1a" panose="03050602040000000000" pitchFamily="66" charset="0"/>
              </a:rPr>
              <a:t> </a:t>
            </a:r>
            <a:r>
              <a:rPr lang="en-GB" sz="4000" dirty="0" err="1" smtClean="0">
                <a:latin typeface="XCCW Joined 1a" panose="03050602040000000000" pitchFamily="66" charset="0"/>
              </a:rPr>
              <a:t>Gymru</a:t>
            </a:r>
            <a:r>
              <a:rPr lang="en-GB" sz="4000" dirty="0" smtClean="0">
                <a:latin typeface="XCCW Joined 1a" panose="03050602040000000000" pitchFamily="66" charset="0"/>
              </a:rPr>
              <a:t>, </a:t>
            </a:r>
          </a:p>
          <a:p>
            <a:r>
              <a:rPr lang="en-GB" sz="4000" dirty="0" err="1" smtClean="0">
                <a:latin typeface="XCCW Joined 1a" panose="03050602040000000000" pitchFamily="66" charset="0"/>
              </a:rPr>
              <a:t>Glyndŵr</a:t>
            </a:r>
            <a:r>
              <a:rPr lang="en-GB" sz="4000" dirty="0" smtClean="0">
                <a:latin typeface="XCCW Joined 1a" panose="03050602040000000000" pitchFamily="66" charset="0"/>
              </a:rPr>
              <a:t>, </a:t>
            </a:r>
          </a:p>
          <a:p>
            <a:r>
              <a:rPr lang="en-GB" sz="4000" dirty="0" err="1" smtClean="0">
                <a:latin typeface="XCCW Joined 1a" panose="03050602040000000000" pitchFamily="66" charset="0"/>
              </a:rPr>
              <a:t>Ti</a:t>
            </a:r>
            <a:r>
              <a:rPr lang="en-GB" sz="4000" dirty="0" smtClean="0">
                <a:latin typeface="XCCW Joined 1a" panose="03050602040000000000" pitchFamily="66" charset="0"/>
              </a:rPr>
              <a:t> </a:t>
            </a:r>
            <a:r>
              <a:rPr lang="en-GB" sz="4000" dirty="0" err="1" smtClean="0">
                <a:latin typeface="XCCW Joined 1a" panose="03050602040000000000" pitchFamily="66" charset="0"/>
              </a:rPr>
              <a:t>yw</a:t>
            </a:r>
            <a:r>
              <a:rPr lang="en-GB" sz="4000" dirty="0" smtClean="0">
                <a:latin typeface="XCCW Joined 1a" panose="03050602040000000000" pitchFamily="66" charset="0"/>
              </a:rPr>
              <a:t> </a:t>
            </a:r>
            <a:r>
              <a:rPr lang="en-GB" sz="4000" dirty="0" err="1" smtClean="0">
                <a:latin typeface="XCCW Joined 1a" panose="03050602040000000000" pitchFamily="66" charset="0"/>
              </a:rPr>
              <a:t>arwr</a:t>
            </a:r>
            <a:r>
              <a:rPr lang="en-GB" sz="4000" dirty="0" smtClean="0">
                <a:latin typeface="XCCW Joined 1a" panose="03050602040000000000" pitchFamily="66" charset="0"/>
              </a:rPr>
              <a:t> </a:t>
            </a:r>
            <a:r>
              <a:rPr lang="en-GB" sz="4000" dirty="0" err="1" smtClean="0">
                <a:latin typeface="XCCW Joined 1a" panose="03050602040000000000" pitchFamily="66" charset="0"/>
              </a:rPr>
              <a:t>ein</a:t>
            </a:r>
            <a:r>
              <a:rPr lang="en-GB" sz="4000" dirty="0" smtClean="0">
                <a:latin typeface="XCCW Joined 1a" panose="03050602040000000000" pitchFamily="66" charset="0"/>
              </a:rPr>
              <a:t> </a:t>
            </a:r>
            <a:r>
              <a:rPr lang="en-GB" sz="4000" dirty="0" err="1" smtClean="0">
                <a:latin typeface="XCCW Joined 1a" panose="03050602040000000000" pitchFamily="66" charset="0"/>
              </a:rPr>
              <a:t>dydd</a:t>
            </a:r>
            <a:r>
              <a:rPr lang="en-GB" sz="4000" dirty="0" smtClean="0">
                <a:latin typeface="XCCW Joined 1a" panose="03050602040000000000" pitchFamily="66" charset="0"/>
              </a:rPr>
              <a:t>. </a:t>
            </a:r>
          </a:p>
        </p:txBody>
      </p:sp>
    </p:spTree>
    <p:extLst>
      <p:ext uri="{BB962C8B-B14F-4D97-AF65-F5344CB8AC3E}">
        <p14:creationId xmlns:p14="http://schemas.microsoft.com/office/powerpoint/2010/main" val="91177117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/>
          <p:cNvSpPr txBox="1"/>
          <p:nvPr/>
        </p:nvSpPr>
        <p:spPr>
          <a:xfrm>
            <a:off x="251520" y="476672"/>
            <a:ext cx="8640960" cy="563231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4000" dirty="0" smtClean="0">
                <a:latin typeface="XCCW Joined 1a" panose="03050602040000000000" pitchFamily="66" charset="0"/>
              </a:rPr>
              <a:t>Altos</a:t>
            </a:r>
          </a:p>
          <a:p>
            <a:r>
              <a:rPr lang="en-GB" sz="4000" dirty="0" smtClean="0">
                <a:latin typeface="XCCW Joined 1a" panose="03050602040000000000" pitchFamily="66" charset="0"/>
              </a:rPr>
              <a:t>Fe </a:t>
            </a:r>
            <a:r>
              <a:rPr lang="en-GB" sz="4000" dirty="0" err="1" smtClean="0">
                <a:latin typeface="XCCW Joined 1a" panose="03050602040000000000" pitchFamily="66" charset="0"/>
              </a:rPr>
              <a:t>ddangosodd</a:t>
            </a:r>
            <a:r>
              <a:rPr lang="en-GB" sz="4000" dirty="0" smtClean="0">
                <a:latin typeface="XCCW Joined 1a" panose="03050602040000000000" pitchFamily="66" charset="0"/>
              </a:rPr>
              <a:t> </a:t>
            </a:r>
            <a:r>
              <a:rPr lang="en-GB" sz="4000" dirty="0" err="1" smtClean="0">
                <a:latin typeface="XCCW Joined 1a" panose="03050602040000000000" pitchFamily="66" charset="0"/>
              </a:rPr>
              <a:t>Owain</a:t>
            </a:r>
            <a:r>
              <a:rPr lang="en-GB" sz="4000" dirty="0" smtClean="0">
                <a:latin typeface="XCCW Joined 1a" panose="03050602040000000000" pitchFamily="66" charset="0"/>
              </a:rPr>
              <a:t> </a:t>
            </a:r>
            <a:r>
              <a:rPr lang="en-GB" sz="4000" dirty="0" err="1" smtClean="0">
                <a:latin typeface="XCCW Joined 1a" panose="03050602040000000000" pitchFamily="66" charset="0"/>
              </a:rPr>
              <a:t>a’i</a:t>
            </a:r>
            <a:r>
              <a:rPr lang="en-GB" sz="4000" dirty="0" smtClean="0">
                <a:latin typeface="XCCW Joined 1a" panose="03050602040000000000" pitchFamily="66" charset="0"/>
              </a:rPr>
              <a:t> </a:t>
            </a:r>
            <a:r>
              <a:rPr lang="en-GB" sz="4000" dirty="0" err="1" smtClean="0">
                <a:latin typeface="XCCW Joined 1a" panose="03050602040000000000" pitchFamily="66" charset="0"/>
              </a:rPr>
              <a:t>angerdd</a:t>
            </a:r>
            <a:r>
              <a:rPr lang="en-GB" sz="4000" dirty="0" smtClean="0">
                <a:latin typeface="XCCW Joined 1a" panose="03050602040000000000" pitchFamily="66" charset="0"/>
              </a:rPr>
              <a:t> </a:t>
            </a:r>
            <a:r>
              <a:rPr lang="en-GB" sz="4000" dirty="0" err="1" smtClean="0">
                <a:latin typeface="XCCW Joined 1a" panose="03050602040000000000" pitchFamily="66" charset="0"/>
              </a:rPr>
              <a:t>cryf</a:t>
            </a:r>
            <a:r>
              <a:rPr lang="en-GB" sz="4000" dirty="0" smtClean="0">
                <a:latin typeface="XCCW Joined 1a" panose="03050602040000000000" pitchFamily="66" charset="0"/>
              </a:rPr>
              <a:t>,</a:t>
            </a:r>
          </a:p>
          <a:p>
            <a:r>
              <a:rPr lang="en-GB" sz="4000" dirty="0" err="1" smtClean="0">
                <a:latin typeface="XCCW Joined 1a" panose="03050602040000000000" pitchFamily="66" charset="0"/>
              </a:rPr>
              <a:t>Fod</a:t>
            </a:r>
            <a:r>
              <a:rPr lang="en-GB" sz="4000" dirty="0" smtClean="0">
                <a:latin typeface="XCCW Joined 1a" panose="03050602040000000000" pitchFamily="66" charset="0"/>
              </a:rPr>
              <a:t> </a:t>
            </a:r>
            <a:r>
              <a:rPr lang="en-GB" sz="4000" dirty="0" err="1" smtClean="0">
                <a:latin typeface="XCCW Joined 1a" panose="03050602040000000000" pitchFamily="66" charset="0"/>
              </a:rPr>
              <a:t>posib</a:t>
            </a:r>
            <a:r>
              <a:rPr lang="en-GB" sz="4000" dirty="0" smtClean="0">
                <a:latin typeface="XCCW Joined 1a" panose="03050602040000000000" pitchFamily="66" charset="0"/>
              </a:rPr>
              <a:t> </a:t>
            </a:r>
            <a:r>
              <a:rPr lang="en-GB" sz="4000" dirty="0" err="1" smtClean="0">
                <a:latin typeface="XCCW Joined 1a" panose="03050602040000000000" pitchFamily="66" charset="0"/>
              </a:rPr>
              <a:t>ymladd</a:t>
            </a:r>
            <a:r>
              <a:rPr lang="en-GB" sz="4000" dirty="0" smtClean="0">
                <a:latin typeface="XCCW Joined 1a" panose="03050602040000000000" pitchFamily="66" charset="0"/>
              </a:rPr>
              <a:t> am </a:t>
            </a:r>
            <a:r>
              <a:rPr lang="en-GB" sz="4000" dirty="0" err="1" smtClean="0">
                <a:latin typeface="XCCW Joined 1a" panose="03050602040000000000" pitchFamily="66" charset="0"/>
              </a:rPr>
              <a:t>Gymru</a:t>
            </a:r>
            <a:r>
              <a:rPr lang="en-GB" sz="4000" dirty="0" smtClean="0">
                <a:latin typeface="XCCW Joined 1a" panose="03050602040000000000" pitchFamily="66" charset="0"/>
              </a:rPr>
              <a:t> </a:t>
            </a:r>
            <a:r>
              <a:rPr lang="en-GB" sz="4000" dirty="0" err="1" smtClean="0">
                <a:latin typeface="XCCW Joined 1a" panose="03050602040000000000" pitchFamily="66" charset="0"/>
              </a:rPr>
              <a:t>rydd</a:t>
            </a:r>
            <a:r>
              <a:rPr lang="en-GB" sz="4000" dirty="0" smtClean="0">
                <a:latin typeface="XCCW Joined 1a" panose="03050602040000000000" pitchFamily="66" charset="0"/>
              </a:rPr>
              <a:t>. </a:t>
            </a:r>
          </a:p>
          <a:p>
            <a:r>
              <a:rPr lang="en-GB" sz="4000" dirty="0" err="1" smtClean="0">
                <a:latin typeface="XCCW Joined 1a" panose="03050602040000000000" pitchFamily="66" charset="0"/>
              </a:rPr>
              <a:t>Brwydrwn</a:t>
            </a:r>
            <a:r>
              <a:rPr lang="en-GB" sz="4000" dirty="0" smtClean="0">
                <a:latin typeface="XCCW Joined 1a" panose="03050602040000000000" pitchFamily="66" charset="0"/>
              </a:rPr>
              <a:t> </a:t>
            </a:r>
            <a:r>
              <a:rPr lang="en-GB" sz="4000" dirty="0" err="1" smtClean="0">
                <a:latin typeface="XCCW Joined 1a" panose="03050602040000000000" pitchFamily="66" charset="0"/>
              </a:rPr>
              <a:t>ninnau</a:t>
            </a:r>
            <a:r>
              <a:rPr lang="en-GB" sz="4000" dirty="0" smtClean="0">
                <a:latin typeface="XCCW Joined 1a" panose="03050602040000000000" pitchFamily="66" charset="0"/>
              </a:rPr>
              <a:t>, </a:t>
            </a:r>
            <a:r>
              <a:rPr lang="en-GB" sz="4000" dirty="0" err="1" smtClean="0">
                <a:latin typeface="XCCW Joined 1a" panose="03050602040000000000" pitchFamily="66" charset="0"/>
              </a:rPr>
              <a:t>a’n</a:t>
            </a:r>
            <a:r>
              <a:rPr lang="en-GB" sz="4000" dirty="0" smtClean="0">
                <a:latin typeface="XCCW Joined 1a" panose="03050602040000000000" pitchFamily="66" charset="0"/>
              </a:rPr>
              <a:t> </a:t>
            </a:r>
            <a:r>
              <a:rPr lang="en-GB" sz="4000" dirty="0" err="1" smtClean="0">
                <a:latin typeface="XCCW Joined 1a" panose="03050602040000000000" pitchFamily="66" charset="0"/>
              </a:rPr>
              <a:t>calonau’i</a:t>
            </a:r>
            <a:r>
              <a:rPr lang="en-GB" sz="4000" dirty="0" smtClean="0">
                <a:latin typeface="XCCW Joined 1a" panose="03050602040000000000" pitchFamily="66" charset="0"/>
              </a:rPr>
              <a:t> </a:t>
            </a:r>
            <a:r>
              <a:rPr lang="en-GB" sz="4000" dirty="0" err="1" smtClean="0">
                <a:latin typeface="XCCW Joined 1a" panose="03050602040000000000" pitchFamily="66" charset="0"/>
              </a:rPr>
              <a:t>gyd</a:t>
            </a:r>
            <a:r>
              <a:rPr lang="en-GB" sz="4000" dirty="0" smtClean="0">
                <a:latin typeface="XCCW Joined 1a" panose="03050602040000000000" pitchFamily="66" charset="0"/>
              </a:rPr>
              <a:t> </a:t>
            </a:r>
            <a:r>
              <a:rPr lang="en-GB" sz="4000" dirty="0" err="1" smtClean="0">
                <a:latin typeface="XCCW Joined 1a" panose="03050602040000000000" pitchFamily="66" charset="0"/>
              </a:rPr>
              <a:t>ar</a:t>
            </a:r>
            <a:r>
              <a:rPr lang="en-GB" sz="4000" dirty="0" smtClean="0">
                <a:latin typeface="XCCW Joined 1a" panose="03050602040000000000" pitchFamily="66" charset="0"/>
              </a:rPr>
              <a:t> </a:t>
            </a:r>
            <a:r>
              <a:rPr lang="en-GB" sz="4000" dirty="0" err="1" smtClean="0">
                <a:latin typeface="XCCW Joined 1a" panose="03050602040000000000" pitchFamily="66" charset="0"/>
              </a:rPr>
              <a:t>dan</a:t>
            </a:r>
            <a:r>
              <a:rPr lang="en-GB" sz="4000" dirty="0" smtClean="0">
                <a:latin typeface="XCCW Joined 1a" panose="03050602040000000000" pitchFamily="66" charset="0"/>
              </a:rPr>
              <a:t>,</a:t>
            </a:r>
          </a:p>
          <a:p>
            <a:r>
              <a:rPr lang="en-GB" sz="4000" dirty="0" smtClean="0">
                <a:latin typeface="XCCW Joined 1a" panose="03050602040000000000" pitchFamily="66" charset="0"/>
              </a:rPr>
              <a:t>Am </a:t>
            </a:r>
            <a:r>
              <a:rPr lang="en-GB" sz="4000" dirty="0" err="1" smtClean="0">
                <a:latin typeface="XCCW Joined 1a" panose="03050602040000000000" pitchFamily="66" charset="0"/>
              </a:rPr>
              <a:t>ryddid</a:t>
            </a:r>
            <a:r>
              <a:rPr lang="en-GB" sz="4000" dirty="0" smtClean="0">
                <a:latin typeface="XCCW Joined 1a" panose="03050602040000000000" pitchFamily="66" charset="0"/>
              </a:rPr>
              <a:t> </a:t>
            </a:r>
            <a:r>
              <a:rPr lang="en-GB" sz="4000" dirty="0" err="1" smtClean="0">
                <a:latin typeface="XCCW Joined 1a" panose="03050602040000000000" pitchFamily="66" charset="0"/>
              </a:rPr>
              <a:t>i</a:t>
            </a:r>
            <a:r>
              <a:rPr lang="en-GB" sz="4000" dirty="0" smtClean="0">
                <a:latin typeface="XCCW Joined 1a" panose="03050602040000000000" pitchFamily="66" charset="0"/>
              </a:rPr>
              <a:t> </a:t>
            </a:r>
            <a:r>
              <a:rPr lang="en-GB" sz="4000" dirty="0" err="1" smtClean="0">
                <a:latin typeface="XCCW Joined 1a" panose="03050602040000000000" pitchFamily="66" charset="0"/>
              </a:rPr>
              <a:t>Gymru</a:t>
            </a:r>
            <a:r>
              <a:rPr lang="en-GB" sz="4000" dirty="0" smtClean="0">
                <a:latin typeface="XCCW Joined 1a" panose="03050602040000000000" pitchFamily="66" charset="0"/>
              </a:rPr>
              <a:t>, dyna </a:t>
            </a:r>
            <a:r>
              <a:rPr lang="en-GB" sz="4000" dirty="0" err="1" smtClean="0">
                <a:latin typeface="XCCW Joined 1a" panose="03050602040000000000" pitchFamily="66" charset="0"/>
              </a:rPr>
              <a:t>ein</a:t>
            </a:r>
            <a:r>
              <a:rPr lang="en-GB" sz="4000" dirty="0" smtClean="0">
                <a:latin typeface="XCCW Joined 1a" panose="03050602040000000000" pitchFamily="66" charset="0"/>
              </a:rPr>
              <a:t> </a:t>
            </a:r>
            <a:r>
              <a:rPr lang="en-GB" sz="4000" dirty="0" err="1" smtClean="0">
                <a:latin typeface="XCCW Joined 1a" panose="03050602040000000000" pitchFamily="66" charset="0"/>
              </a:rPr>
              <a:t>cân</a:t>
            </a:r>
            <a:endParaRPr lang="en-GB" sz="4000" dirty="0" smtClean="0">
              <a:latin typeface="XCCW Joined 1a" panose="03050602040000000000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99194728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/>
          <p:cNvSpPr txBox="1"/>
          <p:nvPr/>
        </p:nvSpPr>
        <p:spPr>
          <a:xfrm>
            <a:off x="251520" y="476672"/>
            <a:ext cx="8640960" cy="378565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4000" dirty="0" smtClean="0">
                <a:latin typeface="XCCW Joined 1a" panose="03050602040000000000" pitchFamily="66" charset="0"/>
              </a:rPr>
              <a:t>Sopranos</a:t>
            </a:r>
          </a:p>
          <a:p>
            <a:endParaRPr lang="en-GB" sz="4000" dirty="0">
              <a:latin typeface="XCCW Joined 1a" panose="03050602040000000000" pitchFamily="66" charset="0"/>
            </a:endParaRPr>
          </a:p>
          <a:p>
            <a:r>
              <a:rPr lang="en-GB" sz="4000" dirty="0" err="1" smtClean="0">
                <a:latin typeface="XCCW Joined 1a" panose="03050602040000000000" pitchFamily="66" charset="0"/>
              </a:rPr>
              <a:t>Wwwwww</a:t>
            </a:r>
            <a:r>
              <a:rPr lang="en-GB" sz="4000" dirty="0" smtClean="0">
                <a:latin typeface="XCCW Joined 1a" panose="03050602040000000000" pitchFamily="66" charset="0"/>
              </a:rPr>
              <a:t> </a:t>
            </a:r>
          </a:p>
          <a:p>
            <a:r>
              <a:rPr lang="en-GB" sz="4000" dirty="0" err="1" smtClean="0">
                <a:latin typeface="XCCW Joined 1a" panose="03050602040000000000" pitchFamily="66" charset="0"/>
              </a:rPr>
              <a:t>Angerdd</a:t>
            </a:r>
            <a:r>
              <a:rPr lang="en-GB" sz="4000" dirty="0" smtClean="0">
                <a:latin typeface="XCCW Joined 1a" panose="03050602040000000000" pitchFamily="66" charset="0"/>
              </a:rPr>
              <a:t> </a:t>
            </a:r>
            <a:r>
              <a:rPr lang="en-GB" sz="4000" dirty="0" err="1" smtClean="0">
                <a:latin typeface="XCCW Joined 1a" panose="03050602040000000000" pitchFamily="66" charset="0"/>
              </a:rPr>
              <a:t>Cryf</a:t>
            </a:r>
            <a:endParaRPr lang="en-GB" sz="4000" dirty="0" smtClean="0">
              <a:latin typeface="XCCW Joined 1a" panose="03050602040000000000" pitchFamily="66" charset="0"/>
            </a:endParaRPr>
          </a:p>
          <a:p>
            <a:r>
              <a:rPr lang="en-GB" sz="4000" dirty="0" err="1" smtClean="0">
                <a:latin typeface="XCCW Joined 1a" panose="03050602040000000000" pitchFamily="66" charset="0"/>
              </a:rPr>
              <a:t>Gymru</a:t>
            </a:r>
            <a:r>
              <a:rPr lang="en-GB" sz="4000" dirty="0" smtClean="0">
                <a:latin typeface="XCCW Joined 1a" panose="03050602040000000000" pitchFamily="66" charset="0"/>
              </a:rPr>
              <a:t> </a:t>
            </a:r>
            <a:r>
              <a:rPr lang="en-GB" sz="4000" dirty="0" err="1" smtClean="0">
                <a:latin typeface="XCCW Joined 1a" panose="03050602040000000000" pitchFamily="66" charset="0"/>
              </a:rPr>
              <a:t>rydd</a:t>
            </a:r>
            <a:r>
              <a:rPr lang="en-GB" sz="4000" dirty="0" smtClean="0">
                <a:latin typeface="XCCW Joined 1a" panose="03050602040000000000" pitchFamily="66" charset="0"/>
              </a:rPr>
              <a:t>, </a:t>
            </a:r>
            <a:r>
              <a:rPr lang="en-GB" sz="4000" dirty="0" err="1" smtClean="0">
                <a:latin typeface="XCCW Joined 1a" panose="03050602040000000000" pitchFamily="66" charset="0"/>
              </a:rPr>
              <a:t>ar</a:t>
            </a:r>
            <a:r>
              <a:rPr lang="en-GB" sz="4000" dirty="0" smtClean="0">
                <a:latin typeface="XCCW Joined 1a" panose="03050602040000000000" pitchFamily="66" charset="0"/>
              </a:rPr>
              <a:t> </a:t>
            </a:r>
            <a:r>
              <a:rPr lang="en-GB" sz="4000" dirty="0" err="1" smtClean="0">
                <a:latin typeface="XCCW Joined 1a" panose="03050602040000000000" pitchFamily="66" charset="0"/>
              </a:rPr>
              <a:t>dân</a:t>
            </a:r>
            <a:r>
              <a:rPr lang="en-GB" sz="4000" dirty="0" smtClean="0">
                <a:latin typeface="XCCW Joined 1a" panose="03050602040000000000" pitchFamily="66" charset="0"/>
              </a:rPr>
              <a:t>, </a:t>
            </a:r>
          </a:p>
          <a:p>
            <a:r>
              <a:rPr lang="en-GB" sz="4000" dirty="0" smtClean="0">
                <a:latin typeface="XCCW Joined 1a" panose="03050602040000000000" pitchFamily="66" charset="0"/>
              </a:rPr>
              <a:t>Dyna </a:t>
            </a:r>
            <a:r>
              <a:rPr lang="en-GB" sz="4000" dirty="0" err="1" smtClean="0">
                <a:latin typeface="XCCW Joined 1a" panose="03050602040000000000" pitchFamily="66" charset="0"/>
              </a:rPr>
              <a:t>ein</a:t>
            </a:r>
            <a:r>
              <a:rPr lang="en-GB" sz="4000" dirty="0" smtClean="0">
                <a:latin typeface="XCCW Joined 1a" panose="03050602040000000000" pitchFamily="66" charset="0"/>
              </a:rPr>
              <a:t> </a:t>
            </a:r>
            <a:r>
              <a:rPr lang="en-GB" sz="4000" dirty="0" err="1" smtClean="0">
                <a:latin typeface="XCCW Joined 1a" panose="03050602040000000000" pitchFamily="66" charset="0"/>
              </a:rPr>
              <a:t>cân</a:t>
            </a:r>
            <a:endParaRPr lang="en-GB" sz="4000" dirty="0" smtClean="0">
              <a:latin typeface="XCCW Joined 1a" panose="03050602040000000000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39667687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/>
          <p:cNvSpPr txBox="1"/>
          <p:nvPr/>
        </p:nvSpPr>
        <p:spPr>
          <a:xfrm>
            <a:off x="251520" y="476672"/>
            <a:ext cx="8640960" cy="563231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4000" dirty="0" err="1" smtClean="0">
                <a:latin typeface="XCCW Joined 1a" panose="03050602040000000000" pitchFamily="66" charset="0"/>
              </a:rPr>
              <a:t>Glyndŵr</a:t>
            </a:r>
            <a:r>
              <a:rPr lang="en-GB" sz="4000" dirty="0" smtClean="0">
                <a:latin typeface="XCCW Joined 1a" panose="03050602040000000000" pitchFamily="66" charset="0"/>
              </a:rPr>
              <a:t>, </a:t>
            </a:r>
          </a:p>
          <a:p>
            <a:r>
              <a:rPr lang="en-GB" sz="4000" dirty="0" err="1" smtClean="0">
                <a:latin typeface="XCCW Joined 1a" panose="03050602040000000000" pitchFamily="66" charset="0"/>
              </a:rPr>
              <a:t>Rhowch</a:t>
            </a:r>
            <a:r>
              <a:rPr lang="en-GB" sz="4000" dirty="0" smtClean="0">
                <a:latin typeface="XCCW Joined 1a" panose="03050602040000000000" pitchFamily="66" charset="0"/>
              </a:rPr>
              <a:t> </a:t>
            </a:r>
            <a:r>
              <a:rPr lang="en-GB" sz="4000" dirty="0" err="1" smtClean="0">
                <a:latin typeface="XCCW Joined 1a" panose="03050602040000000000" pitchFamily="66" charset="0"/>
              </a:rPr>
              <a:t>floedd</a:t>
            </a:r>
            <a:r>
              <a:rPr lang="en-GB" sz="4000" dirty="0" smtClean="0">
                <a:latin typeface="XCCW Joined 1a" panose="03050602040000000000" pitchFamily="66" charset="0"/>
              </a:rPr>
              <a:t> </a:t>
            </a:r>
            <a:r>
              <a:rPr lang="en-GB" sz="4000" dirty="0" err="1" smtClean="0">
                <a:latin typeface="XCCW Joined 1a" panose="03050602040000000000" pitchFamily="66" charset="0"/>
              </a:rPr>
              <a:t>i’n</a:t>
            </a:r>
            <a:r>
              <a:rPr lang="en-GB" sz="4000" dirty="0" smtClean="0">
                <a:latin typeface="XCCW Joined 1a" panose="03050602040000000000" pitchFamily="66" charset="0"/>
              </a:rPr>
              <a:t> </a:t>
            </a:r>
            <a:r>
              <a:rPr lang="en-GB" sz="4000" dirty="0" err="1" smtClean="0">
                <a:latin typeface="XCCW Joined 1a" panose="03050602040000000000" pitchFamily="66" charset="0"/>
              </a:rPr>
              <a:t>tywysog</a:t>
            </a:r>
            <a:r>
              <a:rPr lang="en-GB" sz="4000" dirty="0" smtClean="0">
                <a:latin typeface="XCCW Joined 1a" panose="03050602040000000000" pitchFamily="66" charset="0"/>
              </a:rPr>
              <a:t>, </a:t>
            </a:r>
          </a:p>
          <a:p>
            <a:r>
              <a:rPr lang="en-GB" sz="4000" dirty="0" err="1" smtClean="0">
                <a:latin typeface="XCCW Joined 1a" panose="03050602040000000000" pitchFamily="66" charset="0"/>
              </a:rPr>
              <a:t>Glyndŵr</a:t>
            </a:r>
            <a:r>
              <a:rPr lang="en-GB" sz="4000" dirty="0" smtClean="0">
                <a:latin typeface="XCCW Joined 1a" panose="03050602040000000000" pitchFamily="66" charset="0"/>
              </a:rPr>
              <a:t>, </a:t>
            </a:r>
          </a:p>
          <a:p>
            <a:r>
              <a:rPr lang="en-GB" sz="4000" dirty="0" smtClean="0">
                <a:latin typeface="XCCW Joined 1a" panose="03050602040000000000" pitchFamily="66" charset="0"/>
              </a:rPr>
              <a:t>Mae </a:t>
            </a:r>
            <a:r>
              <a:rPr lang="en-GB" sz="4000" dirty="0" err="1" smtClean="0">
                <a:latin typeface="XCCW Joined 1a" panose="03050602040000000000" pitchFamily="66" charset="0"/>
              </a:rPr>
              <a:t>dy</a:t>
            </a:r>
            <a:r>
              <a:rPr lang="en-GB" sz="4000" dirty="0" smtClean="0">
                <a:latin typeface="XCCW Joined 1a" panose="03050602040000000000" pitchFamily="66" charset="0"/>
              </a:rPr>
              <a:t> </a:t>
            </a:r>
            <a:r>
              <a:rPr lang="en-GB" sz="4000" dirty="0" err="1" smtClean="0">
                <a:latin typeface="XCCW Joined 1a" panose="03050602040000000000" pitchFamily="66" charset="0"/>
              </a:rPr>
              <a:t>genedl</a:t>
            </a:r>
            <a:r>
              <a:rPr lang="en-GB" sz="4000" dirty="0" smtClean="0">
                <a:latin typeface="XCCW Joined 1a" panose="03050602040000000000" pitchFamily="66" charset="0"/>
              </a:rPr>
              <a:t> </a:t>
            </a:r>
            <a:r>
              <a:rPr lang="en-GB" sz="4000" dirty="0" err="1" smtClean="0">
                <a:latin typeface="XCCW Joined 1a" panose="03050602040000000000" pitchFamily="66" charset="0"/>
              </a:rPr>
              <a:t>yn</a:t>
            </a:r>
            <a:r>
              <a:rPr lang="en-GB" sz="4000" dirty="0" smtClean="0">
                <a:latin typeface="XCCW Joined 1a" panose="03050602040000000000" pitchFamily="66" charset="0"/>
              </a:rPr>
              <a:t> </a:t>
            </a:r>
            <a:r>
              <a:rPr lang="en-GB" sz="4000" dirty="0" err="1" smtClean="0">
                <a:latin typeface="XCCW Joined 1a" panose="03050602040000000000" pitchFamily="66" charset="0"/>
              </a:rPr>
              <a:t>rhydd</a:t>
            </a:r>
            <a:r>
              <a:rPr lang="en-GB" sz="4000" dirty="0" smtClean="0">
                <a:latin typeface="XCCW Joined 1a" panose="03050602040000000000" pitchFamily="66" charset="0"/>
              </a:rPr>
              <a:t>,</a:t>
            </a:r>
          </a:p>
          <a:p>
            <a:r>
              <a:rPr lang="en-GB" sz="4000" dirty="0" err="1" smtClean="0">
                <a:latin typeface="XCCW Joined 1a" panose="03050602040000000000" pitchFamily="66" charset="0"/>
              </a:rPr>
              <a:t>Glyndŵr</a:t>
            </a:r>
            <a:r>
              <a:rPr lang="en-GB" sz="4000" dirty="0" smtClean="0">
                <a:latin typeface="XCCW Joined 1a" panose="03050602040000000000" pitchFamily="66" charset="0"/>
              </a:rPr>
              <a:t> </a:t>
            </a:r>
            <a:r>
              <a:rPr lang="en-GB" sz="4000" dirty="0" err="1" smtClean="0">
                <a:latin typeface="XCCW Joined 1a" panose="03050602040000000000" pitchFamily="66" charset="0"/>
              </a:rPr>
              <a:t>ddaeth</a:t>
            </a:r>
            <a:r>
              <a:rPr lang="en-GB" sz="4000" dirty="0" smtClean="0">
                <a:latin typeface="XCCW Joined 1a" panose="03050602040000000000" pitchFamily="66" charset="0"/>
              </a:rPr>
              <a:t> â </a:t>
            </a:r>
            <a:r>
              <a:rPr lang="en-GB" sz="4000" dirty="0" err="1" smtClean="0">
                <a:latin typeface="XCCW Joined 1a" panose="03050602040000000000" pitchFamily="66" charset="0"/>
              </a:rPr>
              <a:t>senedd</a:t>
            </a:r>
            <a:r>
              <a:rPr lang="en-GB" sz="4000" dirty="0" smtClean="0">
                <a:latin typeface="XCCW Joined 1a" panose="03050602040000000000" pitchFamily="66" charset="0"/>
              </a:rPr>
              <a:t> </a:t>
            </a:r>
            <a:r>
              <a:rPr lang="en-GB" sz="4000" dirty="0" err="1" smtClean="0">
                <a:latin typeface="XCCW Joined 1a" panose="03050602040000000000" pitchFamily="66" charset="0"/>
              </a:rPr>
              <a:t>i</a:t>
            </a:r>
            <a:r>
              <a:rPr lang="en-GB" sz="4000" dirty="0" smtClean="0">
                <a:latin typeface="XCCW Joined 1a" panose="03050602040000000000" pitchFamily="66" charset="0"/>
              </a:rPr>
              <a:t> </a:t>
            </a:r>
            <a:r>
              <a:rPr lang="en-GB" sz="4000" dirty="0" err="1" smtClean="0">
                <a:latin typeface="XCCW Joined 1a" panose="03050602040000000000" pitchFamily="66" charset="0"/>
              </a:rPr>
              <a:t>Gymru</a:t>
            </a:r>
            <a:r>
              <a:rPr lang="en-GB" sz="4000" dirty="0" smtClean="0">
                <a:latin typeface="XCCW Joined 1a" panose="03050602040000000000" pitchFamily="66" charset="0"/>
              </a:rPr>
              <a:t>, </a:t>
            </a:r>
          </a:p>
          <a:p>
            <a:r>
              <a:rPr lang="en-GB" sz="4000" dirty="0" err="1" smtClean="0">
                <a:latin typeface="XCCW Joined 1a" panose="03050602040000000000" pitchFamily="66" charset="0"/>
              </a:rPr>
              <a:t>Glyndŵr</a:t>
            </a:r>
            <a:r>
              <a:rPr lang="en-GB" sz="4000" dirty="0" smtClean="0">
                <a:latin typeface="XCCW Joined 1a" panose="03050602040000000000" pitchFamily="66" charset="0"/>
              </a:rPr>
              <a:t>, </a:t>
            </a:r>
          </a:p>
          <a:p>
            <a:r>
              <a:rPr lang="en-GB" sz="4000" dirty="0" err="1" smtClean="0">
                <a:latin typeface="XCCW Joined 1a" panose="03050602040000000000" pitchFamily="66" charset="0"/>
              </a:rPr>
              <a:t>Ti</a:t>
            </a:r>
            <a:r>
              <a:rPr lang="en-GB" sz="4000" dirty="0" smtClean="0">
                <a:latin typeface="XCCW Joined 1a" panose="03050602040000000000" pitchFamily="66" charset="0"/>
              </a:rPr>
              <a:t> </a:t>
            </a:r>
            <a:r>
              <a:rPr lang="en-GB" sz="4000" dirty="0" err="1" smtClean="0">
                <a:latin typeface="XCCW Joined 1a" panose="03050602040000000000" pitchFamily="66" charset="0"/>
              </a:rPr>
              <a:t>yw</a:t>
            </a:r>
            <a:r>
              <a:rPr lang="en-GB" sz="4000" dirty="0" smtClean="0">
                <a:latin typeface="XCCW Joined 1a" panose="03050602040000000000" pitchFamily="66" charset="0"/>
              </a:rPr>
              <a:t> </a:t>
            </a:r>
            <a:r>
              <a:rPr lang="en-GB" sz="4000" dirty="0" err="1" smtClean="0">
                <a:latin typeface="XCCW Joined 1a" panose="03050602040000000000" pitchFamily="66" charset="0"/>
              </a:rPr>
              <a:t>arwr</a:t>
            </a:r>
            <a:r>
              <a:rPr lang="en-GB" sz="4000" dirty="0" smtClean="0">
                <a:latin typeface="XCCW Joined 1a" panose="03050602040000000000" pitchFamily="66" charset="0"/>
              </a:rPr>
              <a:t> </a:t>
            </a:r>
            <a:r>
              <a:rPr lang="en-GB" sz="4000" dirty="0" err="1" smtClean="0">
                <a:latin typeface="XCCW Joined 1a" panose="03050602040000000000" pitchFamily="66" charset="0"/>
              </a:rPr>
              <a:t>ein</a:t>
            </a:r>
            <a:r>
              <a:rPr lang="en-GB" sz="4000" dirty="0" smtClean="0">
                <a:latin typeface="XCCW Joined 1a" panose="03050602040000000000" pitchFamily="66" charset="0"/>
              </a:rPr>
              <a:t> </a:t>
            </a:r>
            <a:r>
              <a:rPr lang="en-GB" sz="4000" dirty="0" err="1" smtClean="0">
                <a:latin typeface="XCCW Joined 1a" panose="03050602040000000000" pitchFamily="66" charset="0"/>
              </a:rPr>
              <a:t>dydd</a:t>
            </a:r>
            <a:r>
              <a:rPr lang="en-GB" sz="4000" dirty="0" smtClean="0">
                <a:latin typeface="XCCW Joined 1a" panose="03050602040000000000" pitchFamily="66" charset="0"/>
              </a:rPr>
              <a:t>. </a:t>
            </a:r>
          </a:p>
        </p:txBody>
      </p:sp>
    </p:spTree>
    <p:extLst>
      <p:ext uri="{BB962C8B-B14F-4D97-AF65-F5344CB8AC3E}">
        <p14:creationId xmlns:p14="http://schemas.microsoft.com/office/powerpoint/2010/main" val="118591337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115</TotalTime>
  <Words>203</Words>
  <Application>Microsoft Office PowerPoint</Application>
  <PresentationFormat>On-screen Show (4:3)</PresentationFormat>
  <Paragraphs>41</Paragraphs>
  <Slides>7</Slides>
  <Notes>0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7</vt:i4>
      </vt:variant>
    </vt:vector>
  </HeadingPairs>
  <TitlesOfParts>
    <vt:vector size="8" baseType="lpstr"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Company>Caerphilly CBC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YGCP TEACHER</dc:creator>
  <cp:lastModifiedBy>YGCP Pupil</cp:lastModifiedBy>
  <cp:revision>6</cp:revision>
  <dcterms:created xsi:type="dcterms:W3CDTF">2019-02-05T12:02:43Z</dcterms:created>
  <dcterms:modified xsi:type="dcterms:W3CDTF">2020-01-22T15:18:50Z</dcterms:modified>
</cp:coreProperties>
</file>