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59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05D70-BA64-46F6-85A5-CF4253154799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0631D-B14B-442F-BDCF-77FD3B14E6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9170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05D70-BA64-46F6-85A5-CF4253154799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0631D-B14B-442F-BDCF-77FD3B14E6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4458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05D70-BA64-46F6-85A5-CF4253154799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0631D-B14B-442F-BDCF-77FD3B14E6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91655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05D70-BA64-46F6-85A5-CF4253154799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0631D-B14B-442F-BDCF-77FD3B14E6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1099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05D70-BA64-46F6-85A5-CF4253154799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0631D-B14B-442F-BDCF-77FD3B14E6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26634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05D70-BA64-46F6-85A5-CF4253154799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0631D-B14B-442F-BDCF-77FD3B14E6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49658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05D70-BA64-46F6-85A5-CF4253154799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0631D-B14B-442F-BDCF-77FD3B14E6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6567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05D70-BA64-46F6-85A5-CF4253154799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0631D-B14B-442F-BDCF-77FD3B14E6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25470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05D70-BA64-46F6-85A5-CF4253154799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0631D-B14B-442F-BDCF-77FD3B14E6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2704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05D70-BA64-46F6-85A5-CF4253154799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0631D-B14B-442F-BDCF-77FD3B14E6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43627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05D70-BA64-46F6-85A5-CF4253154799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0631D-B14B-442F-BDCF-77FD3B14E6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2938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005D70-BA64-46F6-85A5-CF4253154799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C0631D-B14B-442F-BDCF-77FD3B14E6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4659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vh6mQHgD7Q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188640"/>
            <a:ext cx="8136904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err="1" smtClean="0">
                <a:latin typeface="XCCW Joined 1a" panose="03050602040000000000" pitchFamily="66" charset="0"/>
              </a:rPr>
              <a:t>Gerfydd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fy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nwylo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gwyn</a:t>
            </a:r>
            <a:r>
              <a:rPr lang="en-GB" sz="36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3600" dirty="0" smtClean="0">
                <a:latin typeface="XCCW Joined 1a" panose="03050602040000000000" pitchFamily="66" charset="0"/>
              </a:rPr>
              <a:t>Y </a:t>
            </a:r>
            <a:r>
              <a:rPr lang="en-GB" sz="3600" dirty="0" err="1" smtClean="0">
                <a:latin typeface="XCCW Joined 1a" panose="03050602040000000000" pitchFamily="66" charset="0"/>
              </a:rPr>
              <a:t>dwylo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gwynna</a:t>
            </a:r>
            <a:r>
              <a:rPr lang="en-GB" sz="3600" dirty="0" smtClean="0">
                <a:latin typeface="XCCW Joined 1a" panose="03050602040000000000" pitchFamily="66" charset="0"/>
              </a:rPr>
              <a:t>’ </a:t>
            </a:r>
            <a:r>
              <a:rPr lang="en-GB" sz="3600" dirty="0" err="1" smtClean="0">
                <a:latin typeface="XCCW Joined 1a" panose="03050602040000000000" pitchFamily="66" charset="0"/>
              </a:rPr>
              <a:t>rioed</a:t>
            </a:r>
            <a:r>
              <a:rPr lang="en-GB" sz="36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3600" dirty="0" smtClean="0">
                <a:latin typeface="XCCW Joined 1a" panose="03050602040000000000" pitchFamily="66" charset="0"/>
              </a:rPr>
              <a:t>Cod fi o fan </a:t>
            </a:r>
            <a:r>
              <a:rPr lang="en-GB" sz="3600" dirty="0" err="1" smtClean="0">
                <a:latin typeface="XCCW Joined 1a" panose="03050602040000000000" pitchFamily="66" charset="0"/>
              </a:rPr>
              <a:t>hyn</a:t>
            </a:r>
            <a:r>
              <a:rPr lang="en-GB" sz="3600" dirty="0">
                <a:latin typeface="XCCW Joined 1a" panose="03050602040000000000" pitchFamily="66" charset="0"/>
              </a:rPr>
              <a:t> </a:t>
            </a:r>
            <a:r>
              <a:rPr lang="en-GB" sz="3600" dirty="0" smtClean="0">
                <a:latin typeface="XCCW Joined 1a" panose="03050602040000000000" pitchFamily="66" charset="0"/>
              </a:rPr>
              <a:t>o </a:t>
            </a:r>
            <a:r>
              <a:rPr lang="en-GB" sz="3600" dirty="0" err="1" smtClean="0">
                <a:latin typeface="XCCW Joined 1a" panose="03050602040000000000" pitchFamily="66" charset="0"/>
              </a:rPr>
              <a:t>dy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fy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nh</a:t>
            </a:r>
            <a:r>
              <a:rPr lang="en-GB" sz="3600" dirty="0" err="1" smtClean="0">
                <a:latin typeface="XCCW Joined 1a"/>
              </a:rPr>
              <a:t>âd</a:t>
            </a:r>
            <a:r>
              <a:rPr lang="en-GB" sz="3600" dirty="0" smtClean="0">
                <a:latin typeface="XCCW Joined 1a"/>
              </a:rPr>
              <a:t>,</a:t>
            </a:r>
          </a:p>
          <a:p>
            <a:endParaRPr lang="en-GB" sz="3600" dirty="0">
              <a:latin typeface="XCCW Joined 1a"/>
            </a:endParaRPr>
          </a:p>
          <a:p>
            <a:r>
              <a:rPr lang="en-GB" sz="3600" dirty="0" err="1" smtClean="0">
                <a:latin typeface="XCCW Joined 1a"/>
              </a:rPr>
              <a:t>Gerfydd</a:t>
            </a:r>
            <a:r>
              <a:rPr lang="en-GB" sz="3600" dirty="0" smtClean="0">
                <a:latin typeface="XCCW Joined 1a"/>
              </a:rPr>
              <a:t> </a:t>
            </a:r>
            <a:r>
              <a:rPr lang="en-GB" sz="3600" dirty="0" err="1" smtClean="0">
                <a:latin typeface="XCCW Joined 1a"/>
              </a:rPr>
              <a:t>fy</a:t>
            </a:r>
            <a:r>
              <a:rPr lang="en-GB" sz="3600" dirty="0" smtClean="0">
                <a:latin typeface="XCCW Joined 1a"/>
              </a:rPr>
              <a:t> </a:t>
            </a:r>
            <a:r>
              <a:rPr lang="en-GB" sz="3600" dirty="0" err="1" smtClean="0">
                <a:latin typeface="XCCW Joined 1a"/>
              </a:rPr>
              <a:t>nwylo</a:t>
            </a:r>
            <a:r>
              <a:rPr lang="en-GB" sz="3600" dirty="0" smtClean="0">
                <a:latin typeface="XCCW Joined 1a"/>
              </a:rPr>
              <a:t> </a:t>
            </a:r>
            <a:r>
              <a:rPr lang="en-GB" sz="3600" dirty="0" err="1" smtClean="0">
                <a:latin typeface="XCCW Joined 1a"/>
              </a:rPr>
              <a:t>gwyn</a:t>
            </a:r>
            <a:r>
              <a:rPr lang="en-GB" sz="3600" dirty="0" smtClean="0">
                <a:latin typeface="XCCW Joined 1a"/>
              </a:rPr>
              <a:t>,</a:t>
            </a:r>
          </a:p>
          <a:p>
            <a:r>
              <a:rPr lang="en-GB" sz="3600" dirty="0" err="1" smtClean="0">
                <a:latin typeface="XCCW Joined 1a"/>
              </a:rPr>
              <a:t>Dros</a:t>
            </a:r>
            <a:r>
              <a:rPr lang="en-GB" sz="3600" dirty="0" smtClean="0">
                <a:latin typeface="XCCW Joined 1a"/>
              </a:rPr>
              <a:t> y </a:t>
            </a:r>
            <a:r>
              <a:rPr lang="en-GB" sz="3600" dirty="0" err="1" smtClean="0">
                <a:latin typeface="XCCW Joined 1a"/>
              </a:rPr>
              <a:t>caeau</a:t>
            </a:r>
            <a:r>
              <a:rPr lang="en-GB" sz="3600" dirty="0" smtClean="0">
                <a:latin typeface="XCCW Joined 1a"/>
              </a:rPr>
              <a:t>, </a:t>
            </a:r>
            <a:r>
              <a:rPr lang="en-GB" sz="3600" dirty="0" err="1" smtClean="0">
                <a:latin typeface="XCCW Joined 1a"/>
              </a:rPr>
              <a:t>dros</a:t>
            </a:r>
            <a:r>
              <a:rPr lang="en-GB" sz="3600" dirty="0" smtClean="0">
                <a:latin typeface="XCCW Joined 1a"/>
              </a:rPr>
              <a:t> y </a:t>
            </a:r>
            <a:r>
              <a:rPr lang="en-GB" sz="3600" dirty="0" err="1" smtClean="0">
                <a:latin typeface="XCCW Joined 1a"/>
              </a:rPr>
              <a:t>coed</a:t>
            </a:r>
            <a:r>
              <a:rPr lang="en-GB" sz="3600" dirty="0" smtClean="0">
                <a:latin typeface="XCCW Joined 1a"/>
              </a:rPr>
              <a:t>,</a:t>
            </a:r>
          </a:p>
          <a:p>
            <a:r>
              <a:rPr lang="en-GB" sz="3600" dirty="0" err="1" smtClean="0">
                <a:latin typeface="XCCW Joined 1a"/>
              </a:rPr>
              <a:t>Dros</a:t>
            </a:r>
            <a:r>
              <a:rPr lang="en-GB" sz="3600" dirty="0" smtClean="0">
                <a:latin typeface="XCCW Joined 1a"/>
              </a:rPr>
              <a:t> bob </a:t>
            </a:r>
            <a:r>
              <a:rPr lang="en-GB" sz="3600" dirty="0" err="1" smtClean="0">
                <a:latin typeface="XCCW Joined 1a"/>
              </a:rPr>
              <a:t>llannerch</a:t>
            </a:r>
            <a:r>
              <a:rPr lang="en-GB" sz="3600" dirty="0" smtClean="0">
                <a:latin typeface="XCCW Joined 1a"/>
              </a:rPr>
              <a:t>, </a:t>
            </a:r>
            <a:r>
              <a:rPr lang="en-GB" sz="3600" dirty="0" err="1" smtClean="0">
                <a:latin typeface="XCCW Joined 1a"/>
              </a:rPr>
              <a:t>dros</a:t>
            </a:r>
            <a:r>
              <a:rPr lang="en-GB" sz="3600" dirty="0" smtClean="0">
                <a:latin typeface="XCCW Joined 1a"/>
              </a:rPr>
              <a:t> bob </a:t>
            </a:r>
            <a:r>
              <a:rPr lang="en-GB" sz="3600" dirty="0" err="1" smtClean="0">
                <a:latin typeface="XCCW Joined 1a"/>
              </a:rPr>
              <a:t>llyn</a:t>
            </a:r>
            <a:r>
              <a:rPr lang="en-GB" sz="3600" dirty="0" smtClean="0">
                <a:latin typeface="XCCW Joined 1a"/>
              </a:rPr>
              <a:t>,</a:t>
            </a:r>
          </a:p>
          <a:p>
            <a:r>
              <a:rPr lang="en-GB" sz="3600" dirty="0" smtClean="0">
                <a:latin typeface="XCCW Joined 1a"/>
              </a:rPr>
              <a:t>A </a:t>
            </a:r>
            <a:r>
              <a:rPr lang="en-GB" sz="3600" dirty="0" err="1" smtClean="0">
                <a:latin typeface="XCCW Joined 1a"/>
              </a:rPr>
              <a:t>phob</a:t>
            </a:r>
            <a:r>
              <a:rPr lang="en-GB" sz="3600" dirty="0" smtClean="0">
                <a:latin typeface="XCCW Joined 1a"/>
              </a:rPr>
              <a:t> </a:t>
            </a:r>
            <a:r>
              <a:rPr lang="en-GB" sz="3600" dirty="0" err="1" smtClean="0">
                <a:latin typeface="XCCW Joined 1a"/>
              </a:rPr>
              <a:t>dinas</a:t>
            </a:r>
            <a:r>
              <a:rPr lang="en-GB" sz="3600" dirty="0" smtClean="0">
                <a:latin typeface="XCCW Joined 1a"/>
              </a:rPr>
              <a:t>, </a:t>
            </a:r>
            <a:r>
              <a:rPr lang="en-GB" sz="3600" dirty="0" err="1" smtClean="0">
                <a:latin typeface="XCCW Joined 1a"/>
              </a:rPr>
              <a:t>dros</a:t>
            </a:r>
            <a:r>
              <a:rPr lang="en-GB" sz="3600" dirty="0" smtClean="0">
                <a:latin typeface="XCCW Joined 1a"/>
              </a:rPr>
              <a:t> bob </a:t>
            </a:r>
            <a:r>
              <a:rPr lang="en-GB" sz="3600" dirty="0" err="1" smtClean="0">
                <a:latin typeface="XCCW Joined 1a"/>
              </a:rPr>
              <a:t>gwlad</a:t>
            </a:r>
            <a:r>
              <a:rPr lang="en-GB" sz="3600" dirty="0">
                <a:latin typeface="XCCW Joined 1a"/>
              </a:rPr>
              <a:t>.</a:t>
            </a:r>
            <a:endParaRPr lang="en-GB" sz="3600" dirty="0" smtClean="0">
              <a:latin typeface="XCCW Joined 1a"/>
            </a:endParaRPr>
          </a:p>
          <a:p>
            <a:endParaRPr lang="en-GB" sz="3200" dirty="0" smtClean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5985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188640"/>
            <a:ext cx="8136904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XCCW Joined 1a" panose="03050602040000000000" pitchFamily="66" charset="0"/>
              </a:rPr>
              <a:t>Gad </a:t>
            </a:r>
            <a:r>
              <a:rPr lang="en-GB" sz="3600" dirty="0" err="1" smtClean="0">
                <a:latin typeface="XCCW Joined 1a" panose="03050602040000000000" pitchFamily="66" charset="0"/>
              </a:rPr>
              <a:t>i</a:t>
            </a:r>
            <a:r>
              <a:rPr lang="en-GB" sz="3600" dirty="0" smtClean="0">
                <a:latin typeface="XCCW Joined 1a" panose="03050602040000000000" pitchFamily="66" charset="0"/>
              </a:rPr>
              <a:t> mi weld y </a:t>
            </a:r>
            <a:r>
              <a:rPr lang="en-GB" sz="3600" dirty="0" err="1" smtClean="0">
                <a:latin typeface="XCCW Joined 1a" panose="03050602040000000000" pitchFamily="66" charset="0"/>
              </a:rPr>
              <a:t>byd</a:t>
            </a:r>
            <a:r>
              <a:rPr lang="en-GB" sz="36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Pob</a:t>
            </a:r>
            <a:r>
              <a:rPr lang="en-GB" sz="3600" dirty="0" smtClean="0">
                <a:latin typeface="XCCW Joined 1a" panose="03050602040000000000" pitchFamily="66" charset="0"/>
              </a:rPr>
              <a:t> un </a:t>
            </a:r>
            <a:r>
              <a:rPr lang="en-GB" sz="3600" dirty="0" err="1" smtClean="0">
                <a:latin typeface="XCCW Joined 1a" panose="03050602040000000000" pitchFamily="66" charset="0"/>
              </a:rPr>
              <a:t>gongol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fach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ohono</a:t>
            </a:r>
            <a:r>
              <a:rPr lang="en-GB" sz="36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Pob</a:t>
            </a:r>
            <a:r>
              <a:rPr lang="en-GB" sz="3600" dirty="0" smtClean="0">
                <a:latin typeface="XCCW Joined 1a" panose="03050602040000000000" pitchFamily="66" charset="0"/>
              </a:rPr>
              <a:t> un cornel </a:t>
            </a:r>
            <a:r>
              <a:rPr lang="en-GB" sz="3600" dirty="0" err="1" smtClean="0">
                <a:latin typeface="XCCW Joined 1a" panose="03050602040000000000" pitchFamily="66" charset="0"/>
              </a:rPr>
              <a:t>stryd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ymbhob</a:t>
            </a:r>
            <a:r>
              <a:rPr lang="en-GB" sz="3600" dirty="0" smtClean="0">
                <a:latin typeface="XCCW Joined 1a" panose="03050602040000000000" pitchFamily="66" charset="0"/>
              </a:rPr>
              <a:t> un </a:t>
            </a:r>
            <a:r>
              <a:rPr lang="en-GB" sz="3600" dirty="0" err="1" smtClean="0">
                <a:latin typeface="XCCW Joined 1a" panose="03050602040000000000" pitchFamily="66" charset="0"/>
              </a:rPr>
              <a:t>dre</a:t>
            </a:r>
            <a:r>
              <a:rPr lang="en-GB" sz="3600" dirty="0" smtClean="0">
                <a:latin typeface="XCCW Joined 1a" panose="03050602040000000000" pitchFamily="66" charset="0"/>
              </a:rPr>
              <a:t>.</a:t>
            </a:r>
          </a:p>
          <a:p>
            <a:endParaRPr lang="en-GB" sz="3600" dirty="0" smtClean="0">
              <a:latin typeface="XCCW Joined 1a" panose="03050602040000000000" pitchFamily="66" charset="0"/>
            </a:endParaRPr>
          </a:p>
          <a:p>
            <a:r>
              <a:rPr lang="en-GB" sz="3600" dirty="0" smtClean="0">
                <a:latin typeface="XCCW Joined 1a" panose="03050602040000000000" pitchFamily="66" charset="0"/>
              </a:rPr>
              <a:t>Gad </a:t>
            </a:r>
            <a:r>
              <a:rPr lang="en-GB" sz="3600" dirty="0" err="1" smtClean="0">
                <a:latin typeface="XCCW Joined 1a" panose="03050602040000000000" pitchFamily="66" charset="0"/>
              </a:rPr>
              <a:t>i</a:t>
            </a:r>
            <a:r>
              <a:rPr lang="en-GB" sz="3600" dirty="0" smtClean="0">
                <a:latin typeface="XCCW Joined 1a" panose="03050602040000000000" pitchFamily="66" charset="0"/>
              </a:rPr>
              <a:t> mi weld y </a:t>
            </a:r>
            <a:r>
              <a:rPr lang="en-GB" sz="3600" dirty="0" err="1" smtClean="0">
                <a:latin typeface="XCCW Joined 1a" panose="03050602040000000000" pitchFamily="66" charset="0"/>
              </a:rPr>
              <a:t>byd</a:t>
            </a:r>
            <a:r>
              <a:rPr lang="en-GB" sz="3600" dirty="0" smtClean="0">
                <a:latin typeface="XCCW Joined 1a" panose="03050602040000000000" pitchFamily="66" charset="0"/>
              </a:rPr>
              <a:t>.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Fel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na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welais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i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mohono</a:t>
            </a:r>
            <a:r>
              <a:rPr lang="en-GB" sz="36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smtClean="0">
                <a:latin typeface="XCCW Joined 1a" panose="03050602040000000000" pitchFamily="66" charset="0"/>
              </a:rPr>
              <a:t>Y </a:t>
            </a:r>
            <a:r>
              <a:rPr lang="en-GB" sz="3600" dirty="0" err="1" smtClean="0">
                <a:latin typeface="XCCW Joined 1a" panose="03050602040000000000" pitchFamily="66" charset="0"/>
              </a:rPr>
              <a:t>delwa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ar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eu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hyd</a:t>
            </a:r>
            <a:r>
              <a:rPr lang="en-GB" sz="36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A’r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bobol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eu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lle</a:t>
            </a:r>
            <a:r>
              <a:rPr lang="en-GB" sz="3600" dirty="0" smtClean="0">
                <a:latin typeface="XCCW Joined 1a" panose="03050602040000000000" pitchFamily="66" charset="0"/>
              </a:rPr>
              <a:t>. </a:t>
            </a:r>
          </a:p>
          <a:p>
            <a:endParaRPr lang="en-GB" sz="3200" dirty="0" smtClean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9129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188640"/>
            <a:ext cx="813690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err="1" smtClean="0">
                <a:latin typeface="XCCW Joined 1a" panose="03050602040000000000" pitchFamily="66" charset="0"/>
              </a:rPr>
              <a:t>Dacw’r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wal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i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gyd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yn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crynu</a:t>
            </a:r>
            <a:r>
              <a:rPr lang="en-GB" sz="3200" dirty="0" smtClean="0">
                <a:latin typeface="XCCW Joined 1a" panose="03050602040000000000" pitchFamily="66" charset="0"/>
              </a:rPr>
              <a:t>.</a:t>
            </a:r>
          </a:p>
          <a:p>
            <a:r>
              <a:rPr lang="en-GB" sz="3200" dirty="0" err="1" smtClean="0">
                <a:latin typeface="XCCW Joined 1a" panose="03050602040000000000" pitchFamily="66" charset="0"/>
              </a:rPr>
              <a:t>Dacw’r</a:t>
            </a:r>
            <a:r>
              <a:rPr lang="en-GB" sz="3200" dirty="0" smtClean="0">
                <a:latin typeface="XCCW Joined 1a" panose="03050602040000000000" pitchFamily="66" charset="0"/>
              </a:rPr>
              <a:t> plant </a:t>
            </a:r>
            <a:r>
              <a:rPr lang="en-GB" sz="3200" dirty="0" err="1" smtClean="0">
                <a:latin typeface="XCCW Joined 1a" panose="03050602040000000000" pitchFamily="66" charset="0"/>
              </a:rPr>
              <a:t>i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gyd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yn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baglu</a:t>
            </a:r>
            <a:r>
              <a:rPr lang="en-GB" sz="3200" dirty="0" smtClean="0">
                <a:latin typeface="XCCW Joined 1a" panose="03050602040000000000" pitchFamily="66" charset="0"/>
              </a:rPr>
              <a:t>.</a:t>
            </a:r>
          </a:p>
          <a:p>
            <a:r>
              <a:rPr lang="en-GB" sz="3200" dirty="0" err="1" smtClean="0">
                <a:latin typeface="XCCW Joined 1a" panose="03050602040000000000" pitchFamily="66" charset="0"/>
              </a:rPr>
              <a:t>Dacw’r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ddynes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a’i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dwy</a:t>
            </a:r>
            <a:r>
              <a:rPr lang="en-GB" sz="3200" dirty="0" smtClean="0">
                <a:latin typeface="XCCW Joined 1a" panose="03050602040000000000" pitchFamily="66" charset="0"/>
              </a:rPr>
              <a:t> law</a:t>
            </a:r>
          </a:p>
          <a:p>
            <a:r>
              <a:rPr lang="en-GB" sz="3200" dirty="0" err="1" smtClean="0">
                <a:latin typeface="XCCW Joined 1a" panose="03050602040000000000" pitchFamily="66" charset="0"/>
              </a:rPr>
              <a:t>Yn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trio’u</a:t>
            </a:r>
            <a:r>
              <a:rPr lang="en-GB" sz="3200" dirty="0" smtClean="0">
                <a:latin typeface="XCCW Joined 1a" panose="03050602040000000000" pitchFamily="66" charset="0"/>
              </a:rPr>
              <a:t> dal </a:t>
            </a:r>
            <a:r>
              <a:rPr lang="en-GB" sz="3200" dirty="0" err="1" smtClean="0">
                <a:latin typeface="XCCW Joined 1a" panose="03050602040000000000" pitchFamily="66" charset="0"/>
              </a:rPr>
              <a:t>nhw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i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gyd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nes</a:t>
            </a:r>
            <a:r>
              <a:rPr lang="en-GB" sz="3200" dirty="0" smtClean="0">
                <a:latin typeface="XCCW Joined 1a" panose="03050602040000000000" pitchFamily="66" charset="0"/>
              </a:rPr>
              <a:t> daw ‘</a:t>
            </a:r>
            <a:r>
              <a:rPr lang="en-GB" sz="3200" dirty="0" err="1" smtClean="0">
                <a:latin typeface="XCCW Joined 1a" panose="03050602040000000000" pitchFamily="66" charset="0"/>
              </a:rPr>
              <a:t>na</a:t>
            </a:r>
            <a:r>
              <a:rPr lang="en-GB" sz="3200" dirty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rywun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heibio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tebyg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i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ni</a:t>
            </a:r>
            <a:r>
              <a:rPr lang="en-GB" sz="3200" dirty="0" smtClean="0">
                <a:latin typeface="XCCW Joined 1a" panose="03050602040000000000" pitchFamily="66" charset="0"/>
              </a:rPr>
              <a:t>. </a:t>
            </a:r>
          </a:p>
          <a:p>
            <a:endParaRPr lang="en-GB" sz="3200" dirty="0">
              <a:latin typeface="XCCW Joined 1a" panose="03050602040000000000" pitchFamily="66" charset="0"/>
            </a:endParaRPr>
          </a:p>
          <a:p>
            <a:r>
              <a:rPr lang="en-GB" sz="3200" dirty="0" err="1" smtClean="0">
                <a:latin typeface="XCCW Joined 1a" panose="03050602040000000000" pitchFamily="66" charset="0"/>
              </a:rPr>
              <a:t>Wwwwww</a:t>
            </a:r>
            <a:endParaRPr lang="en-GB" sz="3200" dirty="0" smtClean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9211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188640"/>
            <a:ext cx="813690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XCCW Joined 1a" panose="03050602040000000000" pitchFamily="66" charset="0"/>
              </a:rPr>
              <a:t>Gad </a:t>
            </a:r>
            <a:r>
              <a:rPr lang="en-GB" sz="3200" dirty="0" err="1" smtClean="0">
                <a:latin typeface="XCCW Joined 1a" panose="03050602040000000000" pitchFamily="66" charset="0"/>
              </a:rPr>
              <a:t>i</a:t>
            </a:r>
            <a:r>
              <a:rPr lang="en-GB" sz="3200" dirty="0" smtClean="0">
                <a:latin typeface="XCCW Joined 1a" panose="03050602040000000000" pitchFamily="66" charset="0"/>
              </a:rPr>
              <a:t> mi weld y </a:t>
            </a:r>
            <a:r>
              <a:rPr lang="en-GB" sz="3200" dirty="0" err="1" smtClean="0">
                <a:latin typeface="XCCW Joined 1a" panose="03050602040000000000" pitchFamily="66" charset="0"/>
              </a:rPr>
              <a:t>llys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lle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mae’r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hogyn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bach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yn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chwara</a:t>
            </a:r>
            <a:r>
              <a:rPr lang="en-GB" sz="3200" dirty="0" smtClean="0">
                <a:latin typeface="XCCW Joined 1a" panose="03050602040000000000" pitchFamily="66" charset="0"/>
              </a:rPr>
              <a:t>’,</a:t>
            </a:r>
          </a:p>
          <a:p>
            <a:r>
              <a:rPr lang="en-GB" sz="3200" dirty="0" err="1" smtClean="0">
                <a:latin typeface="XCCW Joined 1a" panose="03050602040000000000" pitchFamily="66" charset="0"/>
              </a:rPr>
              <a:t>Yn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llewys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gwyn</a:t>
            </a:r>
            <a:r>
              <a:rPr lang="en-GB" sz="3200" dirty="0" smtClean="0">
                <a:latin typeface="XCCW Joined 1a" panose="03050602040000000000" pitchFamily="66" charset="0"/>
              </a:rPr>
              <a:t> ‘</a:t>
            </a:r>
            <a:r>
              <a:rPr lang="en-GB" sz="3200" dirty="0" err="1" smtClean="0">
                <a:latin typeface="XCCW Joined 1a" panose="03050602040000000000" pitchFamily="66" charset="0"/>
              </a:rPr>
              <a:t>i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grys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yn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cicio’i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b</a:t>
            </a:r>
            <a:r>
              <a:rPr lang="en-GB" sz="3200" dirty="0" err="1" smtClean="0">
                <a:latin typeface="XCCW Joined 1a"/>
              </a:rPr>
              <a:t>êl</a:t>
            </a:r>
            <a:r>
              <a:rPr lang="en-GB" sz="3200" dirty="0" smtClean="0">
                <a:latin typeface="XCCW Joined 1a"/>
              </a:rPr>
              <a:t>.</a:t>
            </a:r>
          </a:p>
          <a:p>
            <a:endParaRPr lang="en-GB" sz="3200" dirty="0">
              <a:latin typeface="XCCW Joined 1a"/>
            </a:endParaRPr>
          </a:p>
          <a:p>
            <a:r>
              <a:rPr lang="en-GB" sz="3200" dirty="0" smtClean="0">
                <a:latin typeface="XCCW Joined 1a"/>
              </a:rPr>
              <a:t>Gad </a:t>
            </a:r>
            <a:r>
              <a:rPr lang="en-GB" sz="3200" dirty="0" err="1" smtClean="0">
                <a:latin typeface="XCCW Joined 1a"/>
              </a:rPr>
              <a:t>i</a:t>
            </a:r>
            <a:r>
              <a:rPr lang="en-GB" sz="3200" dirty="0" smtClean="0">
                <a:latin typeface="XCCW Joined 1a"/>
              </a:rPr>
              <a:t> mi weld y </a:t>
            </a:r>
            <a:r>
              <a:rPr lang="en-GB" sz="3200" dirty="0" err="1" smtClean="0">
                <a:latin typeface="XCCW Joined 1a"/>
              </a:rPr>
              <a:t>llys</a:t>
            </a:r>
            <a:r>
              <a:rPr lang="en-GB" sz="3200" dirty="0" smtClean="0">
                <a:latin typeface="XCCW Joined 1a"/>
              </a:rPr>
              <a:t> </a:t>
            </a:r>
            <a:r>
              <a:rPr lang="en-GB" sz="3200" dirty="0" err="1" smtClean="0">
                <a:latin typeface="XCCW Joined 1a"/>
              </a:rPr>
              <a:t>lle</a:t>
            </a:r>
            <a:r>
              <a:rPr lang="en-GB" sz="3200" dirty="0" smtClean="0">
                <a:latin typeface="XCCW Joined 1a"/>
              </a:rPr>
              <a:t> </a:t>
            </a:r>
            <a:r>
              <a:rPr lang="en-GB" sz="3200" dirty="0" err="1" smtClean="0">
                <a:latin typeface="XCCW Joined 1a"/>
              </a:rPr>
              <a:t>mae’r</a:t>
            </a:r>
            <a:r>
              <a:rPr lang="en-GB" sz="3200" dirty="0" smtClean="0">
                <a:latin typeface="XCCW Joined 1a"/>
              </a:rPr>
              <a:t> </a:t>
            </a:r>
            <a:r>
              <a:rPr lang="en-GB" sz="3200" dirty="0" err="1" smtClean="0">
                <a:latin typeface="XCCW Joined 1a"/>
              </a:rPr>
              <a:t>byd</a:t>
            </a:r>
            <a:r>
              <a:rPr lang="en-GB" sz="3200" dirty="0" smtClean="0">
                <a:latin typeface="XCCW Joined 1a"/>
              </a:rPr>
              <a:t> </a:t>
            </a:r>
            <a:r>
              <a:rPr lang="en-GB" sz="3200" dirty="0" err="1" smtClean="0">
                <a:latin typeface="XCCW Joined 1a"/>
              </a:rPr>
              <a:t>yn</a:t>
            </a:r>
            <a:r>
              <a:rPr lang="en-GB" sz="3200" dirty="0" smtClean="0">
                <a:latin typeface="XCCW Joined 1a"/>
              </a:rPr>
              <a:t> </a:t>
            </a:r>
            <a:r>
              <a:rPr lang="en-GB" sz="3200" dirty="0" err="1" smtClean="0">
                <a:latin typeface="XCCW Joined 1a"/>
              </a:rPr>
              <a:t>troi</a:t>
            </a:r>
            <a:r>
              <a:rPr lang="en-GB" sz="3200" dirty="0" smtClean="0">
                <a:latin typeface="XCCW Joined 1a"/>
              </a:rPr>
              <a:t> </a:t>
            </a:r>
            <a:r>
              <a:rPr lang="en-GB" sz="3200" dirty="0" err="1" smtClean="0">
                <a:latin typeface="XCCW Joined 1a"/>
              </a:rPr>
              <a:t>yn</a:t>
            </a:r>
            <a:r>
              <a:rPr lang="en-GB" sz="3200" dirty="0" smtClean="0">
                <a:latin typeface="XCCW Joined 1a"/>
              </a:rPr>
              <a:t> a-</a:t>
            </a:r>
            <a:r>
              <a:rPr lang="en-GB" sz="3200" dirty="0" err="1" smtClean="0">
                <a:latin typeface="XCCW Joined 1a"/>
              </a:rPr>
              <a:t>ra</a:t>
            </a:r>
            <a:r>
              <a:rPr lang="en-GB" sz="3200" dirty="0" smtClean="0">
                <a:latin typeface="XCCW Joined 1a"/>
              </a:rPr>
              <a:t>’,</a:t>
            </a:r>
          </a:p>
          <a:p>
            <a:r>
              <a:rPr lang="en-GB" sz="3200" dirty="0" err="1" smtClean="0">
                <a:latin typeface="XCCW Joined 1a"/>
              </a:rPr>
              <a:t>Rhwng</a:t>
            </a:r>
            <a:r>
              <a:rPr lang="en-GB" sz="3200" dirty="0" smtClean="0">
                <a:latin typeface="XCCW Joined 1a"/>
              </a:rPr>
              <a:t> y bawd </a:t>
            </a:r>
            <a:r>
              <a:rPr lang="en-GB" sz="3200" dirty="0" err="1" smtClean="0">
                <a:latin typeface="XCCW Joined 1a"/>
              </a:rPr>
              <a:t>a’r</a:t>
            </a:r>
            <a:r>
              <a:rPr lang="en-GB" sz="3200" dirty="0" smtClean="0">
                <a:latin typeface="XCCW Joined 1a"/>
              </a:rPr>
              <a:t> </a:t>
            </a:r>
            <a:r>
              <a:rPr lang="en-GB" sz="3200" dirty="0" err="1" smtClean="0">
                <a:latin typeface="XCCW Joined 1a"/>
              </a:rPr>
              <a:t>bys</a:t>
            </a:r>
            <a:r>
              <a:rPr lang="en-GB" sz="3200" dirty="0" smtClean="0">
                <a:latin typeface="XCCW Joined 1a"/>
              </a:rPr>
              <a:t> </a:t>
            </a:r>
            <a:r>
              <a:rPr lang="en-GB" sz="3200" dirty="0" err="1" smtClean="0">
                <a:latin typeface="XCCW Joined 1a"/>
              </a:rPr>
              <a:t>yn</a:t>
            </a:r>
            <a:r>
              <a:rPr lang="en-GB" sz="3200" dirty="0" smtClean="0">
                <a:latin typeface="XCCW Joined 1a"/>
              </a:rPr>
              <a:t> </a:t>
            </a:r>
            <a:r>
              <a:rPr lang="en-GB" sz="3200" dirty="0" err="1" smtClean="0">
                <a:latin typeface="XCCW Joined 1a"/>
              </a:rPr>
              <a:t>fefus</a:t>
            </a:r>
            <a:r>
              <a:rPr lang="en-GB" sz="3200" dirty="0" smtClean="0">
                <a:latin typeface="XCCW Joined 1a"/>
              </a:rPr>
              <a:t> ac </a:t>
            </a:r>
            <a:r>
              <a:rPr lang="en-GB" sz="3200" dirty="0" err="1" smtClean="0">
                <a:latin typeface="XCCW Joined 1a"/>
              </a:rPr>
              <a:t>yn</a:t>
            </a:r>
            <a:r>
              <a:rPr lang="en-GB" sz="3200" dirty="0" smtClean="0">
                <a:latin typeface="XCCW Joined 1a"/>
              </a:rPr>
              <a:t> </a:t>
            </a:r>
            <a:r>
              <a:rPr lang="en-GB" sz="3200" dirty="0" err="1" smtClean="0">
                <a:latin typeface="XCCW Joined 1a"/>
              </a:rPr>
              <a:t>fêl</a:t>
            </a:r>
            <a:endParaRPr lang="en-GB" sz="3200" dirty="0" smtClean="0">
              <a:latin typeface="XCCW Joined 1a" panose="03050602040000000000" pitchFamily="66" charset="0"/>
            </a:endParaRPr>
          </a:p>
          <a:p>
            <a:endParaRPr lang="en-GB" sz="3200" dirty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2932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188640"/>
            <a:ext cx="813690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XCCW Joined 1a" panose="03050602040000000000" pitchFamily="66" charset="0"/>
              </a:rPr>
              <a:t>Gad </a:t>
            </a:r>
            <a:r>
              <a:rPr lang="en-GB" sz="3200" dirty="0" err="1" smtClean="0">
                <a:latin typeface="XCCW Joined 1a" panose="03050602040000000000" pitchFamily="66" charset="0"/>
              </a:rPr>
              <a:t>i</a:t>
            </a:r>
            <a:r>
              <a:rPr lang="en-GB" sz="3200" dirty="0" smtClean="0">
                <a:latin typeface="XCCW Joined 1a" panose="03050602040000000000" pitchFamily="66" charset="0"/>
              </a:rPr>
              <a:t> mi weld y tai,</a:t>
            </a:r>
          </a:p>
          <a:p>
            <a:r>
              <a:rPr lang="en-GB" sz="3200" dirty="0" err="1" smtClean="0">
                <a:latin typeface="XCCW Joined 1a" panose="03050602040000000000" pitchFamily="66" charset="0"/>
              </a:rPr>
              <a:t>Lle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mae’r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lleni’i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gyd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yng-hau</a:t>
            </a:r>
            <a:r>
              <a:rPr lang="en-GB" sz="32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200" dirty="0" smtClean="0">
                <a:latin typeface="XCCW Joined 1a" panose="03050602040000000000" pitchFamily="66" charset="0"/>
              </a:rPr>
              <a:t>Gad </a:t>
            </a:r>
            <a:r>
              <a:rPr lang="en-GB" sz="3200" dirty="0" err="1" smtClean="0">
                <a:latin typeface="XCCW Joined 1a" panose="03050602040000000000" pitchFamily="66" charset="0"/>
              </a:rPr>
              <a:t>i</a:t>
            </a:r>
            <a:r>
              <a:rPr lang="en-GB" sz="3200" dirty="0" smtClean="0">
                <a:latin typeface="XCCW Joined 1a" panose="03050602040000000000" pitchFamily="66" charset="0"/>
              </a:rPr>
              <a:t> mi weld y </a:t>
            </a:r>
            <a:r>
              <a:rPr lang="en-GB" sz="3200" dirty="0" err="1" smtClean="0">
                <a:latin typeface="XCCW Joined 1a" panose="03050602040000000000" pitchFamily="66" charset="0"/>
              </a:rPr>
              <a:t>rhai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heb</a:t>
            </a:r>
            <a:r>
              <a:rPr lang="en-GB" sz="3200" dirty="0" smtClean="0">
                <a:latin typeface="XCCW Joined 1a" panose="03050602040000000000" pitchFamily="66" charset="0"/>
              </a:rPr>
              <a:t> weld </a:t>
            </a:r>
            <a:r>
              <a:rPr lang="en-GB" sz="3200" dirty="0" err="1" smtClean="0">
                <a:latin typeface="XCCW Joined 1a" panose="03050602040000000000" pitchFamily="66" charset="0"/>
              </a:rPr>
              <a:t>yr</a:t>
            </a:r>
            <a:r>
              <a:rPr lang="en-GB" sz="3200" dirty="0" smtClean="0">
                <a:latin typeface="XCCW Joined 1a" panose="03050602040000000000" pitchFamily="66" charset="0"/>
              </a:rPr>
              <a:t> ha’.</a:t>
            </a:r>
          </a:p>
          <a:p>
            <a:endParaRPr lang="en-GB" sz="3200" dirty="0">
              <a:latin typeface="XCCW Joined 1a" panose="03050602040000000000" pitchFamily="66" charset="0"/>
            </a:endParaRPr>
          </a:p>
          <a:p>
            <a:r>
              <a:rPr lang="en-GB" sz="3200" dirty="0" smtClean="0">
                <a:latin typeface="XCCW Joined 1a" panose="03050602040000000000" pitchFamily="66" charset="0"/>
              </a:rPr>
              <a:t>Gad </a:t>
            </a:r>
            <a:r>
              <a:rPr lang="en-GB" sz="3200" dirty="0" err="1" smtClean="0">
                <a:latin typeface="XCCW Joined 1a" panose="03050602040000000000" pitchFamily="66" charset="0"/>
              </a:rPr>
              <a:t>i</a:t>
            </a:r>
            <a:r>
              <a:rPr lang="en-GB" sz="3200" dirty="0" smtClean="0">
                <a:latin typeface="XCCW Joined 1a" panose="03050602040000000000" pitchFamily="66" charset="0"/>
              </a:rPr>
              <a:t> mi weld y tai,</a:t>
            </a:r>
          </a:p>
          <a:p>
            <a:r>
              <a:rPr lang="en-GB" sz="3200" dirty="0" err="1" smtClean="0">
                <a:latin typeface="XCCW Joined 1a" panose="03050602040000000000" pitchFamily="66" charset="0"/>
              </a:rPr>
              <a:t>Lle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mae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gofid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yn</a:t>
            </a:r>
            <a:r>
              <a:rPr lang="en-GB" sz="3200" dirty="0" smtClean="0">
                <a:latin typeface="XCCW Joined 1a" panose="03050602040000000000" pitchFamily="66" charset="0"/>
              </a:rPr>
              <a:t> y </a:t>
            </a:r>
            <a:r>
              <a:rPr lang="en-GB" sz="3200" dirty="0" err="1" smtClean="0">
                <a:latin typeface="XCCW Joined 1a" panose="03050602040000000000" pitchFamily="66" charset="0"/>
              </a:rPr>
              <a:t>gwl</a:t>
            </a:r>
            <a:r>
              <a:rPr lang="en-GB" sz="3200" dirty="0" err="1" smtClean="0">
                <a:latin typeface="XCCW Joined 1a"/>
              </a:rPr>
              <a:t>âu</a:t>
            </a:r>
            <a:r>
              <a:rPr lang="en-GB" sz="3200" dirty="0" smtClean="0">
                <a:latin typeface="XCCW Joined 1a"/>
              </a:rPr>
              <a:t>, </a:t>
            </a:r>
          </a:p>
          <a:p>
            <a:r>
              <a:rPr lang="en-GB" sz="3200" dirty="0" err="1" smtClean="0">
                <a:latin typeface="XCCW Joined 1a"/>
              </a:rPr>
              <a:t>Lle</a:t>
            </a:r>
            <a:r>
              <a:rPr lang="en-GB" sz="3200" dirty="0" smtClean="0">
                <a:latin typeface="XCCW Joined 1a"/>
              </a:rPr>
              <a:t> </a:t>
            </a:r>
            <a:r>
              <a:rPr lang="en-GB" sz="3200" dirty="0" err="1" smtClean="0">
                <a:latin typeface="XCCW Joined 1a"/>
              </a:rPr>
              <a:t>mae’r</a:t>
            </a:r>
            <a:r>
              <a:rPr lang="en-GB" sz="3200" dirty="0" smtClean="0">
                <a:latin typeface="XCCW Joined 1a"/>
              </a:rPr>
              <a:t> plant </a:t>
            </a:r>
            <a:r>
              <a:rPr lang="en-GB" sz="3200" dirty="0" err="1" smtClean="0">
                <a:latin typeface="XCCW Joined 1a"/>
              </a:rPr>
              <a:t>fel</a:t>
            </a:r>
            <a:r>
              <a:rPr lang="en-GB" sz="3200" dirty="0" smtClean="0">
                <a:latin typeface="XCCW Joined 1a"/>
              </a:rPr>
              <a:t> </a:t>
            </a:r>
            <a:r>
              <a:rPr lang="en-GB" sz="3200" dirty="0" err="1" smtClean="0">
                <a:latin typeface="XCCW Joined 1a"/>
              </a:rPr>
              <a:t>pe</a:t>
            </a:r>
            <a:r>
              <a:rPr lang="en-GB" sz="3200" dirty="0" smtClean="0">
                <a:latin typeface="XCCW Joined 1a"/>
              </a:rPr>
              <a:t> ne </a:t>
            </a:r>
            <a:r>
              <a:rPr lang="en-GB" sz="3200" dirty="0" err="1" smtClean="0">
                <a:latin typeface="XCCW Joined 1a"/>
              </a:rPr>
              <a:t>bai</a:t>
            </a:r>
            <a:r>
              <a:rPr lang="en-GB" sz="3200" dirty="0">
                <a:latin typeface="XCCW Joined 1a"/>
              </a:rPr>
              <a:t> </a:t>
            </a:r>
            <a:r>
              <a:rPr lang="en-GB" sz="3200" dirty="0" err="1" smtClean="0">
                <a:latin typeface="XCCW Joined 1a"/>
              </a:rPr>
              <a:t>byth</a:t>
            </a:r>
            <a:r>
              <a:rPr lang="en-GB" sz="3200" dirty="0" smtClean="0">
                <a:latin typeface="XCCW Joined 1a"/>
              </a:rPr>
              <a:t> </a:t>
            </a:r>
            <a:r>
              <a:rPr lang="en-GB" sz="3200" dirty="0" err="1" smtClean="0">
                <a:latin typeface="XCCW Joined 1a"/>
              </a:rPr>
              <a:t>newyddion</a:t>
            </a:r>
            <a:r>
              <a:rPr lang="en-GB" sz="3200" dirty="0" smtClean="0">
                <a:latin typeface="XCCW Joined 1a"/>
              </a:rPr>
              <a:t> da. </a:t>
            </a:r>
          </a:p>
          <a:p>
            <a:endParaRPr lang="en-GB" sz="3200" dirty="0">
              <a:latin typeface="XCCW Joined 1a"/>
            </a:endParaRPr>
          </a:p>
          <a:p>
            <a:r>
              <a:rPr lang="en-GB" sz="3200" dirty="0" smtClean="0">
                <a:latin typeface="XCCW Joined 1a"/>
              </a:rPr>
              <a:t>O </a:t>
            </a:r>
            <a:r>
              <a:rPr lang="en-GB" sz="3200" dirty="0" err="1" smtClean="0">
                <a:latin typeface="XCCW Joined 1a"/>
              </a:rPr>
              <a:t>dacw’r</a:t>
            </a:r>
            <a:r>
              <a:rPr lang="en-GB" sz="3200" dirty="0" smtClean="0">
                <a:latin typeface="XCCW Joined 1a"/>
              </a:rPr>
              <a:t>….</a:t>
            </a:r>
            <a:endParaRPr lang="en-GB" sz="3200" dirty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8561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188640"/>
            <a:ext cx="813690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err="1" smtClean="0">
                <a:latin typeface="XCCW Joined 1a" panose="03050602040000000000" pitchFamily="66" charset="0"/>
              </a:rPr>
              <a:t>Dacw’r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wal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i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gyd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yn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crynu</a:t>
            </a:r>
            <a:r>
              <a:rPr lang="en-GB" sz="3200" dirty="0" smtClean="0">
                <a:latin typeface="XCCW Joined 1a" panose="03050602040000000000" pitchFamily="66" charset="0"/>
              </a:rPr>
              <a:t>.</a:t>
            </a:r>
          </a:p>
          <a:p>
            <a:r>
              <a:rPr lang="en-GB" sz="3200" dirty="0" err="1" smtClean="0">
                <a:latin typeface="XCCW Joined 1a" panose="03050602040000000000" pitchFamily="66" charset="0"/>
              </a:rPr>
              <a:t>Dacw’r</a:t>
            </a:r>
            <a:r>
              <a:rPr lang="en-GB" sz="3200" dirty="0" smtClean="0">
                <a:latin typeface="XCCW Joined 1a" panose="03050602040000000000" pitchFamily="66" charset="0"/>
              </a:rPr>
              <a:t> plant </a:t>
            </a:r>
            <a:r>
              <a:rPr lang="en-GB" sz="3200" dirty="0" err="1" smtClean="0">
                <a:latin typeface="XCCW Joined 1a" panose="03050602040000000000" pitchFamily="66" charset="0"/>
              </a:rPr>
              <a:t>i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gyd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yn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baglu</a:t>
            </a:r>
            <a:r>
              <a:rPr lang="en-GB" sz="3200" dirty="0" smtClean="0">
                <a:latin typeface="XCCW Joined 1a" panose="03050602040000000000" pitchFamily="66" charset="0"/>
              </a:rPr>
              <a:t>.</a:t>
            </a:r>
          </a:p>
          <a:p>
            <a:r>
              <a:rPr lang="en-GB" sz="3200" dirty="0" err="1" smtClean="0">
                <a:latin typeface="XCCW Joined 1a" panose="03050602040000000000" pitchFamily="66" charset="0"/>
              </a:rPr>
              <a:t>Dacw’r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ddynes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a’i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dwy</a:t>
            </a:r>
            <a:r>
              <a:rPr lang="en-GB" sz="3200" dirty="0" smtClean="0">
                <a:latin typeface="XCCW Joined 1a" panose="03050602040000000000" pitchFamily="66" charset="0"/>
              </a:rPr>
              <a:t> law</a:t>
            </a:r>
          </a:p>
          <a:p>
            <a:r>
              <a:rPr lang="en-GB" sz="3200" dirty="0" err="1" smtClean="0">
                <a:latin typeface="XCCW Joined 1a" panose="03050602040000000000" pitchFamily="66" charset="0"/>
              </a:rPr>
              <a:t>Yn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trio’u</a:t>
            </a:r>
            <a:r>
              <a:rPr lang="en-GB" sz="3200" dirty="0" smtClean="0">
                <a:latin typeface="XCCW Joined 1a" panose="03050602040000000000" pitchFamily="66" charset="0"/>
              </a:rPr>
              <a:t> dal </a:t>
            </a:r>
            <a:r>
              <a:rPr lang="en-GB" sz="3200" dirty="0" err="1" smtClean="0">
                <a:latin typeface="XCCW Joined 1a" panose="03050602040000000000" pitchFamily="66" charset="0"/>
              </a:rPr>
              <a:t>nhw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i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gyd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nes</a:t>
            </a:r>
            <a:r>
              <a:rPr lang="en-GB" sz="3200" dirty="0" smtClean="0">
                <a:latin typeface="XCCW Joined 1a" panose="03050602040000000000" pitchFamily="66" charset="0"/>
              </a:rPr>
              <a:t> daw ‘</a:t>
            </a:r>
            <a:r>
              <a:rPr lang="en-GB" sz="3200" dirty="0" err="1" smtClean="0">
                <a:latin typeface="XCCW Joined 1a" panose="03050602040000000000" pitchFamily="66" charset="0"/>
              </a:rPr>
              <a:t>na</a:t>
            </a:r>
            <a:r>
              <a:rPr lang="en-GB" sz="3200" dirty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rywun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heibio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tebyg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i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ni</a:t>
            </a:r>
            <a:r>
              <a:rPr lang="en-GB" sz="3200" dirty="0" smtClean="0">
                <a:latin typeface="XCCW Joined 1a" panose="03050602040000000000" pitchFamily="66" charset="0"/>
              </a:rPr>
              <a:t>. </a:t>
            </a:r>
          </a:p>
          <a:p>
            <a:endParaRPr lang="en-GB" sz="3200" dirty="0">
              <a:latin typeface="XCCW Joined 1a" panose="03050602040000000000" pitchFamily="66" charset="0"/>
            </a:endParaRPr>
          </a:p>
          <a:p>
            <a:r>
              <a:rPr lang="en-GB" sz="3200" dirty="0" err="1" smtClean="0">
                <a:latin typeface="XCCW Joined 1a" panose="03050602040000000000" pitchFamily="66" charset="0"/>
              </a:rPr>
              <a:t>Wwwwww</a:t>
            </a:r>
            <a:endParaRPr lang="en-GB" sz="3200" dirty="0" smtClean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5098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188640"/>
            <a:ext cx="813690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XCCW Joined 1a" panose="03050602040000000000" pitchFamily="66" charset="0"/>
              </a:rPr>
              <a:t>Soprano:</a:t>
            </a:r>
          </a:p>
          <a:p>
            <a:r>
              <a:rPr lang="en-GB" sz="3200" dirty="0" err="1" smtClean="0">
                <a:latin typeface="XCCW Joined 1a" panose="03050602040000000000" pitchFamily="66" charset="0"/>
              </a:rPr>
              <a:t>Dyro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dy</a:t>
            </a:r>
            <a:r>
              <a:rPr lang="en-GB" sz="3200" dirty="0" smtClean="0">
                <a:latin typeface="XCCW Joined 1a" panose="03050602040000000000" pitchFamily="66" charset="0"/>
              </a:rPr>
              <a:t> law </a:t>
            </a:r>
            <a:r>
              <a:rPr lang="en-GB" sz="3200" dirty="0" err="1" smtClean="0">
                <a:latin typeface="XCCW Joined 1a" panose="03050602040000000000" pitchFamily="66" charset="0"/>
              </a:rPr>
              <a:t>i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ni</a:t>
            </a:r>
            <a:r>
              <a:rPr lang="en-GB" sz="32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200" dirty="0" smtClean="0">
                <a:latin typeface="XCCW Joined 1a" panose="03050602040000000000" pitchFamily="66" charset="0"/>
              </a:rPr>
              <a:t>Ac mi awn </a:t>
            </a:r>
            <a:r>
              <a:rPr lang="en-GB" sz="3200" dirty="0" err="1" smtClean="0">
                <a:latin typeface="XCCW Joined 1a" panose="03050602040000000000" pitchFamily="66" charset="0"/>
              </a:rPr>
              <a:t>i</a:t>
            </a:r>
            <a:r>
              <a:rPr lang="en-GB" sz="3200" dirty="0" smtClean="0">
                <a:latin typeface="XCCW Joined 1a" panose="03050602040000000000" pitchFamily="66" charset="0"/>
              </a:rPr>
              <a:t> ben y </a:t>
            </a:r>
            <a:r>
              <a:rPr lang="en-GB" sz="3200" dirty="0" err="1" smtClean="0">
                <a:latin typeface="XCCW Joined 1a" panose="03050602040000000000" pitchFamily="66" charset="0"/>
              </a:rPr>
              <a:t>mynydd</a:t>
            </a:r>
            <a:r>
              <a:rPr lang="en-GB" sz="32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3200" dirty="0" smtClean="0">
                <a:latin typeface="XCCW Joined 1a" panose="03050602040000000000" pitchFamily="66" charset="0"/>
              </a:rPr>
              <a:t>Mae ‘</a:t>
            </a:r>
            <a:r>
              <a:rPr lang="en-GB" sz="3200" dirty="0" err="1" smtClean="0">
                <a:latin typeface="XCCW Joined 1a" panose="03050602040000000000" pitchFamily="66" charset="0"/>
              </a:rPr>
              <a:t>na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ffordd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yn</a:t>
            </a:r>
            <a:r>
              <a:rPr lang="en-GB" sz="3200" dirty="0" smtClean="0">
                <a:latin typeface="XCCW Joined 1a" panose="03050602040000000000" pitchFamily="66" charset="0"/>
              </a:rPr>
              <a:t> bod,</a:t>
            </a:r>
          </a:p>
          <a:p>
            <a:r>
              <a:rPr lang="en-GB" sz="3200" dirty="0" err="1" smtClean="0">
                <a:latin typeface="XCCW Joined 1a" panose="03050602040000000000" pitchFamily="66" charset="0"/>
              </a:rPr>
              <a:t>Ond</a:t>
            </a:r>
            <a:r>
              <a:rPr lang="en-GB" sz="3200" dirty="0" smtClean="0">
                <a:latin typeface="XCCW Joined 1a" panose="03050602040000000000" pitchFamily="66" charset="0"/>
              </a:rPr>
              <a:t> dim </a:t>
            </a:r>
            <a:r>
              <a:rPr lang="en-GB" sz="3200" dirty="0" err="1" smtClean="0">
                <a:latin typeface="XCCW Joined 1a" panose="03050602040000000000" pitchFamily="66" charset="0"/>
              </a:rPr>
              <a:t>ond</a:t>
            </a:r>
            <a:r>
              <a:rPr lang="en-GB" sz="3200" dirty="0" smtClean="0">
                <a:latin typeface="XCCW Joined 1a" panose="03050602040000000000" pitchFamily="66" charset="0"/>
              </a:rPr>
              <a:t> plant </a:t>
            </a:r>
            <a:r>
              <a:rPr lang="en-GB" sz="3200" dirty="0" err="1" smtClean="0">
                <a:latin typeface="XCCW Joined 1a" panose="03050602040000000000" pitchFamily="66" charset="0"/>
              </a:rPr>
              <a:t>sy’n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gwybod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lle</a:t>
            </a:r>
            <a:r>
              <a:rPr lang="en-GB" sz="3200" dirty="0" smtClean="0">
                <a:latin typeface="XCCW Joined 1a" panose="03050602040000000000" pitchFamily="66" charset="0"/>
              </a:rPr>
              <a:t>. </a:t>
            </a:r>
          </a:p>
          <a:p>
            <a:endParaRPr lang="en-GB" sz="3200" dirty="0">
              <a:latin typeface="XCCW Joined 1a" panose="03050602040000000000" pitchFamily="66" charset="0"/>
            </a:endParaRPr>
          </a:p>
          <a:p>
            <a:r>
              <a:rPr lang="en-GB" sz="3200" dirty="0" smtClean="0">
                <a:latin typeface="XCCW Joined 1a" panose="03050602040000000000" pitchFamily="66" charset="0"/>
              </a:rPr>
              <a:t>Soprano 2 &amp; alto:</a:t>
            </a:r>
          </a:p>
          <a:p>
            <a:r>
              <a:rPr lang="en-GB" sz="3200" dirty="0" err="1" smtClean="0">
                <a:latin typeface="XCCW Joined 1a" panose="03050602040000000000" pitchFamily="66" charset="0"/>
              </a:rPr>
              <a:t>Dyro</a:t>
            </a:r>
            <a:r>
              <a:rPr lang="en-GB" sz="3200" dirty="0" smtClean="0">
                <a:latin typeface="XCCW Joined 1a" panose="03050602040000000000" pitchFamily="66" charset="0"/>
              </a:rPr>
              <a:t> law </a:t>
            </a:r>
            <a:r>
              <a:rPr lang="en-GB" sz="3200" dirty="0" err="1" smtClean="0">
                <a:latin typeface="XCCW Joined 1a" panose="03050602040000000000" pitchFamily="66" charset="0"/>
              </a:rPr>
              <a:t>i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ni</a:t>
            </a:r>
            <a:r>
              <a:rPr lang="en-GB" sz="3200" dirty="0" smtClean="0">
                <a:latin typeface="XCCW Joined 1a" panose="03050602040000000000" pitchFamily="66" charset="0"/>
              </a:rPr>
              <a:t>, y </a:t>
            </a:r>
            <a:r>
              <a:rPr lang="en-GB" sz="3200" dirty="0" err="1" smtClean="0">
                <a:latin typeface="XCCW Joined 1a" panose="03050602040000000000" pitchFamily="66" charset="0"/>
              </a:rPr>
              <a:t>mynydd</a:t>
            </a:r>
            <a:r>
              <a:rPr lang="en-GB" sz="32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3200" dirty="0" err="1" smtClean="0">
                <a:latin typeface="XCCW Joined 1a" panose="03050602040000000000" pitchFamily="66" charset="0"/>
              </a:rPr>
              <a:t>Wwwwww</a:t>
            </a:r>
            <a:endParaRPr lang="en-GB" sz="3200" dirty="0" smtClean="0">
              <a:latin typeface="XCCW Joined 1a" panose="03050602040000000000" pitchFamily="66" charset="0"/>
            </a:endParaRPr>
          </a:p>
          <a:p>
            <a:r>
              <a:rPr lang="en-GB" sz="3200" dirty="0" smtClean="0">
                <a:latin typeface="XCCW Joined 1a" panose="03050602040000000000" pitchFamily="66" charset="0"/>
              </a:rPr>
              <a:t>Plant </a:t>
            </a:r>
            <a:r>
              <a:rPr lang="en-GB" sz="3200" dirty="0" err="1" smtClean="0">
                <a:latin typeface="XCCW Joined 1a" panose="03050602040000000000" pitchFamily="66" charset="0"/>
              </a:rPr>
              <a:t>sy’n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gwybod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lle</a:t>
            </a:r>
            <a:r>
              <a:rPr lang="en-GB" sz="3200" dirty="0" smtClean="0">
                <a:latin typeface="XCCW Joined 1a" panose="03050602040000000000" pitchFamily="66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801506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188640"/>
            <a:ext cx="813690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XCCW Joined 1a" panose="03050602040000000000" pitchFamily="66" charset="0"/>
              </a:rPr>
              <a:t>Soprano:</a:t>
            </a:r>
          </a:p>
          <a:p>
            <a:r>
              <a:rPr lang="en-GB" sz="3200" dirty="0" err="1" smtClean="0">
                <a:latin typeface="XCCW Joined 1a" panose="03050602040000000000" pitchFamily="66" charset="0"/>
              </a:rPr>
              <a:t>Dyro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dy</a:t>
            </a:r>
            <a:r>
              <a:rPr lang="en-GB" sz="3200" dirty="0" smtClean="0">
                <a:latin typeface="XCCW Joined 1a" panose="03050602040000000000" pitchFamily="66" charset="0"/>
              </a:rPr>
              <a:t> law </a:t>
            </a:r>
            <a:r>
              <a:rPr lang="en-GB" sz="3200" dirty="0" err="1" smtClean="0">
                <a:latin typeface="XCCW Joined 1a" panose="03050602040000000000" pitchFamily="66" charset="0"/>
              </a:rPr>
              <a:t>i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ni</a:t>
            </a:r>
            <a:r>
              <a:rPr lang="en-GB" sz="32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200" dirty="0" smtClean="0">
                <a:latin typeface="XCCW Joined 1a" panose="03050602040000000000" pitchFamily="66" charset="0"/>
              </a:rPr>
              <a:t>Ac mi </a:t>
            </a:r>
            <a:r>
              <a:rPr lang="en-GB" sz="3200" dirty="0" err="1" smtClean="0">
                <a:latin typeface="XCCW Joined 1a" panose="03050602040000000000" pitchFamily="66" charset="0"/>
              </a:rPr>
              <a:t>sbiwn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ar</a:t>
            </a:r>
            <a:r>
              <a:rPr lang="en-GB" sz="3200" dirty="0" smtClean="0">
                <a:latin typeface="XCCW Joined 1a" panose="03050602040000000000" pitchFamily="66" charset="0"/>
              </a:rPr>
              <a:t> y </a:t>
            </a:r>
            <a:r>
              <a:rPr lang="en-GB" sz="3200" dirty="0" err="1" smtClean="0">
                <a:latin typeface="XCCW Joined 1a" panose="03050602040000000000" pitchFamily="66" charset="0"/>
              </a:rPr>
              <a:t>gwledydd</a:t>
            </a:r>
            <a:r>
              <a:rPr lang="en-GB" sz="3200" dirty="0" smtClean="0">
                <a:latin typeface="XCCW Joined 1a" panose="03050602040000000000" pitchFamily="66" charset="0"/>
              </a:rPr>
              <a:t>, </a:t>
            </a:r>
            <a:r>
              <a:rPr lang="en-GB" sz="3200" dirty="0" err="1" smtClean="0">
                <a:latin typeface="XCCW Joined 1a" panose="03050602040000000000" pitchFamily="66" charset="0"/>
              </a:rPr>
              <a:t>A’r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lonydd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sydd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yn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dod</a:t>
            </a:r>
            <a:r>
              <a:rPr lang="en-GB" sz="32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200" dirty="0" err="1" smtClean="0">
                <a:latin typeface="XCCW Joined 1a" panose="03050602040000000000" pitchFamily="66" charset="0"/>
              </a:rPr>
              <a:t>O’r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Gogled</a:t>
            </a:r>
            <a:r>
              <a:rPr lang="en-GB" sz="3200" dirty="0" smtClean="0">
                <a:latin typeface="XCCW Joined 1a" panose="03050602040000000000" pitchFamily="66" charset="0"/>
              </a:rPr>
              <a:t> ac </a:t>
            </a:r>
            <a:r>
              <a:rPr lang="en-GB" sz="3200" dirty="0" err="1" smtClean="0">
                <a:latin typeface="XCCW Joined 1a" panose="03050602040000000000" pitchFamily="66" charset="0"/>
              </a:rPr>
              <a:t>o’r</a:t>
            </a:r>
            <a:r>
              <a:rPr lang="en-GB" sz="3200" dirty="0" smtClean="0">
                <a:latin typeface="XCCW Joined 1a" panose="03050602040000000000" pitchFamily="66" charset="0"/>
              </a:rPr>
              <a:t> De x 2</a:t>
            </a:r>
          </a:p>
          <a:p>
            <a:endParaRPr lang="en-GB" sz="3200" dirty="0">
              <a:latin typeface="XCCW Joined 1a" panose="03050602040000000000" pitchFamily="66" charset="0"/>
            </a:endParaRPr>
          </a:p>
          <a:p>
            <a:r>
              <a:rPr lang="en-GB" sz="3200" dirty="0" smtClean="0">
                <a:latin typeface="XCCW Joined 1a" panose="03050602040000000000" pitchFamily="66" charset="0"/>
              </a:rPr>
              <a:t>Soprano 2 &amp; alto:</a:t>
            </a:r>
          </a:p>
          <a:p>
            <a:r>
              <a:rPr lang="en-GB" sz="3200" dirty="0" err="1" smtClean="0">
                <a:latin typeface="XCCW Joined 1a" panose="03050602040000000000" pitchFamily="66" charset="0"/>
              </a:rPr>
              <a:t>Dyro</a:t>
            </a:r>
            <a:r>
              <a:rPr lang="en-GB" sz="3200" dirty="0" smtClean="0">
                <a:latin typeface="XCCW Joined 1a" panose="03050602040000000000" pitchFamily="66" charset="0"/>
              </a:rPr>
              <a:t> law </a:t>
            </a:r>
            <a:r>
              <a:rPr lang="en-GB" sz="3200" dirty="0" err="1" smtClean="0">
                <a:latin typeface="XCCW Joined 1a" panose="03050602040000000000" pitchFamily="66" charset="0"/>
              </a:rPr>
              <a:t>i</a:t>
            </a:r>
            <a:r>
              <a:rPr lang="en-GB" sz="3200" dirty="0" smtClean="0">
                <a:latin typeface="XCCW Joined 1a" panose="03050602040000000000" pitchFamily="66" charset="0"/>
              </a:rPr>
              <a:t> </a:t>
            </a:r>
            <a:r>
              <a:rPr lang="en-GB" sz="3200" dirty="0" err="1" smtClean="0">
                <a:latin typeface="XCCW Joined 1a" panose="03050602040000000000" pitchFamily="66" charset="0"/>
              </a:rPr>
              <a:t>ni</a:t>
            </a:r>
            <a:r>
              <a:rPr lang="en-GB" sz="3200" dirty="0" smtClean="0">
                <a:latin typeface="XCCW Joined 1a" panose="03050602040000000000" pitchFamily="66" charset="0"/>
              </a:rPr>
              <a:t>, </a:t>
            </a:r>
            <a:r>
              <a:rPr lang="en-GB" sz="3200" dirty="0" err="1" smtClean="0">
                <a:latin typeface="XCCW Joined 1a" panose="03050602040000000000" pitchFamily="66" charset="0"/>
              </a:rPr>
              <a:t>ar</a:t>
            </a:r>
            <a:r>
              <a:rPr lang="en-GB" sz="3200" dirty="0" smtClean="0">
                <a:latin typeface="XCCW Joined 1a" panose="03050602040000000000" pitchFamily="66" charset="0"/>
              </a:rPr>
              <a:t> y </a:t>
            </a:r>
            <a:r>
              <a:rPr lang="en-GB" sz="3200" dirty="0" err="1" smtClean="0">
                <a:latin typeface="XCCW Joined 1a" panose="03050602040000000000" pitchFamily="66" charset="0"/>
              </a:rPr>
              <a:t>gwledydd</a:t>
            </a:r>
            <a:r>
              <a:rPr lang="en-GB" sz="32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3200" dirty="0" err="1" smtClean="0">
                <a:latin typeface="XCCW Joined 1a" panose="03050602040000000000" pitchFamily="66" charset="0"/>
              </a:rPr>
              <a:t>Wwwwww</a:t>
            </a:r>
            <a:endParaRPr lang="en-GB" sz="3200" dirty="0" smtClean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3283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r>
              <a:rPr lang="en-GB" dirty="0" smtClean="0">
                <a:hlinkClick r:id="rId2"/>
              </a:rPr>
              <a:t>https://www.youtube.com/watch?v=vh6mQHgD7Qk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3992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363</Words>
  <Application>Microsoft Office PowerPoint</Application>
  <PresentationFormat>On-screen Show (4:3)</PresentationFormat>
  <Paragraphs>62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XCCW Joined 1a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Caerphilly CBC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Catrin Mai Owen</dc:creator>
  <cp:lastModifiedBy>YGCP TEACHER</cp:lastModifiedBy>
  <cp:revision>4</cp:revision>
  <dcterms:created xsi:type="dcterms:W3CDTF">2017-09-20T11:31:09Z</dcterms:created>
  <dcterms:modified xsi:type="dcterms:W3CDTF">2022-10-13T14:32:10Z</dcterms:modified>
</cp:coreProperties>
</file>