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37">
          <p15:clr>
            <a:srgbClr val="A4A3A4"/>
          </p15:clr>
        </p15:guide>
        <p15:guide id="2" pos="2925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99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307">
          <p15:clr>
            <a:srgbClr val="A4A3A4"/>
          </p15:clr>
        </p15:guide>
      </p15:sldGuideLst>
    </p:ext>
    <p:ext uri="GoogleSlidesCustomDataVersion2">
      <go:slidesCustomData xmlns:go="http://customooxmlschemas.google.com/" r:id="rId34" roundtripDataSignature="AMtx7mg5WZmG7kQgqsTeEdLQMDRiE2dU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F5E9954-3521-44FF-B3C3-8A8A800935E9}">
  <a:tblStyle styleId="{3F5E9954-3521-44FF-B3C3-8A8A800935E9}" styleName="Table_0">
    <a:wholeTbl>
      <a:tcTxStyle b="off" i="off">
        <a:font>
          <a:latin typeface="Twinkl"/>
          <a:ea typeface="Twinkl"/>
          <a:cs typeface="Twinkl"/>
        </a:font>
        <a:schemeClr val="dk1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37" orient="horz"/>
        <p:guide pos="2925"/>
        <p:guide pos="340"/>
        <p:guide pos="3974" orient="horz"/>
        <p:guide pos="5443"/>
        <p:guide pos="346" orient="horz"/>
        <p:guide pos="499"/>
        <p:guide pos="482" orient="horz"/>
        <p:guide pos="3838" orient="horz"/>
        <p:guide pos="5307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34" Type="http://customschemas.google.com/relationships/presentationmetadata" Target="meta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" name="Google Shape;35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" name="Google Shape;39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" name="Google Shape;50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3" name="Google Shape;73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5" name="Google Shape;135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3" name="Google Shape;153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8" name="Google Shape;188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1" name="Google Shape;211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0" name="Google Shape;230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1" name="Google Shape;271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2" name="Google Shape;292;p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9" name="Google Shape;309;p1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8" name="Google Shape;328;p1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0" name="Google Shape;350;p1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8" name="Google Shape;368;p2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7" name="Google Shape;387;p2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6" name="Google Shape;406;p2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7" name="Google Shape;427;p2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8" name="Google Shape;448;p2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5" name="Google Shape;465;p2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6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p2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8" name="Google Shape;508;p2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7" name="Google Shape;527;p2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8" name="Google Shape;568;p2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5" name="Google Shape;585;p3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1" name="Google Shape;611;p3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hyperlink" Target="https://www.twinkl.co.uk/" TargetMode="Externa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4">
            <a:hlinkClick r:id="rId3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5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/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35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6">
            <a:hlinkClick r:id="rId3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7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/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" name="Google Shape;21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and Content">
  <p:cSld name="2_Title and Conten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8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/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4" name="Google Shape;24;p38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25" name="Google Shape;25;p38"/>
            <p:cNvGrpSpPr/>
            <p:nvPr/>
          </p:nvGrpSpPr>
          <p:grpSpPr>
            <a:xfrm>
              <a:off x="620596" y="635564"/>
              <a:ext cx="7888142" cy="555581"/>
              <a:chOff x="620596" y="3398856"/>
              <a:chExt cx="7888142" cy="555581"/>
            </a:xfrm>
          </p:grpSpPr>
          <p:sp>
            <p:nvSpPr>
              <p:cNvPr id="26" name="Google Shape;26;p38"/>
              <p:cNvSpPr/>
              <p:nvPr/>
            </p:nvSpPr>
            <p:spPr>
              <a:xfrm>
                <a:off x="630644" y="3398856"/>
                <a:ext cx="787809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47B0E5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p38"/>
              <p:cNvSpPr/>
              <p:nvPr/>
            </p:nvSpPr>
            <p:spPr>
              <a:xfrm>
                <a:off x="620596" y="369346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8" name="Google Shape;28;p38"/>
            <p:cNvSpPr/>
            <p:nvPr/>
          </p:nvSpPr>
          <p:spPr>
            <a:xfrm>
              <a:off x="628834" y="5720342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38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8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b="1" i="0" lang="en-GB" sz="1700" u="none" cap="none" strike="noStrike">
                  <a:solidFill>
                    <a:srgbClr val="47B0E5"/>
                  </a:solidFill>
                  <a:latin typeface="Arial"/>
                  <a:ea typeface="Arial"/>
                  <a:cs typeface="Arial"/>
                  <a:sym typeface="Arial"/>
                </a:rPr>
                <a:t>Questions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38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3"/>
          <p:cNvSpPr/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3"/>
          <p:cNvSpPr/>
          <p:nvPr>
            <p:ph idx="1" type="body"/>
          </p:nvPr>
        </p:nvSpPr>
        <p:spPr>
          <a:xfrm>
            <a:off x="489745" y="1957386"/>
            <a:ext cx="8164510" cy="4387851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/>
              <a:t>Enghreifftiau o Gwestiynau </a:t>
            </a:r>
            <a:br>
              <a:rPr lang="en-GB" sz="3600"/>
            </a:br>
            <a:r>
              <a:rPr lang="en-GB" sz="3600"/>
              <a:t>Prawf Gweithdrefnol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792163" y="2381625"/>
            <a:ext cx="7632700" cy="525886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ddarllen y cwestiynau’n ofalus;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792163" y="3123869"/>
            <a:ext cx="7632700" cy="525886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ysgrifennu’r atebion yn y blychau priodol;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4"/>
          <p:cNvSpPr/>
          <p:nvPr/>
        </p:nvSpPr>
        <p:spPr>
          <a:xfrm>
            <a:off x="796928" y="3866113"/>
            <a:ext cx="7632700" cy="525886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ddangos y gwaith cyfrifo wrth ddatrys problemau;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4"/>
          <p:cNvSpPr/>
          <p:nvPr/>
        </p:nvSpPr>
        <p:spPr>
          <a:xfrm>
            <a:off x="796928" y="4608357"/>
            <a:ext cx="7632700" cy="833663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reoli eich amser yn effeithiol er mwyn ateb y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cwestiynau i gyd;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4"/>
          <p:cNvSpPr/>
          <p:nvPr/>
        </p:nvSpPr>
        <p:spPr>
          <a:xfrm>
            <a:off x="792163" y="5658379"/>
            <a:ext cx="7632700" cy="525886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wirio atebion. 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4"/>
          <p:cNvSpPr/>
          <p:nvPr/>
        </p:nvSpPr>
        <p:spPr>
          <a:xfrm>
            <a:off x="792163" y="1621097"/>
            <a:ext cx="7632700" cy="525886"/>
          </a:xfrm>
          <a:prstGeom prst="rect">
            <a:avLst/>
          </a:prstGeom>
          <a:solidFill>
            <a:srgbClr val="F9B000"/>
          </a:solidFill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GB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Fel dysgwr cofiwch: </a:t>
            </a:r>
            <a:endParaRPr b="1" i="0" sz="2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oogle Shape;52;p7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53" name="Google Shape;53;p7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54" name="Google Shape;54;p7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7AC7F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7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6" name="Google Shape;56;p7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57;p7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" name="Google Shape;58;p7">
              <a:hlinkClick/>
            </p:cNvPr>
            <p:cNvSpPr/>
            <p:nvPr/>
          </p:nvSpPr>
          <p:spPr>
            <a:xfrm>
              <a:off x="7086600" y="5761017"/>
              <a:ext cx="1339010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7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p7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7"/>
          <p:cNvSpPr/>
          <p:nvPr/>
        </p:nvSpPr>
        <p:spPr>
          <a:xfrm>
            <a:off x="7877801" y="5089236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7"/>
          <p:cNvSpPr/>
          <p:nvPr/>
        </p:nvSpPr>
        <p:spPr>
          <a:xfrm>
            <a:off x="2837832" y="2248256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7"/>
          <p:cNvSpPr/>
          <p:nvPr/>
        </p:nvSpPr>
        <p:spPr>
          <a:xfrm>
            <a:off x="4972821" y="2251461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4" name="Google Shape;64;p7"/>
          <p:cNvCxnSpPr>
            <a:stCxn id="62" idx="2"/>
          </p:cNvCxnSpPr>
          <p:nvPr/>
        </p:nvCxnSpPr>
        <p:spPr>
          <a:xfrm>
            <a:off x="3569373" y="2962153"/>
            <a:ext cx="0" cy="379500"/>
          </a:xfrm>
          <a:prstGeom prst="straightConnector1">
            <a:avLst/>
          </a:prstGeom>
          <a:noFill/>
          <a:ln cap="flat" cmpd="sng" w="38100">
            <a:solidFill>
              <a:srgbClr val="F9B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65" name="Google Shape;65;p7"/>
          <p:cNvCxnSpPr/>
          <p:nvPr/>
        </p:nvCxnSpPr>
        <p:spPr>
          <a:xfrm>
            <a:off x="5704362" y="2965358"/>
            <a:ext cx="0" cy="379622"/>
          </a:xfrm>
          <a:prstGeom prst="straightConnector1">
            <a:avLst/>
          </a:prstGeom>
          <a:noFill/>
          <a:ln cap="flat" cmpd="sng" w="38100">
            <a:solidFill>
              <a:srgbClr val="F9B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pic>
        <p:nvPicPr>
          <p:cNvPr descr="A black background with a black background&#10;&#10;Description automatically generated with low confidence" id="66" name="Google Shape;6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12799" y="3352065"/>
            <a:ext cx="6731000" cy="9398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7"/>
          <p:cNvSpPr txBox="1"/>
          <p:nvPr/>
        </p:nvSpPr>
        <p:spPr>
          <a:xfrm>
            <a:off x="948968" y="1615776"/>
            <a:ext cx="72295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ba rifau mae’r saethau yn pwyntio? 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/>
          <p:nvPr/>
        </p:nvSpPr>
        <p:spPr>
          <a:xfrm>
            <a:off x="1861149" y="4424461"/>
            <a:ext cx="57969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7"/>
          <p:cNvSpPr txBox="1"/>
          <p:nvPr/>
        </p:nvSpPr>
        <p:spPr>
          <a:xfrm>
            <a:off x="4682974" y="4424461"/>
            <a:ext cx="57969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7"/>
          <p:cNvSpPr txBox="1"/>
          <p:nvPr/>
        </p:nvSpPr>
        <p:spPr>
          <a:xfrm>
            <a:off x="7549834" y="4424461"/>
            <a:ext cx="57969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oogle Shape;75;p8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76" name="Google Shape;76;p8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77" name="Google Shape;77;p8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47B0E5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" name="Google Shape;78;p8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79" name="Google Shape;79;p8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8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8">
              <a:hlinkClick/>
            </p:cNvPr>
            <p:cNvSpPr/>
            <p:nvPr/>
          </p:nvSpPr>
          <p:spPr>
            <a:xfrm>
              <a:off x="7086600" y="5761017"/>
              <a:ext cx="1339010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3" name="Google Shape;83;p8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8"/>
          <p:cNvSpPr/>
          <p:nvPr/>
        </p:nvSpPr>
        <p:spPr>
          <a:xfrm>
            <a:off x="6331609" y="2371741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8"/>
          <p:cNvSpPr/>
          <p:nvPr/>
        </p:nvSpPr>
        <p:spPr>
          <a:xfrm>
            <a:off x="4248986" y="2371741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8"/>
          <p:cNvSpPr/>
          <p:nvPr/>
        </p:nvSpPr>
        <p:spPr>
          <a:xfrm>
            <a:off x="4227562" y="4344051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8"/>
          <p:cNvSpPr/>
          <p:nvPr/>
        </p:nvSpPr>
        <p:spPr>
          <a:xfrm>
            <a:off x="6324465" y="4344051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FC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8"/>
          <p:cNvSpPr/>
          <p:nvPr/>
        </p:nvSpPr>
        <p:spPr>
          <a:xfrm>
            <a:off x="7922158" y="4449273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8"/>
          <p:cNvSpPr txBox="1"/>
          <p:nvPr/>
        </p:nvSpPr>
        <p:spPr>
          <a:xfrm>
            <a:off x="1156709" y="1765717"/>
            <a:ext cx="646235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Rhifwch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ymlaen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fesul 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8"/>
          <p:cNvSpPr txBox="1"/>
          <p:nvPr/>
        </p:nvSpPr>
        <p:spPr>
          <a:xfrm>
            <a:off x="1156708" y="3730214"/>
            <a:ext cx="646235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Rhifwch yn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ôl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fesul 7.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8"/>
          <p:cNvSpPr/>
          <p:nvPr/>
        </p:nvSpPr>
        <p:spPr>
          <a:xfrm>
            <a:off x="7922158" y="2476963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8"/>
          <p:cNvSpPr txBox="1"/>
          <p:nvPr/>
        </p:nvSpPr>
        <p:spPr>
          <a:xfrm>
            <a:off x="944218" y="2528634"/>
            <a:ext cx="57632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8"/>
          <p:cNvSpPr txBox="1"/>
          <p:nvPr/>
        </p:nvSpPr>
        <p:spPr>
          <a:xfrm>
            <a:off x="944217" y="4500944"/>
            <a:ext cx="57522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4" name="Google Shape;94;p8"/>
          <p:cNvCxnSpPr/>
          <p:nvPr/>
        </p:nvCxnSpPr>
        <p:spPr>
          <a:xfrm>
            <a:off x="1520540" y="272868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95" name="Google Shape;95;p8"/>
          <p:cNvCxnSpPr/>
          <p:nvPr/>
        </p:nvCxnSpPr>
        <p:spPr>
          <a:xfrm>
            <a:off x="2610122" y="272868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96" name="Google Shape;96;p8"/>
          <p:cNvCxnSpPr/>
          <p:nvPr/>
        </p:nvCxnSpPr>
        <p:spPr>
          <a:xfrm>
            <a:off x="3756913" y="272868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97" name="Google Shape;97;p8"/>
          <p:cNvCxnSpPr/>
          <p:nvPr/>
        </p:nvCxnSpPr>
        <p:spPr>
          <a:xfrm>
            <a:off x="5839536" y="272868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98" name="Google Shape;98;p8"/>
          <p:cNvSpPr txBox="1"/>
          <p:nvPr/>
        </p:nvSpPr>
        <p:spPr>
          <a:xfrm>
            <a:off x="2012613" y="2528634"/>
            <a:ext cx="47004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8"/>
          <p:cNvSpPr txBox="1"/>
          <p:nvPr/>
        </p:nvSpPr>
        <p:spPr>
          <a:xfrm>
            <a:off x="3102195" y="2528634"/>
            <a:ext cx="52725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8"/>
          <p:cNvSpPr txBox="1"/>
          <p:nvPr/>
        </p:nvSpPr>
        <p:spPr>
          <a:xfrm>
            <a:off x="2026893" y="4500944"/>
            <a:ext cx="57522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8"/>
          <p:cNvSpPr txBox="1"/>
          <p:nvPr/>
        </p:nvSpPr>
        <p:spPr>
          <a:xfrm>
            <a:off x="3109569" y="4500944"/>
            <a:ext cx="53746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2" name="Google Shape;102;p8"/>
          <p:cNvCxnSpPr/>
          <p:nvPr/>
        </p:nvCxnSpPr>
        <p:spPr>
          <a:xfrm>
            <a:off x="1527680" y="470099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3" name="Google Shape;103;p8"/>
          <p:cNvCxnSpPr/>
          <p:nvPr/>
        </p:nvCxnSpPr>
        <p:spPr>
          <a:xfrm>
            <a:off x="2610356" y="470099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4" name="Google Shape;104;p8"/>
          <p:cNvCxnSpPr/>
          <p:nvPr/>
        </p:nvCxnSpPr>
        <p:spPr>
          <a:xfrm>
            <a:off x="3728349" y="470099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5" name="Google Shape;105;p8"/>
          <p:cNvCxnSpPr/>
          <p:nvPr/>
        </p:nvCxnSpPr>
        <p:spPr>
          <a:xfrm>
            <a:off x="5825252" y="4700999"/>
            <a:ext cx="364605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oogle Shape;110;p9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111" name="Google Shape;111;p9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112" name="Google Shape;112;p9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9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14" name="Google Shape;114;p9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9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9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9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8" name="Google Shape;118;p9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9"/>
          <p:cNvSpPr txBox="1"/>
          <p:nvPr/>
        </p:nvSpPr>
        <p:spPr>
          <a:xfrm>
            <a:off x="1144249" y="1887607"/>
            <a:ext cx="646235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Cylchwch </a:t>
            </a:r>
            <a:r>
              <a:rPr b="1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ddau</a:t>
            </a:r>
            <a:r>
              <a:rPr b="0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rif sy’n </a:t>
            </a:r>
            <a:r>
              <a:rPr b="1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adio</a:t>
            </a:r>
            <a:r>
              <a:rPr b="0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 greu cyfanswm o 36.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9"/>
          <p:cNvSpPr txBox="1"/>
          <p:nvPr/>
        </p:nvSpPr>
        <p:spPr>
          <a:xfrm>
            <a:off x="1144249" y="3695093"/>
            <a:ext cx="6573287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Cylchwch </a:t>
            </a:r>
            <a:r>
              <a:rPr b="1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ddau</a:t>
            </a:r>
            <a:r>
              <a:rPr b="0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rif sy’n </a:t>
            </a:r>
            <a:r>
              <a:rPr b="1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lluosi</a:t>
            </a:r>
            <a:r>
              <a:rPr b="0" i="0" lang="en-GB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 greu cyfanswm o 35.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9"/>
          <p:cNvSpPr txBox="1"/>
          <p:nvPr/>
        </p:nvSpPr>
        <p:spPr>
          <a:xfrm>
            <a:off x="1115930" y="2668646"/>
            <a:ext cx="54076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9"/>
          <p:cNvSpPr txBox="1"/>
          <p:nvPr/>
        </p:nvSpPr>
        <p:spPr>
          <a:xfrm>
            <a:off x="2546992" y="2668646"/>
            <a:ext cx="54076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9"/>
          <p:cNvSpPr txBox="1"/>
          <p:nvPr/>
        </p:nvSpPr>
        <p:spPr>
          <a:xfrm>
            <a:off x="3982862" y="2668646"/>
            <a:ext cx="5407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9"/>
          <p:cNvSpPr txBox="1"/>
          <p:nvPr/>
        </p:nvSpPr>
        <p:spPr>
          <a:xfrm>
            <a:off x="5407511" y="2668646"/>
            <a:ext cx="5407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9"/>
          <p:cNvSpPr txBox="1"/>
          <p:nvPr/>
        </p:nvSpPr>
        <p:spPr>
          <a:xfrm>
            <a:off x="6854602" y="2668646"/>
            <a:ext cx="54075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9"/>
          <p:cNvSpPr txBox="1"/>
          <p:nvPr/>
        </p:nvSpPr>
        <p:spPr>
          <a:xfrm>
            <a:off x="1115931" y="4485438"/>
            <a:ext cx="3577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9"/>
          <p:cNvSpPr txBox="1"/>
          <p:nvPr/>
        </p:nvSpPr>
        <p:spPr>
          <a:xfrm>
            <a:off x="2561419" y="4485438"/>
            <a:ext cx="34817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9"/>
          <p:cNvSpPr txBox="1"/>
          <p:nvPr/>
        </p:nvSpPr>
        <p:spPr>
          <a:xfrm>
            <a:off x="3997289" y="4485438"/>
            <a:ext cx="34977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9"/>
          <p:cNvSpPr txBox="1"/>
          <p:nvPr/>
        </p:nvSpPr>
        <p:spPr>
          <a:xfrm>
            <a:off x="5434763" y="4485438"/>
            <a:ext cx="33214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9"/>
          <p:cNvSpPr txBox="1"/>
          <p:nvPr/>
        </p:nvSpPr>
        <p:spPr>
          <a:xfrm>
            <a:off x="6854603" y="4485438"/>
            <a:ext cx="3609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9"/>
          <p:cNvSpPr/>
          <p:nvPr/>
        </p:nvSpPr>
        <p:spPr>
          <a:xfrm>
            <a:off x="7946839" y="4113912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7946839" y="2141602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oogle Shape;137;p10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138" name="Google Shape;138;p10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139" name="Google Shape;139;p10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0" name="Google Shape;140;p10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1" name="Google Shape;141;p10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0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3" name="Google Shape;143;p10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4" name="Google Shape;144;p10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5" name="Google Shape;145;p10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10"/>
          <p:cNvSpPr txBox="1"/>
          <p:nvPr/>
        </p:nvSpPr>
        <p:spPr>
          <a:xfrm>
            <a:off x="1436600" y="2022394"/>
            <a:ext cx="627080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Talgrynnwch i’r </a:t>
            </a:r>
            <a:r>
              <a:rPr b="1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deg</a:t>
            </a: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agosaf.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10"/>
          <p:cNvSpPr txBox="1"/>
          <p:nvPr/>
        </p:nvSpPr>
        <p:spPr>
          <a:xfrm>
            <a:off x="2482631" y="3442974"/>
            <a:ext cx="84697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8" name="Google Shape;148;p10"/>
          <p:cNvCxnSpPr/>
          <p:nvPr/>
        </p:nvCxnSpPr>
        <p:spPr>
          <a:xfrm>
            <a:off x="3657127" y="3766139"/>
            <a:ext cx="964096" cy="0"/>
          </a:xfrm>
          <a:prstGeom prst="straightConnector1">
            <a:avLst/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49" name="Google Shape;149;p10"/>
          <p:cNvSpPr/>
          <p:nvPr/>
        </p:nvSpPr>
        <p:spPr>
          <a:xfrm>
            <a:off x="5131754" y="3409191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0"/>
          <p:cNvSpPr/>
          <p:nvPr/>
        </p:nvSpPr>
        <p:spPr>
          <a:xfrm>
            <a:off x="7877801" y="5089236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oogle Shape;155;p11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156" name="Google Shape;156;p11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157" name="Google Shape;157;p11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59" name="Google Shape;159;p11"/>
            <p:cNvSpPr/>
            <p:nvPr/>
          </p:nvSpPr>
          <p:spPr>
            <a:xfrm>
              <a:off x="628834" y="5720342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85BD3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11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11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11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3" name="Google Shape;163;p11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1"/>
          <p:cNvSpPr/>
          <p:nvPr/>
        </p:nvSpPr>
        <p:spPr>
          <a:xfrm>
            <a:off x="7850726" y="4820667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1"/>
          <p:cNvSpPr txBox="1"/>
          <p:nvPr/>
        </p:nvSpPr>
        <p:spPr>
          <a:xfrm>
            <a:off x="1062079" y="1273234"/>
            <a:ext cx="705040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Dangoswch yr amserau coll.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1"/>
          <p:cNvSpPr/>
          <p:nvPr/>
        </p:nvSpPr>
        <p:spPr>
          <a:xfrm>
            <a:off x="7860762" y="3560141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text, clock, reading&#10;&#10;Description automatically generated" id="167" name="Google Shape;16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10073" y="4560149"/>
            <a:ext cx="1036190" cy="1035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text, clock&#10;&#10;Description automatically generated" id="168" name="Google Shape;168;p11"/>
          <p:cNvPicPr preferRelativeResize="0"/>
          <p:nvPr/>
        </p:nvPicPr>
        <p:blipFill rotWithShape="1">
          <a:blip r:embed="rId4">
            <a:alphaModFix/>
          </a:blip>
          <a:srcRect b="24087" l="0" r="0" t="0"/>
          <a:stretch/>
        </p:blipFill>
        <p:spPr>
          <a:xfrm>
            <a:off x="3847148" y="3291902"/>
            <a:ext cx="1162039" cy="1091284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1"/>
          <p:cNvSpPr txBox="1"/>
          <p:nvPr/>
        </p:nvSpPr>
        <p:spPr>
          <a:xfrm>
            <a:off x="1788702" y="2349036"/>
            <a:ext cx="15107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bore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1"/>
          <p:cNvSpPr txBox="1"/>
          <p:nvPr/>
        </p:nvSpPr>
        <p:spPr>
          <a:xfrm>
            <a:off x="1788702" y="3648066"/>
            <a:ext cx="15107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prynhawn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1"/>
          <p:cNvSpPr txBox="1"/>
          <p:nvPr/>
        </p:nvSpPr>
        <p:spPr>
          <a:xfrm>
            <a:off x="1788702" y="4893232"/>
            <a:ext cx="151074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2" name="Google Shape;172;p11"/>
          <p:cNvGrpSpPr/>
          <p:nvPr/>
        </p:nvGrpSpPr>
        <p:grpSpPr>
          <a:xfrm>
            <a:off x="5678884" y="1929605"/>
            <a:ext cx="1780289" cy="1074089"/>
            <a:chOff x="5678884" y="1929605"/>
            <a:chExt cx="1780289" cy="1074089"/>
          </a:xfrm>
        </p:grpSpPr>
        <p:sp>
          <p:nvSpPr>
            <p:cNvPr id="173" name="Google Shape;173;p11"/>
            <p:cNvSpPr txBox="1"/>
            <p:nvPr/>
          </p:nvSpPr>
          <p:spPr>
            <a:xfrm>
              <a:off x="5678884" y="1929605"/>
              <a:ext cx="178028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cloc 24 awr</a:t>
              </a:r>
              <a:endPara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74" name="Google Shape;174;p11"/>
            <p:cNvGrpSpPr/>
            <p:nvPr/>
          </p:nvGrpSpPr>
          <p:grpSpPr>
            <a:xfrm>
              <a:off x="5849148" y="2289797"/>
              <a:ext cx="1463082" cy="713897"/>
              <a:chOff x="5849148" y="2289797"/>
              <a:chExt cx="1463082" cy="713897"/>
            </a:xfrm>
          </p:grpSpPr>
          <p:sp>
            <p:nvSpPr>
              <p:cNvPr id="175" name="Google Shape;175;p11"/>
              <p:cNvSpPr/>
              <p:nvPr/>
            </p:nvSpPr>
            <p:spPr>
              <a:xfrm>
                <a:off x="5849148" y="2289797"/>
                <a:ext cx="1463082" cy="713897"/>
              </a:xfrm>
              <a:prstGeom prst="roundRect">
                <a:avLst>
                  <a:gd fmla="val 27499" name="adj"/>
                </a:avLst>
              </a:prstGeom>
              <a:noFill/>
              <a:ln cap="flat" cmpd="sng" w="7620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00"/>
                  <a:buFont typeface="Arial"/>
                  <a:buNone/>
                </a:pPr>
                <a:r>
                  <a:t/>
                </a:r>
                <a:endParaRPr b="0" i="0" sz="40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6" name="Google Shape;176;p11"/>
              <p:cNvSpPr txBox="1"/>
              <p:nvPr/>
            </p:nvSpPr>
            <p:spPr>
              <a:xfrm>
                <a:off x="6127207" y="2458836"/>
                <a:ext cx="883642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b="0" i="0" lang="en-GB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10:00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77" name="Google Shape;177;p11"/>
          <p:cNvGrpSpPr/>
          <p:nvPr/>
        </p:nvGrpSpPr>
        <p:grpSpPr>
          <a:xfrm>
            <a:off x="5705507" y="3131222"/>
            <a:ext cx="1780289" cy="1068398"/>
            <a:chOff x="5705507" y="3131222"/>
            <a:chExt cx="1780289" cy="1068398"/>
          </a:xfrm>
        </p:grpSpPr>
        <p:grpSp>
          <p:nvGrpSpPr>
            <p:cNvPr id="178" name="Google Shape;178;p11"/>
            <p:cNvGrpSpPr/>
            <p:nvPr/>
          </p:nvGrpSpPr>
          <p:grpSpPr>
            <a:xfrm>
              <a:off x="5849148" y="3485723"/>
              <a:ext cx="1463082" cy="713897"/>
              <a:chOff x="5849148" y="3485723"/>
              <a:chExt cx="1463082" cy="713897"/>
            </a:xfrm>
          </p:grpSpPr>
          <p:sp>
            <p:nvSpPr>
              <p:cNvPr id="179" name="Google Shape;179;p11"/>
              <p:cNvSpPr/>
              <p:nvPr/>
            </p:nvSpPr>
            <p:spPr>
              <a:xfrm>
                <a:off x="5849148" y="3485723"/>
                <a:ext cx="1463082" cy="713897"/>
              </a:xfrm>
              <a:prstGeom prst="roundRect">
                <a:avLst>
                  <a:gd fmla="val 27499" name="adj"/>
                </a:avLst>
              </a:prstGeom>
              <a:noFill/>
              <a:ln cap="flat" cmpd="sng" w="76200">
                <a:solidFill>
                  <a:srgbClr val="FFC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4000"/>
                  <a:buFont typeface="Arial"/>
                  <a:buNone/>
                </a:pPr>
                <a:r>
                  <a:t/>
                </a:r>
                <a:endParaRPr b="0" i="0" sz="40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p11"/>
              <p:cNvSpPr txBox="1"/>
              <p:nvPr/>
            </p:nvSpPr>
            <p:spPr>
              <a:xfrm>
                <a:off x="6138649" y="3668096"/>
                <a:ext cx="884080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b="0" i="0" lang="en-GB" sz="1800" u="none" cap="none" strike="noStrike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15:00</a:t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81" name="Google Shape;181;p11"/>
            <p:cNvSpPr txBox="1"/>
            <p:nvPr/>
          </p:nvSpPr>
          <p:spPr>
            <a:xfrm>
              <a:off x="5705507" y="3131222"/>
              <a:ext cx="1780289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cloc 24 awr</a:t>
              </a:r>
              <a:endPara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" name="Google Shape;182;p11"/>
          <p:cNvGrpSpPr/>
          <p:nvPr/>
        </p:nvGrpSpPr>
        <p:grpSpPr>
          <a:xfrm>
            <a:off x="5695792" y="4381006"/>
            <a:ext cx="1780288" cy="1063780"/>
            <a:chOff x="5695792" y="4381006"/>
            <a:chExt cx="1780288" cy="1063780"/>
          </a:xfrm>
        </p:grpSpPr>
        <p:sp>
          <p:nvSpPr>
            <p:cNvPr id="183" name="Google Shape;183;p11"/>
            <p:cNvSpPr/>
            <p:nvPr/>
          </p:nvSpPr>
          <p:spPr>
            <a:xfrm>
              <a:off x="5849148" y="4730889"/>
              <a:ext cx="1463082" cy="713897"/>
            </a:xfrm>
            <a:prstGeom prst="roundRect">
              <a:avLst>
                <a:gd fmla="val 27499" name="adj"/>
              </a:avLst>
            </a:prstGeom>
            <a:noFill/>
            <a:ln cap="flat" cmpd="sng" w="76200">
              <a:solidFill>
                <a:srgbClr val="FFC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000"/>
                <a:buFont typeface="Arial"/>
                <a:buNone/>
              </a:pPr>
              <a:r>
                <a:t/>
              </a:r>
              <a:endParaRPr b="0" i="0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11"/>
            <p:cNvSpPr txBox="1"/>
            <p:nvPr/>
          </p:nvSpPr>
          <p:spPr>
            <a:xfrm>
              <a:off x="5695792" y="4381006"/>
              <a:ext cx="1780288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cloc 24 awr</a:t>
              </a:r>
              <a:endParaRPr b="1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A picture containing text, clock, reading, time&#10;&#10;Description automatically generated" id="185" name="Google Shape;185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10073" y="2127670"/>
            <a:ext cx="1036155" cy="10352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"/>
          <p:cNvSpPr txBox="1"/>
          <p:nvPr/>
        </p:nvSpPr>
        <p:spPr>
          <a:xfrm>
            <a:off x="1150670" y="1659010"/>
            <a:ext cx="6462353" cy="16004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gan Adam £6.80.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Mae’n gwario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hanner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yr arian.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Faint mae Adam yn  ei wario?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" name="Google Shape;191;p12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192" name="Google Shape;192;p12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193" name="Google Shape;193;p12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" name="Google Shape;194;p12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95" name="Google Shape;195;p12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12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9" name="Google Shape;199;p12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2"/>
          <p:cNvSpPr txBox="1"/>
          <p:nvPr/>
        </p:nvSpPr>
        <p:spPr>
          <a:xfrm>
            <a:off x="1557894" y="4332300"/>
            <a:ext cx="97654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£4.40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2"/>
          <p:cNvSpPr txBox="1"/>
          <p:nvPr/>
        </p:nvSpPr>
        <p:spPr>
          <a:xfrm>
            <a:off x="3247785" y="4332300"/>
            <a:ext cx="95571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£2.50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2"/>
          <p:cNvSpPr txBox="1"/>
          <p:nvPr/>
        </p:nvSpPr>
        <p:spPr>
          <a:xfrm>
            <a:off x="4918464" y="4332300"/>
            <a:ext cx="95891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£3.40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2"/>
          <p:cNvSpPr txBox="1"/>
          <p:nvPr/>
        </p:nvSpPr>
        <p:spPr>
          <a:xfrm>
            <a:off x="6600792" y="4332300"/>
            <a:ext cx="96212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£3.80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2"/>
          <p:cNvSpPr/>
          <p:nvPr/>
        </p:nvSpPr>
        <p:spPr>
          <a:xfrm>
            <a:off x="7877801" y="5089236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2"/>
          <p:cNvSpPr/>
          <p:nvPr/>
        </p:nvSpPr>
        <p:spPr>
          <a:xfrm>
            <a:off x="3542575" y="3956013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2"/>
          <p:cNvSpPr/>
          <p:nvPr/>
        </p:nvSpPr>
        <p:spPr>
          <a:xfrm>
            <a:off x="5222917" y="3953863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2"/>
          <p:cNvSpPr/>
          <p:nvPr/>
        </p:nvSpPr>
        <p:spPr>
          <a:xfrm>
            <a:off x="6901853" y="3954111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2"/>
          <p:cNvSpPr/>
          <p:nvPr/>
        </p:nvSpPr>
        <p:spPr>
          <a:xfrm>
            <a:off x="1862234" y="3947066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" name="Google Shape;213;p13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214" name="Google Shape;214;p13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215" name="Google Shape;215;p13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6" name="Google Shape;216;p13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17" name="Google Shape;217;p13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13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3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13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21" name="Google Shape;221;p13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3"/>
          <p:cNvSpPr/>
          <p:nvPr/>
        </p:nvSpPr>
        <p:spPr>
          <a:xfrm>
            <a:off x="4563763" y="2219798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6838306" y="2325064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3"/>
          <p:cNvSpPr/>
          <p:nvPr/>
        </p:nvSpPr>
        <p:spPr>
          <a:xfrm>
            <a:off x="4563762" y="3923245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3"/>
          <p:cNvSpPr/>
          <p:nvPr/>
        </p:nvSpPr>
        <p:spPr>
          <a:xfrm>
            <a:off x="6838306" y="4033394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3"/>
          <p:cNvSpPr txBox="1"/>
          <p:nvPr/>
        </p:nvSpPr>
        <p:spPr>
          <a:xfrm>
            <a:off x="2019413" y="2299747"/>
            <a:ext cx="4473175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242 + 93 =            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3"/>
          <p:cNvSpPr txBox="1"/>
          <p:nvPr/>
        </p:nvSpPr>
        <p:spPr>
          <a:xfrm>
            <a:off x="2198600" y="4003194"/>
            <a:ext cx="4285749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271 - 53 =            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2" name="Google Shape;232;p14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233" name="Google Shape;233;p14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234" name="Google Shape;234;p14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5" name="Google Shape;235;p14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36" name="Google Shape;236;p14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4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0" name="Google Shape;240;p14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4"/>
          <p:cNvSpPr/>
          <p:nvPr/>
        </p:nvSpPr>
        <p:spPr>
          <a:xfrm>
            <a:off x="7932097" y="3768191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42" name="Google Shape;242;p14"/>
          <p:cNvGraphicFramePr/>
          <p:nvPr/>
        </p:nvGraphicFramePr>
        <p:xfrm>
          <a:off x="1885719" y="174913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{3F5E9954-3521-44FF-B3C3-8A8A800935E9}</a:tableStyleId>
              </a:tblPr>
              <a:tblGrid>
                <a:gridCol w="1406900"/>
                <a:gridCol w="2541675"/>
              </a:tblGrid>
              <a:tr h="3699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rPr lang="en-GB" sz="1700" u="none" cap="none" strike="noStrike"/>
                        <a:t>Glas</a:t>
                      </a:r>
                      <a:endParaRPr sz="1700" u="none" cap="none" strike="noStrike"/>
                    </a:p>
                  </a:txBody>
                  <a:tcPr marT="36000" marB="36000" marR="36000" marL="36000" anchor="ctr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t/>
                      </a:r>
                      <a:endParaRPr sz="1700" u="none" cap="none" strike="noStrike"/>
                    </a:p>
                  </a:txBody>
                  <a:tcPr marT="42300" marB="42300" marR="84625" marL="84625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99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rPr lang="en-GB" sz="1700" u="none" cap="none" strike="noStrike"/>
                        <a:t>Melyn</a:t>
                      </a:r>
                      <a:endParaRPr sz="1700" u="none" cap="none" strike="noStrike"/>
                    </a:p>
                  </a:txBody>
                  <a:tcPr marT="36000" marB="36000" marR="36000" marL="36000" anchor="ctr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t/>
                      </a:r>
                      <a:endParaRPr sz="1700" u="none" cap="none" strike="noStrike"/>
                    </a:p>
                  </a:txBody>
                  <a:tcPr marT="42300" marB="42300" marR="84625" marL="84625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99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rPr lang="en-GB" sz="1700" u="none" cap="none" strike="noStrike"/>
                        <a:t>Coch</a:t>
                      </a:r>
                      <a:endParaRPr sz="1700" u="none" cap="none" strike="noStrike"/>
                    </a:p>
                  </a:txBody>
                  <a:tcPr marT="36000" marB="36000" marR="36000" marL="36000" anchor="ctr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t/>
                      </a:r>
                      <a:endParaRPr sz="1700" u="none" cap="none" strike="noStrike"/>
                    </a:p>
                  </a:txBody>
                  <a:tcPr marT="42300" marB="42300" marR="84625" marL="84625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6992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rPr lang="en-GB" sz="1700" u="none" cap="none" strike="noStrike"/>
                        <a:t>Arall</a:t>
                      </a:r>
                      <a:endParaRPr sz="1700" u="none" cap="none" strike="noStrike"/>
                    </a:p>
                  </a:txBody>
                  <a:tcPr marT="36000" marB="36000" marR="36000" marL="36000" anchor="ctr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700"/>
                        <a:buFont typeface="Arial"/>
                        <a:buNone/>
                      </a:pPr>
                      <a:r>
                        <a:t/>
                      </a:r>
                      <a:endParaRPr sz="1700" u="none" cap="none" strike="noStrike"/>
                    </a:p>
                  </a:txBody>
                  <a:tcPr marT="42300" marB="42300" marR="84625" marL="84625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43" name="Google Shape;243;p14"/>
          <p:cNvSpPr txBox="1"/>
          <p:nvPr/>
        </p:nvSpPr>
        <p:spPr>
          <a:xfrm>
            <a:off x="1885718" y="1265950"/>
            <a:ext cx="4028065" cy="495108"/>
          </a:xfrm>
          <a:prstGeom prst="rect">
            <a:avLst/>
          </a:prstGeom>
          <a:noFill/>
          <a:ln>
            <a:noFill/>
          </a:ln>
        </p:spPr>
        <p:txBody>
          <a:bodyPr anchorCtr="0" anchor="t" bIns="108000" lIns="0" spcFirstLastPara="1" rIns="108000" wrap="square" tIns="10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Hoff liw plant Blwyddyn 2.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miling face outline with solid fill" id="244" name="Google Shape;24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9173" y="1742612"/>
            <a:ext cx="387001" cy="387001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14"/>
          <p:cNvSpPr txBox="1"/>
          <p:nvPr/>
        </p:nvSpPr>
        <p:spPr>
          <a:xfrm>
            <a:off x="6005018" y="1749135"/>
            <a:ext cx="2174886" cy="1049106"/>
          </a:xfrm>
          <a:prstGeom prst="rect">
            <a:avLst/>
          </a:prstGeom>
          <a:noFill/>
          <a:ln cap="flat" cmpd="sng" w="19050">
            <a:solidFill>
              <a:srgbClr val="F9B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08000" lIns="108000" spcFirstLastPara="1" rIns="108000" wrap="square" tIns="108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Allwedd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= 2 plentyn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14"/>
          <p:cNvSpPr txBox="1"/>
          <p:nvPr/>
        </p:nvSpPr>
        <p:spPr>
          <a:xfrm>
            <a:off x="1108752" y="3712141"/>
            <a:ext cx="4087651" cy="6155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mwy o blant yn hoffi’r lliw melyn na glas. Faint yn fwy? 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miling face outline with solid fill" id="247" name="Google Shape;24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76174" y="1742612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48" name="Google Shape;24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63175" y="1742612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49" name="Google Shape;249;p14"/>
          <p:cNvPicPr preferRelativeResize="0"/>
          <p:nvPr/>
        </p:nvPicPr>
        <p:blipFill rotWithShape="1">
          <a:blip r:embed="rId3">
            <a:alphaModFix/>
          </a:blip>
          <a:srcRect b="0" l="0" r="51297" t="0"/>
          <a:stretch/>
        </p:blipFill>
        <p:spPr>
          <a:xfrm>
            <a:off x="4450176" y="1742612"/>
            <a:ext cx="188479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0" name="Google Shape;25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9173" y="211562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1" name="Google Shape;25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76174" y="211562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2" name="Google Shape;25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63175" y="211562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3" name="Google Shape;25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50176" y="211562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4" name="Google Shape;25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9173" y="2478722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5" name="Google Shape;25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76174" y="2478722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6" name="Google Shape;25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063175" y="2478722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7" name="Google Shape;25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09402" y="211890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8" name="Google Shape;25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6403" y="211890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59" name="Google Shape;25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0307" y="284768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60" name="Google Shape;26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67308" y="2847684"/>
            <a:ext cx="387001" cy="3870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miling face outline with solid fill" id="261" name="Google Shape;261;p14"/>
          <p:cNvPicPr preferRelativeResize="0"/>
          <p:nvPr/>
        </p:nvPicPr>
        <p:blipFill rotWithShape="1">
          <a:blip r:embed="rId3">
            <a:alphaModFix/>
          </a:blip>
          <a:srcRect b="0" l="0" r="51297" t="0"/>
          <a:stretch/>
        </p:blipFill>
        <p:spPr>
          <a:xfrm>
            <a:off x="4054309" y="2847684"/>
            <a:ext cx="188479" cy="387001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4"/>
          <p:cNvSpPr/>
          <p:nvPr/>
        </p:nvSpPr>
        <p:spPr>
          <a:xfrm>
            <a:off x="5583404" y="3712141"/>
            <a:ext cx="2141174" cy="615553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14"/>
          <p:cNvSpPr/>
          <p:nvPr/>
        </p:nvSpPr>
        <p:spPr>
          <a:xfrm>
            <a:off x="5583404" y="4844241"/>
            <a:ext cx="2141174" cy="615553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14"/>
          <p:cNvSpPr/>
          <p:nvPr/>
        </p:nvSpPr>
        <p:spPr>
          <a:xfrm>
            <a:off x="7918702" y="4900291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14"/>
          <p:cNvSpPr txBox="1"/>
          <p:nvPr/>
        </p:nvSpPr>
        <p:spPr>
          <a:xfrm>
            <a:off x="6669158" y="4998129"/>
            <a:ext cx="1026848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plentyn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4"/>
          <p:cNvSpPr txBox="1"/>
          <p:nvPr/>
        </p:nvSpPr>
        <p:spPr>
          <a:xfrm>
            <a:off x="6669158" y="3866029"/>
            <a:ext cx="1013979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yn fwy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4"/>
          <p:cNvSpPr txBox="1"/>
          <p:nvPr/>
        </p:nvSpPr>
        <p:spPr>
          <a:xfrm>
            <a:off x="1108752" y="4816806"/>
            <a:ext cx="3947881" cy="6155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Faint o blant sydd ym mlwyddyn 2 </a:t>
            </a:r>
            <a:r>
              <a:rPr b="1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gyd</a:t>
            </a: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miling face outline with solid fill" id="268" name="Google Shape;268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9561" y="2331475"/>
            <a:ext cx="387001" cy="387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3" name="Google Shape;273;p15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274" name="Google Shape;274;p15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275" name="Google Shape;275;p15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6" name="Google Shape;276;p15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77" name="Google Shape;277;p15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5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5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0" name="Google Shape;280;p15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1" name="Google Shape;281;p15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15"/>
          <p:cNvSpPr txBox="1"/>
          <p:nvPr/>
        </p:nvSpPr>
        <p:spPr>
          <a:xfrm>
            <a:off x="1074800" y="1829732"/>
            <a:ext cx="5011444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Mae’r saeth ar y cwmpawd yn pwyntio i’r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gogledd.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5"/>
          <p:cNvSpPr txBox="1"/>
          <p:nvPr/>
        </p:nvSpPr>
        <p:spPr>
          <a:xfrm>
            <a:off x="1074799" y="3652098"/>
            <a:ext cx="4439033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Cofnodwch saeth sy’n pwyntio i’r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dwyrain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night sky&#10;&#10;Description automatically generated" id="284" name="Google Shape;284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3888" y="2082782"/>
            <a:ext cx="1256153" cy="126545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night sky&#10;&#10;Description automatically generated" id="285" name="Google Shape;28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3888" y="3889487"/>
            <a:ext cx="1256153" cy="1265458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5"/>
          <p:cNvSpPr txBox="1"/>
          <p:nvPr/>
        </p:nvSpPr>
        <p:spPr>
          <a:xfrm>
            <a:off x="7192938" y="1805027"/>
            <a:ext cx="298174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15"/>
          <p:cNvSpPr txBox="1"/>
          <p:nvPr/>
        </p:nvSpPr>
        <p:spPr>
          <a:xfrm>
            <a:off x="7192938" y="3598084"/>
            <a:ext cx="298174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8" name="Google Shape;288;p15"/>
          <p:cNvCxnSpPr/>
          <p:nvPr/>
        </p:nvCxnSpPr>
        <p:spPr>
          <a:xfrm rot="10800000">
            <a:off x="7342395" y="2295534"/>
            <a:ext cx="0" cy="419977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289" name="Google Shape;289;p15"/>
          <p:cNvSpPr/>
          <p:nvPr/>
        </p:nvSpPr>
        <p:spPr>
          <a:xfrm>
            <a:off x="7877801" y="5089236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4" name="Google Shape;294;p16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295" name="Google Shape;295;p16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296" name="Google Shape;296;p16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7" name="Google Shape;297;p16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98" name="Google Shape;298;p16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6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0" name="Google Shape;300;p16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16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2" name="Google Shape;302;p16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16"/>
          <p:cNvSpPr txBox="1"/>
          <p:nvPr/>
        </p:nvSpPr>
        <p:spPr>
          <a:xfrm>
            <a:off x="1436600" y="2022394"/>
            <a:ext cx="6270800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Nia yn nofio 1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km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Sawl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medr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yw hynny?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16"/>
          <p:cNvSpPr/>
          <p:nvPr/>
        </p:nvSpPr>
        <p:spPr>
          <a:xfrm>
            <a:off x="3241804" y="3409748"/>
            <a:ext cx="2660393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16"/>
          <p:cNvSpPr txBox="1"/>
          <p:nvPr/>
        </p:nvSpPr>
        <p:spPr>
          <a:xfrm>
            <a:off x="5157216" y="3612807"/>
            <a:ext cx="744981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metr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16"/>
          <p:cNvSpPr/>
          <p:nvPr/>
        </p:nvSpPr>
        <p:spPr>
          <a:xfrm>
            <a:off x="7877801" y="5089236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1" name="Google Shape;311;p17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312" name="Google Shape;312;p17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313" name="Google Shape;313;p17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4" name="Google Shape;314;p17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15" name="Google Shape;315;p17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17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17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17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9" name="Google Shape;319;p17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17"/>
          <p:cNvSpPr/>
          <p:nvPr/>
        </p:nvSpPr>
        <p:spPr>
          <a:xfrm>
            <a:off x="4563763" y="2219798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17"/>
          <p:cNvSpPr/>
          <p:nvPr/>
        </p:nvSpPr>
        <p:spPr>
          <a:xfrm>
            <a:off x="6838306" y="2325064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17"/>
          <p:cNvSpPr/>
          <p:nvPr/>
        </p:nvSpPr>
        <p:spPr>
          <a:xfrm>
            <a:off x="3629277" y="3923245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17"/>
          <p:cNvSpPr/>
          <p:nvPr/>
        </p:nvSpPr>
        <p:spPr>
          <a:xfrm>
            <a:off x="6838306" y="4033394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17"/>
          <p:cNvSpPr txBox="1"/>
          <p:nvPr/>
        </p:nvSpPr>
        <p:spPr>
          <a:xfrm>
            <a:off x="2569580" y="2299747"/>
            <a:ext cx="3923008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98 - 25 =            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7"/>
          <p:cNvSpPr txBox="1"/>
          <p:nvPr/>
        </p:nvSpPr>
        <p:spPr>
          <a:xfrm>
            <a:off x="2450815" y="4003194"/>
            <a:ext cx="424631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25 +             	    = 98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0" name="Google Shape;330;p18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331" name="Google Shape;331;p18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332" name="Google Shape;332;p18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3" name="Google Shape;333;p18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34" name="Google Shape;334;p18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18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18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7" name="Google Shape;337;p18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38" name="Google Shape;338;p18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18"/>
          <p:cNvSpPr/>
          <p:nvPr/>
        </p:nvSpPr>
        <p:spPr>
          <a:xfrm>
            <a:off x="2368864" y="2893432"/>
            <a:ext cx="2551354" cy="2551354"/>
          </a:xfrm>
          <a:prstGeom prst="ellipse">
            <a:avLst/>
          </a:prstGeom>
          <a:solidFill>
            <a:schemeClr val="lt1"/>
          </a:solidFill>
          <a:ln cap="flat" cmpd="sng" w="381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18"/>
          <p:cNvSpPr/>
          <p:nvPr/>
        </p:nvSpPr>
        <p:spPr>
          <a:xfrm>
            <a:off x="4166310" y="2893432"/>
            <a:ext cx="2551354" cy="2551354"/>
          </a:xfrm>
          <a:prstGeom prst="ellipse">
            <a:avLst/>
          </a:prstGeom>
          <a:noFill/>
          <a:ln cap="flat" cmpd="sng" w="381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18"/>
          <p:cNvSpPr txBox="1"/>
          <p:nvPr/>
        </p:nvSpPr>
        <p:spPr>
          <a:xfrm>
            <a:off x="1051709" y="2914925"/>
            <a:ext cx="1756452" cy="495108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Odrifau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p18"/>
          <p:cNvSpPr txBox="1"/>
          <p:nvPr/>
        </p:nvSpPr>
        <p:spPr>
          <a:xfrm>
            <a:off x="6203628" y="2914925"/>
            <a:ext cx="1756452" cy="495108"/>
          </a:xfrm>
          <a:prstGeom prst="rect">
            <a:avLst/>
          </a:prstGeom>
          <a:solidFill>
            <a:schemeClr val="lt1"/>
          </a:solidFill>
          <a:ln cap="flat" cmpd="sng" w="28575">
            <a:solidFill>
              <a:srgbClr val="F9B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08000" lIns="108000" spcFirstLastPara="1" rIns="108000" wrap="square" tIns="1080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Rhifau tabl 7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18"/>
          <p:cNvSpPr/>
          <p:nvPr/>
        </p:nvSpPr>
        <p:spPr>
          <a:xfrm>
            <a:off x="7877801" y="5089236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18"/>
          <p:cNvSpPr txBox="1"/>
          <p:nvPr/>
        </p:nvSpPr>
        <p:spPr>
          <a:xfrm>
            <a:off x="1144249" y="1756998"/>
            <a:ext cx="6733552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Ysgrifennwch 23 a 56 yn y lle cywir ar y diagram Venn.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18"/>
          <p:cNvSpPr txBox="1"/>
          <p:nvPr/>
        </p:nvSpPr>
        <p:spPr>
          <a:xfrm>
            <a:off x="2715612" y="3986562"/>
            <a:ext cx="41656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18"/>
          <p:cNvSpPr txBox="1"/>
          <p:nvPr/>
        </p:nvSpPr>
        <p:spPr>
          <a:xfrm>
            <a:off x="4355480" y="3703235"/>
            <a:ext cx="56473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18"/>
          <p:cNvSpPr txBox="1"/>
          <p:nvPr/>
        </p:nvSpPr>
        <p:spPr>
          <a:xfrm>
            <a:off x="5441987" y="4499909"/>
            <a:ext cx="56565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2" name="Google Shape;352;p19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353" name="Google Shape;353;p19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354" name="Google Shape;354;p19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5" name="Google Shape;355;p19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56" name="Google Shape;356;p19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19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8" name="Google Shape;358;p19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19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60" name="Google Shape;360;p19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19"/>
          <p:cNvSpPr txBox="1"/>
          <p:nvPr/>
        </p:nvSpPr>
        <p:spPr>
          <a:xfrm>
            <a:off x="1112509" y="1905232"/>
            <a:ext cx="6270800" cy="17235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72 creon wedi eu rhannu yn gyfartal mewn 6 pot.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b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Sawl creon sydd ym mhob pot?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19"/>
          <p:cNvSpPr/>
          <p:nvPr/>
        </p:nvSpPr>
        <p:spPr>
          <a:xfrm>
            <a:off x="1112509" y="4344418"/>
            <a:ext cx="2660393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19"/>
          <p:cNvSpPr/>
          <p:nvPr/>
        </p:nvSpPr>
        <p:spPr>
          <a:xfrm>
            <a:off x="3996183" y="444964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stationary, writing implement&#10;&#10;Description automatically generated" id="364" name="Google Shape;36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45648" y="3752315"/>
            <a:ext cx="1949228" cy="1797680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19"/>
          <p:cNvSpPr txBox="1"/>
          <p:nvPr/>
        </p:nvSpPr>
        <p:spPr>
          <a:xfrm>
            <a:off x="2971800" y="4547477"/>
            <a:ext cx="801102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creon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0" name="Google Shape;370;p20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371" name="Google Shape;371;p20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372" name="Google Shape;372;p20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3" name="Google Shape;373;p20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74" name="Google Shape;374;p20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5" name="Google Shape;375;p20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" name="Google Shape;376;p20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" name="Google Shape;377;p20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8" name="Google Shape;378;p20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9" name="Google Shape;379;p20"/>
          <p:cNvSpPr txBox="1"/>
          <p:nvPr/>
        </p:nvSpPr>
        <p:spPr>
          <a:xfrm>
            <a:off x="1144249" y="1887607"/>
            <a:ext cx="646235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Talgrynnwch 384 i’r </a:t>
            </a:r>
            <a:r>
              <a:rPr b="1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deg</a:t>
            </a: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agosaf.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20"/>
          <p:cNvSpPr/>
          <p:nvPr/>
        </p:nvSpPr>
        <p:spPr>
          <a:xfrm>
            <a:off x="5364186" y="2519285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20"/>
          <p:cNvSpPr/>
          <p:nvPr/>
        </p:nvSpPr>
        <p:spPr>
          <a:xfrm>
            <a:off x="7488061" y="2624507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2" name="Google Shape;382;p20"/>
          <p:cNvSpPr txBox="1"/>
          <p:nvPr/>
        </p:nvSpPr>
        <p:spPr>
          <a:xfrm>
            <a:off x="1152063" y="3539195"/>
            <a:ext cx="646235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Talgrynnwch 384 i’r </a:t>
            </a:r>
            <a:r>
              <a:rPr b="1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cant </a:t>
            </a: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agosaf.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20"/>
          <p:cNvSpPr/>
          <p:nvPr/>
        </p:nvSpPr>
        <p:spPr>
          <a:xfrm>
            <a:off x="5372000" y="4170873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p20"/>
          <p:cNvSpPr/>
          <p:nvPr/>
        </p:nvSpPr>
        <p:spPr>
          <a:xfrm>
            <a:off x="7495875" y="4276095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" name="Google Shape;389;p21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390" name="Google Shape;390;p21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391" name="Google Shape;391;p21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2" name="Google Shape;392;p21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93" name="Google Shape;393;p21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21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7" name="Google Shape;397;p21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8" name="Google Shape;398;p21"/>
          <p:cNvSpPr/>
          <p:nvPr/>
        </p:nvSpPr>
        <p:spPr>
          <a:xfrm>
            <a:off x="4563763" y="2219798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21"/>
          <p:cNvSpPr/>
          <p:nvPr/>
        </p:nvSpPr>
        <p:spPr>
          <a:xfrm>
            <a:off x="6838306" y="2325064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21"/>
          <p:cNvSpPr/>
          <p:nvPr/>
        </p:nvSpPr>
        <p:spPr>
          <a:xfrm>
            <a:off x="3629277" y="3923245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21"/>
          <p:cNvSpPr/>
          <p:nvPr/>
        </p:nvSpPr>
        <p:spPr>
          <a:xfrm>
            <a:off x="6838306" y="4033394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21"/>
          <p:cNvSpPr txBox="1"/>
          <p:nvPr/>
        </p:nvSpPr>
        <p:spPr>
          <a:xfrm>
            <a:off x="2569580" y="2299747"/>
            <a:ext cx="3923008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76 ÷ 4 =            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21"/>
          <p:cNvSpPr txBox="1"/>
          <p:nvPr/>
        </p:nvSpPr>
        <p:spPr>
          <a:xfrm>
            <a:off x="2450816" y="4003194"/>
            <a:ext cx="4040154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76 ÷             	    = 4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8" name="Google Shape;408;p22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409" name="Google Shape;409;p22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410" name="Google Shape;410;p22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1" name="Google Shape;411;p22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12" name="Google Shape;412;p22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" name="Google Shape;413;p22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4" name="Google Shape;414;p22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5" name="Google Shape;415;p22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16" name="Google Shape;416;p22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22"/>
          <p:cNvSpPr/>
          <p:nvPr/>
        </p:nvSpPr>
        <p:spPr>
          <a:xfrm>
            <a:off x="3815312" y="3474740"/>
            <a:ext cx="2029396" cy="615553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22"/>
          <p:cNvSpPr/>
          <p:nvPr/>
        </p:nvSpPr>
        <p:spPr>
          <a:xfrm>
            <a:off x="6038832" y="353079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22"/>
          <p:cNvSpPr txBox="1"/>
          <p:nvPr/>
        </p:nvSpPr>
        <p:spPr>
          <a:xfrm>
            <a:off x="5065776" y="3633652"/>
            <a:ext cx="695678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gram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can&#10;&#10;Description automatically generated" id="420" name="Google Shape;42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02178" y="1987881"/>
            <a:ext cx="1051782" cy="7287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text, clock&#10;&#10;Description automatically generated" id="421" name="Google Shape;42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54620" y="2440798"/>
            <a:ext cx="2219144" cy="2843916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22"/>
          <p:cNvSpPr txBox="1"/>
          <p:nvPr/>
        </p:nvSpPr>
        <p:spPr>
          <a:xfrm>
            <a:off x="3753312" y="2726335"/>
            <a:ext cx="427406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Faint mae’r tun yn pwyso?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22"/>
          <p:cNvSpPr txBox="1"/>
          <p:nvPr/>
        </p:nvSpPr>
        <p:spPr>
          <a:xfrm>
            <a:off x="1835826" y="3733185"/>
            <a:ext cx="729884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grams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22"/>
          <p:cNvSpPr/>
          <p:nvPr/>
        </p:nvSpPr>
        <p:spPr>
          <a:xfrm rot="-5400000">
            <a:off x="1881110" y="4452088"/>
            <a:ext cx="566164" cy="137054"/>
          </a:xfrm>
          <a:prstGeom prst="leftArrow">
            <a:avLst>
              <a:gd fmla="val 50000" name="adj1"/>
              <a:gd fmla="val 50000" name="adj2"/>
            </a:avLst>
          </a:prstGeom>
          <a:solidFill>
            <a:srgbClr val="FF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23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430" name="Google Shape;430;p23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431" name="Google Shape;431;p23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2" name="Google Shape;432;p23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33" name="Google Shape;433;p23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23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23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23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37" name="Google Shape;437;p23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17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38" name="Google Shape;438;p23"/>
          <p:cNvGrpSpPr/>
          <p:nvPr/>
        </p:nvGrpSpPr>
        <p:grpSpPr>
          <a:xfrm>
            <a:off x="4611757" y="1884381"/>
            <a:ext cx="360783" cy="1300307"/>
            <a:chOff x="1066680" y="3545743"/>
            <a:chExt cx="402861" cy="1300307"/>
          </a:xfrm>
        </p:grpSpPr>
        <p:sp>
          <p:nvSpPr>
            <p:cNvPr id="439" name="Google Shape;439;p23"/>
            <p:cNvSpPr txBox="1"/>
            <p:nvPr/>
          </p:nvSpPr>
          <p:spPr>
            <a:xfrm>
              <a:off x="1087395" y="3545743"/>
              <a:ext cx="329514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b="0" i="0" lang="en-GB" sz="3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23"/>
            <p:cNvSpPr txBox="1"/>
            <p:nvPr/>
          </p:nvSpPr>
          <p:spPr>
            <a:xfrm>
              <a:off x="1087395" y="4199719"/>
              <a:ext cx="329514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b="0" i="0" lang="en-GB" sz="3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6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41" name="Google Shape;441;p23"/>
            <p:cNvCxnSpPr/>
            <p:nvPr/>
          </p:nvCxnSpPr>
          <p:spPr>
            <a:xfrm>
              <a:off x="1066680" y="4199719"/>
              <a:ext cx="402861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442" name="Google Shape;442;p23"/>
          <p:cNvSpPr txBox="1"/>
          <p:nvPr/>
        </p:nvSpPr>
        <p:spPr>
          <a:xfrm>
            <a:off x="2602930" y="2237911"/>
            <a:ext cx="2160600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Beth yw</a:t>
            </a:r>
            <a:endParaRPr b="0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23"/>
          <p:cNvSpPr/>
          <p:nvPr/>
        </p:nvSpPr>
        <p:spPr>
          <a:xfrm>
            <a:off x="3840459" y="3464046"/>
            <a:ext cx="1463082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23"/>
          <p:cNvSpPr/>
          <p:nvPr/>
        </p:nvSpPr>
        <p:spPr>
          <a:xfrm>
            <a:off x="5517624" y="3572255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23"/>
          <p:cNvSpPr txBox="1"/>
          <p:nvPr/>
        </p:nvSpPr>
        <p:spPr>
          <a:xfrm>
            <a:off x="5088137" y="2233419"/>
            <a:ext cx="1461173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 48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" name="Google Shape;450;p24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451" name="Google Shape;451;p24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452" name="Google Shape;452;p24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3" name="Google Shape;453;p24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54" name="Google Shape;454;p24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24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24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24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8" name="Google Shape;458;p24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p24"/>
          <p:cNvSpPr/>
          <p:nvPr/>
        </p:nvSpPr>
        <p:spPr>
          <a:xfrm>
            <a:off x="7901138" y="5106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0" name="Google Shape;460;p24"/>
          <p:cNvGrpSpPr/>
          <p:nvPr/>
        </p:nvGrpSpPr>
        <p:grpSpPr>
          <a:xfrm>
            <a:off x="2569464" y="3041127"/>
            <a:ext cx="3879455" cy="713897"/>
            <a:chOff x="2382289" y="2936550"/>
            <a:chExt cx="3879455" cy="713897"/>
          </a:xfrm>
        </p:grpSpPr>
        <p:sp>
          <p:nvSpPr>
            <p:cNvPr id="461" name="Google Shape;461;p24"/>
            <p:cNvSpPr txBox="1"/>
            <p:nvPr/>
          </p:nvSpPr>
          <p:spPr>
            <a:xfrm>
              <a:off x="2382289" y="3016500"/>
              <a:ext cx="3879455" cy="55399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rPr b="0" i="0" lang="en-GB" sz="36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8 x 3 =             x 2</a:t>
              </a:r>
              <a:endParaRPr b="0" i="0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24"/>
            <p:cNvSpPr/>
            <p:nvPr/>
          </p:nvSpPr>
          <p:spPr>
            <a:xfrm>
              <a:off x="3981533" y="2936550"/>
              <a:ext cx="1342812" cy="713897"/>
            </a:xfrm>
            <a:prstGeom prst="roundRect">
              <a:avLst>
                <a:gd fmla="val 27499" name="adj"/>
              </a:avLst>
            </a:prstGeom>
            <a:noFill/>
            <a:ln cap="flat" cmpd="sng" w="76200">
              <a:solidFill>
                <a:srgbClr val="F9B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000"/>
                <a:buFont typeface="Arial"/>
                <a:buNone/>
              </a:pPr>
              <a:r>
                <a:t/>
              </a:r>
              <a:endParaRPr b="0" i="0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7" name="Google Shape;467;p25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468" name="Google Shape;468;p25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469" name="Google Shape;469;p25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70" name="Google Shape;470;p25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71" name="Google Shape;471;p25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2" name="Google Shape;472;p25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25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25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5" name="Google Shape;475;p25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25"/>
          <p:cNvSpPr/>
          <p:nvPr/>
        </p:nvSpPr>
        <p:spPr>
          <a:xfrm>
            <a:off x="6081912" y="3862938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25"/>
          <p:cNvSpPr/>
          <p:nvPr/>
        </p:nvSpPr>
        <p:spPr>
          <a:xfrm>
            <a:off x="3613081" y="3862938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8" name="Google Shape;478;p25"/>
          <p:cNvSpPr/>
          <p:nvPr/>
        </p:nvSpPr>
        <p:spPr>
          <a:xfrm>
            <a:off x="1144250" y="3862938"/>
            <a:ext cx="1928825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25"/>
          <p:cNvSpPr txBox="1"/>
          <p:nvPr/>
        </p:nvSpPr>
        <p:spPr>
          <a:xfrm>
            <a:off x="1144249" y="1887607"/>
            <a:ext cx="646235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Ysgrifennwch mewn trefn.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0" name="Google Shape;480;p25"/>
          <p:cNvSpPr/>
          <p:nvPr/>
        </p:nvSpPr>
        <p:spPr>
          <a:xfrm>
            <a:off x="7901138" y="5106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25"/>
          <p:cNvSpPr txBox="1"/>
          <p:nvPr/>
        </p:nvSpPr>
        <p:spPr>
          <a:xfrm>
            <a:off x="1144249" y="4640132"/>
            <a:ext cx="192882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lleiaf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25"/>
          <p:cNvSpPr txBox="1"/>
          <p:nvPr/>
        </p:nvSpPr>
        <p:spPr>
          <a:xfrm>
            <a:off x="6070928" y="4644714"/>
            <a:ext cx="192882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mwyaf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25"/>
          <p:cNvSpPr txBox="1"/>
          <p:nvPr/>
        </p:nvSpPr>
        <p:spPr>
          <a:xfrm>
            <a:off x="1698488" y="2910205"/>
            <a:ext cx="12025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5.5m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p25"/>
          <p:cNvSpPr txBox="1"/>
          <p:nvPr/>
        </p:nvSpPr>
        <p:spPr>
          <a:xfrm>
            <a:off x="6619486" y="2910205"/>
            <a:ext cx="92473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25"/>
          <p:cNvSpPr txBox="1"/>
          <p:nvPr/>
        </p:nvSpPr>
        <p:spPr>
          <a:xfrm>
            <a:off x="3970714" y="2910205"/>
            <a:ext cx="138647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510cm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6"/>
          <p:cNvSpPr/>
          <p:nvPr/>
        </p:nvSpPr>
        <p:spPr>
          <a:xfrm>
            <a:off x="1113877" y="3778347"/>
            <a:ext cx="6891446" cy="1691947"/>
          </a:xfrm>
          <a:prstGeom prst="roundRect">
            <a:avLst>
              <a:gd fmla="val 27499" name="adj"/>
            </a:avLst>
          </a:prstGeom>
          <a:noFill/>
          <a:ln cap="flat" cmpd="sng" w="381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91" name="Google Shape;491;p26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492" name="Google Shape;492;p26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493" name="Google Shape;493;p26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47B0E5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4" name="Google Shape;494;p26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 cap="flat" cmpd="sng" w="12700">
                <a:solidFill>
                  <a:srgbClr val="7AC7F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95" name="Google Shape;495;p26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6" name="Google Shape;496;p26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7" name="Google Shape;497;p26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8" name="Google Shape;498;p26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99" name="Google Shape;499;p26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0" name="Google Shape;500;p26"/>
          <p:cNvSpPr/>
          <p:nvPr/>
        </p:nvSpPr>
        <p:spPr>
          <a:xfrm>
            <a:off x="7326967" y="4710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26"/>
          <p:cNvSpPr txBox="1"/>
          <p:nvPr/>
        </p:nvSpPr>
        <p:spPr>
          <a:xfrm>
            <a:off x="1113877" y="1753322"/>
            <a:ext cx="4463964" cy="17235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John yn prynu tocynnau ar gyfer 2 oedolyn ac 1 plentyn.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b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Mae’n talu gyda phapur £10.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b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Faint o newid mae’n ei gael?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26"/>
          <p:cNvSpPr txBox="1"/>
          <p:nvPr/>
        </p:nvSpPr>
        <p:spPr>
          <a:xfrm>
            <a:off x="5623560" y="1749134"/>
            <a:ext cx="2505456" cy="1538883"/>
          </a:xfrm>
          <a:prstGeom prst="rect">
            <a:avLst/>
          </a:prstGeom>
          <a:noFill/>
          <a:ln cap="flat" cmpd="sng" w="19050">
            <a:solidFill>
              <a:srgbClr val="F9B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108000" lIns="108000" spcFirstLastPara="1" rIns="108000" wrap="square" tIns="1080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Tocynnau Sinema</a:t>
            </a:r>
            <a:endParaRPr b="1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Oedolyn £3.30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Plentyn £2.50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electronics&#10;&#10;Description automatically generated" id="503" name="Google Shape;50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349930">
            <a:off x="721259" y="3597405"/>
            <a:ext cx="1398429" cy="36008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26"/>
          <p:cNvSpPr/>
          <p:nvPr/>
        </p:nvSpPr>
        <p:spPr>
          <a:xfrm>
            <a:off x="5237528" y="4663646"/>
            <a:ext cx="1874580" cy="599683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26"/>
          <p:cNvSpPr txBox="1"/>
          <p:nvPr/>
        </p:nvSpPr>
        <p:spPr>
          <a:xfrm>
            <a:off x="5423429" y="4806688"/>
            <a:ext cx="200131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£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0" name="Google Shape;510;p27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511" name="Google Shape;511;p27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512" name="Google Shape;512;p27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7AC7F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3" name="Google Shape;513;p27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 cap="flat" cmpd="sng" w="12700">
                <a:solidFill>
                  <a:srgbClr val="7AC7F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14" name="Google Shape;514;p27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27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27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7" name="Google Shape;517;p27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18" name="Google Shape;518;p27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27"/>
          <p:cNvSpPr/>
          <p:nvPr/>
        </p:nvSpPr>
        <p:spPr>
          <a:xfrm>
            <a:off x="7901138" y="5106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0" name="Google Shape;520;p27"/>
          <p:cNvSpPr txBox="1"/>
          <p:nvPr/>
        </p:nvSpPr>
        <p:spPr>
          <a:xfrm>
            <a:off x="1479826" y="3131222"/>
            <a:ext cx="172352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75 gram + 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21" name="Google Shape;521;p27"/>
          <p:cNvGrpSpPr/>
          <p:nvPr/>
        </p:nvGrpSpPr>
        <p:grpSpPr>
          <a:xfrm>
            <a:off x="3153660" y="2958938"/>
            <a:ext cx="2671067" cy="713897"/>
            <a:chOff x="3153660" y="2958938"/>
            <a:chExt cx="2671067" cy="713897"/>
          </a:xfrm>
        </p:grpSpPr>
        <p:sp>
          <p:nvSpPr>
            <p:cNvPr id="522" name="Google Shape;522;p27"/>
            <p:cNvSpPr/>
            <p:nvPr/>
          </p:nvSpPr>
          <p:spPr>
            <a:xfrm>
              <a:off x="3153660" y="2958938"/>
              <a:ext cx="2671067" cy="713897"/>
            </a:xfrm>
            <a:prstGeom prst="roundRect">
              <a:avLst>
                <a:gd fmla="val 27499" name="adj"/>
              </a:avLst>
            </a:prstGeom>
            <a:noFill/>
            <a:ln cap="flat" cmpd="sng" w="76200">
              <a:solidFill>
                <a:srgbClr val="F9B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4000"/>
                <a:buFont typeface="Arial"/>
                <a:buNone/>
              </a:pPr>
              <a:r>
                <a:t/>
              </a:r>
              <a:endParaRPr b="0" i="0" sz="4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3" name="Google Shape;523;p27"/>
            <p:cNvSpPr txBox="1"/>
            <p:nvPr/>
          </p:nvSpPr>
          <p:spPr>
            <a:xfrm>
              <a:off x="4727781" y="3085055"/>
              <a:ext cx="1060767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gram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24" name="Google Shape;524;p27"/>
          <p:cNvSpPr txBox="1"/>
          <p:nvPr/>
        </p:nvSpPr>
        <p:spPr>
          <a:xfrm>
            <a:off x="6141033" y="3131220"/>
            <a:ext cx="194226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 1 kg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9" name="Google Shape;529;p28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530" name="Google Shape;530;p28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531" name="Google Shape;531;p28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2" name="Google Shape;532;p28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33" name="Google Shape;533;p28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28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28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28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7" name="Google Shape;537;p28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28"/>
          <p:cNvSpPr/>
          <p:nvPr/>
        </p:nvSpPr>
        <p:spPr>
          <a:xfrm>
            <a:off x="7901138" y="5106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28"/>
          <p:cNvSpPr txBox="1"/>
          <p:nvPr/>
        </p:nvSpPr>
        <p:spPr>
          <a:xfrm>
            <a:off x="1144249" y="1887607"/>
            <a:ext cx="646235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 </a:t>
            </a:r>
            <a:r>
              <a:rPr b="1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ffracsiwn </a:t>
            </a: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o’r petryal sydd wedi ei liwio?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40" name="Google Shape;540;p28"/>
          <p:cNvGraphicFramePr/>
          <p:nvPr/>
        </p:nvGraphicFramePr>
        <p:xfrm>
          <a:off x="2959005" y="258441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{3F5E9954-3521-44FF-B3C3-8A8A800935E9}</a:tableStyleId>
              </a:tblPr>
              <a:tblGrid>
                <a:gridCol w="645200"/>
                <a:gridCol w="645200"/>
                <a:gridCol w="645200"/>
                <a:gridCol w="645200"/>
                <a:gridCol w="645200"/>
              </a:tblGrid>
              <a:tr h="556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CB40B">
                        <a:alpha val="3450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CB40B">
                        <a:alpha val="3450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CB40B">
                        <a:alpha val="3450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CB40B">
                        <a:alpha val="3450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60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>
                    <a:lnL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F9B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41" name="Google Shape;541;p28"/>
          <p:cNvSpPr/>
          <p:nvPr/>
        </p:nvSpPr>
        <p:spPr>
          <a:xfrm>
            <a:off x="3132189" y="4020211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2" name="Google Shape;542;p28"/>
          <p:cNvSpPr/>
          <p:nvPr/>
        </p:nvSpPr>
        <p:spPr>
          <a:xfrm>
            <a:off x="5632044" y="4020211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3" name="Google Shape;543;p28"/>
          <p:cNvSpPr/>
          <p:nvPr/>
        </p:nvSpPr>
        <p:spPr>
          <a:xfrm>
            <a:off x="6910998" y="4020211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4" name="Google Shape;544;p28"/>
          <p:cNvSpPr/>
          <p:nvPr/>
        </p:nvSpPr>
        <p:spPr>
          <a:xfrm>
            <a:off x="1861116" y="4020211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545" name="Google Shape;545;p28"/>
          <p:cNvGrpSpPr/>
          <p:nvPr/>
        </p:nvGrpSpPr>
        <p:grpSpPr>
          <a:xfrm>
            <a:off x="1871379" y="4374498"/>
            <a:ext cx="339474" cy="891730"/>
            <a:chOff x="1087395" y="3545743"/>
            <a:chExt cx="329513" cy="957252"/>
          </a:xfrm>
        </p:grpSpPr>
        <p:sp>
          <p:nvSpPr>
            <p:cNvPr id="546" name="Google Shape;546;p28"/>
            <p:cNvSpPr txBox="1"/>
            <p:nvPr/>
          </p:nvSpPr>
          <p:spPr>
            <a:xfrm>
              <a:off x="1087395" y="3545743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28"/>
            <p:cNvSpPr txBox="1"/>
            <p:nvPr/>
          </p:nvSpPr>
          <p:spPr>
            <a:xfrm>
              <a:off x="1087395" y="4007408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5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48" name="Google Shape;548;p28"/>
            <p:cNvCxnSpPr/>
            <p:nvPr/>
          </p:nvCxnSpPr>
          <p:spPr>
            <a:xfrm>
              <a:off x="1087395" y="4007408"/>
              <a:ext cx="329513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549" name="Google Shape;549;p28"/>
          <p:cNvGrpSpPr/>
          <p:nvPr/>
        </p:nvGrpSpPr>
        <p:grpSpPr>
          <a:xfrm>
            <a:off x="2993121" y="4369202"/>
            <a:ext cx="646068" cy="897476"/>
            <a:chOff x="939706" y="3545743"/>
            <a:chExt cx="627111" cy="963420"/>
          </a:xfrm>
        </p:grpSpPr>
        <p:sp>
          <p:nvSpPr>
            <p:cNvPr id="550" name="Google Shape;550;p28"/>
            <p:cNvSpPr txBox="1"/>
            <p:nvPr/>
          </p:nvSpPr>
          <p:spPr>
            <a:xfrm>
              <a:off x="1087395" y="3545743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28"/>
            <p:cNvSpPr txBox="1"/>
            <p:nvPr/>
          </p:nvSpPr>
          <p:spPr>
            <a:xfrm>
              <a:off x="939706" y="4013576"/>
              <a:ext cx="627111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52" name="Google Shape;552;p28"/>
            <p:cNvCxnSpPr/>
            <p:nvPr/>
          </p:nvCxnSpPr>
          <p:spPr>
            <a:xfrm>
              <a:off x="1087395" y="4007408"/>
              <a:ext cx="329513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553" name="Google Shape;553;p28"/>
          <p:cNvGrpSpPr/>
          <p:nvPr/>
        </p:nvGrpSpPr>
        <p:grpSpPr>
          <a:xfrm>
            <a:off x="4439697" y="4374498"/>
            <a:ext cx="339474" cy="891730"/>
            <a:chOff x="1087395" y="3545743"/>
            <a:chExt cx="329513" cy="957252"/>
          </a:xfrm>
        </p:grpSpPr>
        <p:sp>
          <p:nvSpPr>
            <p:cNvPr id="554" name="Google Shape;554;p28"/>
            <p:cNvSpPr txBox="1"/>
            <p:nvPr/>
          </p:nvSpPr>
          <p:spPr>
            <a:xfrm>
              <a:off x="1087395" y="3545743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6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5" name="Google Shape;555;p28"/>
            <p:cNvSpPr txBox="1"/>
            <p:nvPr/>
          </p:nvSpPr>
          <p:spPr>
            <a:xfrm>
              <a:off x="1087395" y="4007408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56" name="Google Shape;556;p28"/>
            <p:cNvCxnSpPr/>
            <p:nvPr/>
          </p:nvCxnSpPr>
          <p:spPr>
            <a:xfrm>
              <a:off x="1087395" y="4007408"/>
              <a:ext cx="329513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557" name="Google Shape;557;p28"/>
          <p:cNvGrpSpPr/>
          <p:nvPr/>
        </p:nvGrpSpPr>
        <p:grpSpPr>
          <a:xfrm>
            <a:off x="5639485" y="4374498"/>
            <a:ext cx="339474" cy="891730"/>
            <a:chOff x="1087395" y="3545743"/>
            <a:chExt cx="329513" cy="957252"/>
          </a:xfrm>
        </p:grpSpPr>
        <p:sp>
          <p:nvSpPr>
            <p:cNvPr id="558" name="Google Shape;558;p28"/>
            <p:cNvSpPr txBox="1"/>
            <p:nvPr/>
          </p:nvSpPr>
          <p:spPr>
            <a:xfrm>
              <a:off x="1087395" y="3545743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28"/>
            <p:cNvSpPr txBox="1"/>
            <p:nvPr/>
          </p:nvSpPr>
          <p:spPr>
            <a:xfrm>
              <a:off x="1087395" y="4007408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60" name="Google Shape;560;p28"/>
            <p:cNvCxnSpPr/>
            <p:nvPr/>
          </p:nvCxnSpPr>
          <p:spPr>
            <a:xfrm>
              <a:off x="1087395" y="4007408"/>
              <a:ext cx="329513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grpSp>
        <p:nvGrpSpPr>
          <p:cNvPr id="561" name="Google Shape;561;p28"/>
          <p:cNvGrpSpPr/>
          <p:nvPr/>
        </p:nvGrpSpPr>
        <p:grpSpPr>
          <a:xfrm>
            <a:off x="6767964" y="4369670"/>
            <a:ext cx="646068" cy="897006"/>
            <a:chOff x="938595" y="3545743"/>
            <a:chExt cx="627110" cy="962916"/>
          </a:xfrm>
        </p:grpSpPr>
        <p:sp>
          <p:nvSpPr>
            <p:cNvPr id="562" name="Google Shape;562;p28"/>
            <p:cNvSpPr txBox="1"/>
            <p:nvPr/>
          </p:nvSpPr>
          <p:spPr>
            <a:xfrm>
              <a:off x="1087395" y="3545743"/>
              <a:ext cx="329513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9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28"/>
            <p:cNvSpPr txBox="1"/>
            <p:nvPr/>
          </p:nvSpPr>
          <p:spPr>
            <a:xfrm>
              <a:off x="938595" y="4013072"/>
              <a:ext cx="627110" cy="4955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0" lang="en-GB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10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64" name="Google Shape;564;p28"/>
            <p:cNvCxnSpPr/>
            <p:nvPr/>
          </p:nvCxnSpPr>
          <p:spPr>
            <a:xfrm>
              <a:off x="1087395" y="4007408"/>
              <a:ext cx="329513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565" name="Google Shape;565;p28"/>
          <p:cNvSpPr/>
          <p:nvPr/>
        </p:nvSpPr>
        <p:spPr>
          <a:xfrm>
            <a:off x="4429434" y="4020211"/>
            <a:ext cx="360000" cy="360000"/>
          </a:xfrm>
          <a:prstGeom prst="roundRect">
            <a:avLst>
              <a:gd fmla="val 27499" name="adj"/>
            </a:avLst>
          </a:prstGeom>
          <a:noFill/>
          <a:ln cap="flat" cmpd="sng" w="28575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0" name="Google Shape;570;p29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571" name="Google Shape;571;p29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572" name="Google Shape;572;p29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3" name="Google Shape;573;p29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74" name="Google Shape;574;p29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29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29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29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78" name="Google Shape;578;p29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CB40B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29"/>
          <p:cNvSpPr/>
          <p:nvPr/>
        </p:nvSpPr>
        <p:spPr>
          <a:xfrm>
            <a:off x="7901138" y="5106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0" name="Google Shape;580;p29"/>
          <p:cNvSpPr txBox="1"/>
          <p:nvPr/>
        </p:nvSpPr>
        <p:spPr>
          <a:xfrm>
            <a:off x="1436600" y="2022394"/>
            <a:ext cx="6344944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Sam yn cymryd 360 eiliad i redeg i’r siop.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Sawl munud yw hynny?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29"/>
          <p:cNvSpPr/>
          <p:nvPr/>
        </p:nvSpPr>
        <p:spPr>
          <a:xfrm>
            <a:off x="3241804" y="3409748"/>
            <a:ext cx="2660393" cy="713897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29"/>
          <p:cNvSpPr txBox="1"/>
          <p:nvPr/>
        </p:nvSpPr>
        <p:spPr>
          <a:xfrm>
            <a:off x="4956048" y="3612807"/>
            <a:ext cx="946149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munud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7" name="Google Shape;587;p30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588" name="Google Shape;588;p30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589" name="Google Shape;589;p30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0" name="Google Shape;590;p30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591" name="Google Shape;591;p30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30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30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30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95" name="Google Shape;595;p30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30"/>
          <p:cNvSpPr/>
          <p:nvPr/>
        </p:nvSpPr>
        <p:spPr>
          <a:xfrm>
            <a:off x="7497062" y="4835703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30"/>
          <p:cNvSpPr txBox="1"/>
          <p:nvPr/>
        </p:nvSpPr>
        <p:spPr>
          <a:xfrm>
            <a:off x="1473113" y="3000675"/>
            <a:ext cx="6270800" cy="7386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Dewiswch rai o’r arwyddion yma i i gwblhau y frawddeg rhif.</a:t>
            </a:r>
            <a:endParaRPr b="0" i="0" sz="2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30"/>
          <p:cNvSpPr/>
          <p:nvPr/>
        </p:nvSpPr>
        <p:spPr>
          <a:xfrm>
            <a:off x="2749430" y="1659778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30"/>
          <p:cNvSpPr/>
          <p:nvPr/>
        </p:nvSpPr>
        <p:spPr>
          <a:xfrm>
            <a:off x="3719173" y="1659778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30"/>
          <p:cNvSpPr/>
          <p:nvPr/>
        </p:nvSpPr>
        <p:spPr>
          <a:xfrm>
            <a:off x="4688916" y="1659778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0" i="0" lang="en-GB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÷</a:t>
            </a:r>
            <a:endParaRPr b="1" i="0" sz="4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30"/>
          <p:cNvSpPr/>
          <p:nvPr/>
        </p:nvSpPr>
        <p:spPr>
          <a:xfrm>
            <a:off x="5658659" y="1659778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30"/>
          <p:cNvSpPr txBox="1"/>
          <p:nvPr/>
        </p:nvSpPr>
        <p:spPr>
          <a:xfrm>
            <a:off x="2189593" y="4469533"/>
            <a:ext cx="68281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30"/>
          <p:cNvSpPr txBox="1"/>
          <p:nvPr/>
        </p:nvSpPr>
        <p:spPr>
          <a:xfrm>
            <a:off x="3622127" y="4469533"/>
            <a:ext cx="53035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30"/>
          <p:cNvSpPr txBox="1"/>
          <p:nvPr/>
        </p:nvSpPr>
        <p:spPr>
          <a:xfrm>
            <a:off x="5054661" y="4469533"/>
            <a:ext cx="53035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5" name="Google Shape;605;p30"/>
          <p:cNvSpPr txBox="1"/>
          <p:nvPr/>
        </p:nvSpPr>
        <p:spPr>
          <a:xfrm>
            <a:off x="6487196" y="4469533"/>
            <a:ext cx="50345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p30"/>
          <p:cNvSpPr/>
          <p:nvPr/>
        </p:nvSpPr>
        <p:spPr>
          <a:xfrm>
            <a:off x="2802349" y="4332632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1" i="0" sz="4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7" name="Google Shape;607;p30"/>
          <p:cNvSpPr/>
          <p:nvPr/>
        </p:nvSpPr>
        <p:spPr>
          <a:xfrm>
            <a:off x="4228905" y="4332632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1" i="0" sz="4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30"/>
          <p:cNvSpPr/>
          <p:nvPr/>
        </p:nvSpPr>
        <p:spPr>
          <a:xfrm>
            <a:off x="5668324" y="4332632"/>
            <a:ext cx="797022" cy="797022"/>
          </a:xfrm>
          <a:prstGeom prst="roundRect">
            <a:avLst>
              <a:gd fmla="val 16667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GB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2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3" name="Google Shape;613;p31"/>
          <p:cNvGrpSpPr/>
          <p:nvPr/>
        </p:nvGrpSpPr>
        <p:grpSpPr>
          <a:xfrm>
            <a:off x="620596" y="635564"/>
            <a:ext cx="7894570" cy="5588340"/>
            <a:chOff x="620596" y="635564"/>
            <a:chExt cx="7894570" cy="5588340"/>
          </a:xfrm>
        </p:grpSpPr>
        <p:grpSp>
          <p:nvGrpSpPr>
            <p:cNvPr id="614" name="Google Shape;614;p31"/>
            <p:cNvGrpSpPr/>
            <p:nvPr/>
          </p:nvGrpSpPr>
          <p:grpSpPr>
            <a:xfrm>
              <a:off x="620596" y="635564"/>
              <a:ext cx="7886332" cy="554031"/>
              <a:chOff x="620596" y="3398856"/>
              <a:chExt cx="7886332" cy="554031"/>
            </a:xfrm>
          </p:grpSpPr>
          <p:sp>
            <p:nvSpPr>
              <p:cNvPr id="615" name="Google Shape;615;p31"/>
              <p:cNvSpPr/>
              <p:nvPr/>
            </p:nvSpPr>
            <p:spPr>
              <a:xfrm>
                <a:off x="630644" y="3398856"/>
                <a:ext cx="7876284" cy="532502"/>
              </a:xfrm>
              <a:prstGeom prst="roundRect">
                <a:avLst>
                  <a:gd fmla="val 50000" name="adj"/>
                </a:avLst>
              </a:prstGeom>
              <a:solidFill>
                <a:srgbClr val="7AC7F0"/>
              </a:solidFill>
              <a:ln cap="flat" cmpd="sng" w="38100">
                <a:solidFill>
                  <a:srgbClr val="85BD33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3600"/>
                  <a:buFont typeface="Arial"/>
                  <a:buNone/>
                </a:pPr>
                <a:r>
                  <a:t/>
                </a:r>
                <a:endParaRPr b="0" i="0" sz="36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6" name="Google Shape;616;p31"/>
              <p:cNvSpPr/>
              <p:nvPr/>
            </p:nvSpPr>
            <p:spPr>
              <a:xfrm>
                <a:off x="620596" y="3691918"/>
                <a:ext cx="7886332" cy="260969"/>
              </a:xfrm>
              <a:prstGeom prst="rect">
                <a:avLst/>
              </a:prstGeom>
              <a:solidFill>
                <a:srgbClr val="7AC7F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17" name="Google Shape;617;p31"/>
            <p:cNvSpPr/>
            <p:nvPr/>
          </p:nvSpPr>
          <p:spPr>
            <a:xfrm>
              <a:off x="628834" y="5710403"/>
              <a:ext cx="7878094" cy="503453"/>
            </a:xfrm>
            <a:prstGeom prst="roundRect">
              <a:avLst>
                <a:gd fmla="val 50000" name="adj"/>
              </a:avLst>
            </a:prstGeom>
            <a:solidFill>
              <a:srgbClr val="47B0E5"/>
            </a:solidFill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31"/>
            <p:cNvSpPr/>
            <p:nvPr/>
          </p:nvSpPr>
          <p:spPr>
            <a:xfrm>
              <a:off x="628834" y="5673529"/>
              <a:ext cx="7886332" cy="260969"/>
            </a:xfrm>
            <a:prstGeom prst="rect">
              <a:avLst/>
            </a:prstGeom>
            <a:solidFill>
              <a:srgbClr val="47B0E5"/>
            </a:solidFill>
            <a:ln cap="flat" cmpd="sng" w="127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31">
              <a:hlinkClick/>
            </p:cNvPr>
            <p:cNvSpPr/>
            <p:nvPr/>
          </p:nvSpPr>
          <p:spPr>
            <a:xfrm>
              <a:off x="7081854" y="5761017"/>
              <a:ext cx="1343756" cy="402224"/>
            </a:xfrm>
            <a:prstGeom prst="roundRect">
              <a:avLst>
                <a:gd fmla="val 50000" name="adj"/>
              </a:avLst>
            </a:prstGeom>
            <a:solidFill>
              <a:srgbClr val="0076B2"/>
            </a:solidFill>
            <a:ln>
              <a:noFill/>
            </a:ln>
          </p:spPr>
          <p:txBody>
            <a:bodyPr anchorCtr="0" anchor="ctr" bIns="3600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b="1" i="0" lang="en-GB" sz="1600" u="none" cap="none" strike="noStrike">
                  <a:solidFill>
                    <a:srgbClr val="7AC7F0"/>
                  </a:solidFill>
                  <a:latin typeface="Arial"/>
                  <a:ea typeface="Arial"/>
                  <a:cs typeface="Arial"/>
                  <a:sym typeface="Arial"/>
                </a:rPr>
                <a:t>Cwestiynau</a:t>
              </a:r>
              <a:endParaRPr b="1" i="0" sz="1600" u="none" cap="none" strike="noStrike">
                <a:solidFill>
                  <a:srgbClr val="7AC7F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31"/>
            <p:cNvSpPr/>
            <p:nvPr/>
          </p:nvSpPr>
          <p:spPr>
            <a:xfrm>
              <a:off x="628834" y="637367"/>
              <a:ext cx="7878094" cy="5586537"/>
            </a:xfrm>
            <a:prstGeom prst="roundRect">
              <a:avLst>
                <a:gd fmla="val 4767" name="adj"/>
              </a:avLst>
            </a:prstGeom>
            <a:noFill/>
            <a:ln cap="flat" cmpd="sng" w="38100">
              <a:solidFill>
                <a:srgbClr val="47B0E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600"/>
                <a:buFont typeface="Arial"/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21" name="Google Shape;621;p31"/>
          <p:cNvSpPr/>
          <p:nvPr/>
        </p:nvSpPr>
        <p:spPr>
          <a:xfrm>
            <a:off x="859670" y="816951"/>
            <a:ext cx="797022" cy="797022"/>
          </a:xfrm>
          <a:prstGeom prst="ellipse">
            <a:avLst/>
          </a:prstGeom>
          <a:solidFill>
            <a:srgbClr val="F9B000"/>
          </a:solidFill>
          <a:ln cap="flat" cmpd="sng" w="762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GB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2" name="Google Shape;622;p31"/>
          <p:cNvSpPr/>
          <p:nvPr/>
        </p:nvSpPr>
        <p:spPr>
          <a:xfrm>
            <a:off x="1113877" y="3778347"/>
            <a:ext cx="6891446" cy="1691947"/>
          </a:xfrm>
          <a:prstGeom prst="roundRect">
            <a:avLst>
              <a:gd fmla="val 27499" name="adj"/>
            </a:avLst>
          </a:prstGeom>
          <a:noFill/>
          <a:ln cap="flat" cmpd="sng" w="381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3" name="Google Shape;623;p31"/>
          <p:cNvSpPr/>
          <p:nvPr/>
        </p:nvSpPr>
        <p:spPr>
          <a:xfrm>
            <a:off x="7326967" y="4710780"/>
            <a:ext cx="503452" cy="503452"/>
          </a:xfrm>
          <a:prstGeom prst="ellipse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31"/>
          <p:cNvSpPr txBox="1"/>
          <p:nvPr/>
        </p:nvSpPr>
        <p:spPr>
          <a:xfrm>
            <a:off x="1113876" y="1753322"/>
            <a:ext cx="457369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Mae </a:t>
            </a:r>
            <a:r>
              <a:rPr b="1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perimedr </a:t>
            </a: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 petryal yn 72cm.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b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Beth yw’r hyd?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picture containing electronics&#10;&#10;Description automatically generated" id="625" name="Google Shape;62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1349930">
            <a:off x="721259" y="3597405"/>
            <a:ext cx="1398429" cy="360080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31"/>
          <p:cNvSpPr/>
          <p:nvPr/>
        </p:nvSpPr>
        <p:spPr>
          <a:xfrm>
            <a:off x="5237528" y="4663646"/>
            <a:ext cx="1874580" cy="599683"/>
          </a:xfrm>
          <a:prstGeom prst="roundRect">
            <a:avLst>
              <a:gd fmla="val 27499" name="adj"/>
            </a:avLst>
          </a:prstGeom>
          <a:noFill/>
          <a:ln cap="flat" cmpd="sng" w="76200">
            <a:solidFill>
              <a:srgbClr val="F9B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t/>
            </a:r>
            <a:endParaRPr b="0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7" name="Google Shape;627;p31"/>
          <p:cNvSpPr txBox="1"/>
          <p:nvPr/>
        </p:nvSpPr>
        <p:spPr>
          <a:xfrm>
            <a:off x="6674242" y="4808617"/>
            <a:ext cx="407612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GB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cm</a:t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31"/>
          <p:cNvSpPr/>
          <p:nvPr/>
        </p:nvSpPr>
        <p:spPr>
          <a:xfrm>
            <a:off x="6339415" y="1724066"/>
            <a:ext cx="987552" cy="1479058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29" name="Google Shape;629;p31"/>
          <p:cNvCxnSpPr/>
          <p:nvPr/>
        </p:nvCxnSpPr>
        <p:spPr>
          <a:xfrm>
            <a:off x="6339415" y="1607903"/>
            <a:ext cx="987552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med" w="med" type="triangle"/>
            <a:tailEnd len="med" w="med" type="triangle"/>
          </a:ln>
        </p:spPr>
      </p:cxnSp>
      <p:sp>
        <p:nvSpPr>
          <p:cNvPr id="630" name="Google Shape;630;p31"/>
          <p:cNvSpPr txBox="1"/>
          <p:nvPr/>
        </p:nvSpPr>
        <p:spPr>
          <a:xfrm>
            <a:off x="6453707" y="1228523"/>
            <a:ext cx="75896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12cm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31" name="Google Shape;631;p31"/>
          <p:cNvCxnSpPr/>
          <p:nvPr/>
        </p:nvCxnSpPr>
        <p:spPr>
          <a:xfrm rot="10800000">
            <a:off x="7514608" y="1793323"/>
            <a:ext cx="0" cy="1340544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med" w="med" type="triangle"/>
            <a:tailEnd len="med" w="med" type="triangle"/>
          </a:ln>
        </p:spPr>
      </p:cxnSp>
      <p:sp>
        <p:nvSpPr>
          <p:cNvPr id="632" name="Google Shape;632;p31"/>
          <p:cNvSpPr txBox="1"/>
          <p:nvPr/>
        </p:nvSpPr>
        <p:spPr>
          <a:xfrm>
            <a:off x="7510898" y="2220783"/>
            <a:ext cx="9122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hyd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3" name="Google Shape;633;p31"/>
          <p:cNvSpPr txBox="1"/>
          <p:nvPr/>
        </p:nvSpPr>
        <p:spPr>
          <a:xfrm>
            <a:off x="5863686" y="3184268"/>
            <a:ext cx="2141637" cy="4924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*</a:t>
            </a:r>
            <a:r>
              <a:rPr b="0" i="0" lang="en-GB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Nid yw wedi ei ddarlunio yn ei lawn faint.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2021-03-22T13:12:13Z</dcterms:created>
  <dc:creator>Meghan Parry</dc:creator>
</cp:coreProperties>
</file>