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sldIdLst>
    <p:sldId id="256" r:id="rId2"/>
    <p:sldId id="275" r:id="rId3"/>
    <p:sldId id="311" r:id="rId4"/>
    <p:sldId id="317" r:id="rId5"/>
    <p:sldId id="318" r:id="rId6"/>
    <p:sldId id="276" r:id="rId7"/>
    <p:sldId id="277" r:id="rId8"/>
    <p:sldId id="313" r:id="rId9"/>
    <p:sldId id="378" r:id="rId10"/>
    <p:sldId id="426" r:id="rId11"/>
    <p:sldId id="425" r:id="rId12"/>
    <p:sldId id="280" r:id="rId13"/>
    <p:sldId id="289" r:id="rId14"/>
    <p:sldId id="319" r:id="rId15"/>
    <p:sldId id="320" r:id="rId16"/>
    <p:sldId id="357" r:id="rId17"/>
    <p:sldId id="281" r:id="rId18"/>
    <p:sldId id="283" r:id="rId19"/>
    <p:sldId id="321" r:id="rId20"/>
    <p:sldId id="341" r:id="rId21"/>
    <p:sldId id="390" r:id="rId22"/>
    <p:sldId id="323" r:id="rId23"/>
    <p:sldId id="411" r:id="rId24"/>
    <p:sldId id="286" r:id="rId25"/>
    <p:sldId id="325" r:id="rId26"/>
    <p:sldId id="395" r:id="rId27"/>
    <p:sldId id="382" r:id="rId28"/>
    <p:sldId id="413" r:id="rId29"/>
    <p:sldId id="412" r:id="rId30"/>
    <p:sldId id="414" r:id="rId31"/>
    <p:sldId id="389" r:id="rId32"/>
    <p:sldId id="397" r:id="rId33"/>
    <p:sldId id="388" r:id="rId34"/>
    <p:sldId id="416" r:id="rId35"/>
    <p:sldId id="359" r:id="rId36"/>
    <p:sldId id="415" r:id="rId37"/>
    <p:sldId id="417" r:id="rId38"/>
    <p:sldId id="419" r:id="rId39"/>
    <p:sldId id="391" r:id="rId40"/>
    <p:sldId id="364" r:id="rId41"/>
    <p:sldId id="398" r:id="rId42"/>
    <p:sldId id="374" r:id="rId43"/>
    <p:sldId id="302" r:id="rId44"/>
    <p:sldId id="405" r:id="rId45"/>
    <p:sldId id="367" r:id="rId46"/>
    <p:sldId id="406" r:id="rId47"/>
    <p:sldId id="407" r:id="rId48"/>
    <p:sldId id="408" r:id="rId49"/>
    <p:sldId id="366" r:id="rId50"/>
    <p:sldId id="304" r:id="rId51"/>
    <p:sldId id="337" r:id="rId52"/>
    <p:sldId id="370" r:id="rId53"/>
    <p:sldId id="371" r:id="rId54"/>
    <p:sldId id="372" r:id="rId55"/>
    <p:sldId id="373" r:id="rId56"/>
    <p:sldId id="305" r:id="rId57"/>
    <p:sldId id="349" r:id="rId58"/>
    <p:sldId id="418" r:id="rId59"/>
    <p:sldId id="307" r:id="rId60"/>
    <p:sldId id="310" r:id="rId61"/>
    <p:sldId id="263" r:id="rId62"/>
    <p:sldId id="259" r:id="rId63"/>
    <p:sldId id="353" r:id="rId64"/>
    <p:sldId id="354" r:id="rId65"/>
    <p:sldId id="355" r:id="rId66"/>
    <p:sldId id="393" r:id="rId6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29" autoAdjust="0"/>
    <p:restoredTop sz="94660"/>
  </p:normalViewPr>
  <p:slideViewPr>
    <p:cSldViewPr>
      <p:cViewPr varScale="1">
        <p:scale>
          <a:sx n="65" d="100"/>
          <a:sy n="65" d="100"/>
        </p:scale>
        <p:origin x="-16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B31FF6-DE71-4CA2-8058-22B8B9DBB5A9}" type="datetimeFigureOut">
              <a:rPr lang="en-GB" smtClean="0"/>
              <a:t>14/02/2017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A5AB96-36FB-4865-8BE4-4D9EC4D6E5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1150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8B05A88-157E-44BA-99F9-B425466899F1}" type="slidenum">
              <a:rPr lang="en-GB" altLang="en-US"/>
              <a:pPr/>
              <a:t>36</a:t>
            </a:fld>
            <a:endParaRPr lang="en-GB" altLang="en-US" dirty="0"/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7388"/>
            <a:ext cx="4568825" cy="3425825"/>
          </a:xfrm>
          <a:ln w="12700" cap="flat"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 lIns="92075" tIns="46038" rIns="92075" bIns="46038"/>
          <a:lstStyle/>
          <a:p>
            <a:endParaRPr lang="en-US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4769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2286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075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373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671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8759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235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0287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6230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1788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0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DD2BE468-841F-5C4B-A99C-9D7CE0A32531}" type="datetimeFigureOut">
              <a:rPr lang="en-US" smtClean="0"/>
              <a:t>2/14/2017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/>
          <a:lstStyle/>
          <a:p>
            <a:fld id="{B90FC512-1B47-F643-B971-AB5B37AC7FA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475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B9FDD-FFBF-429A-BD3C-E78AE91C9DA3}" type="datetimeFigureOut">
              <a:rPr lang="en-GB" smtClean="0"/>
              <a:t>14/02/2017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4262FD-2195-46D5-8B59-9C7193ED899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13760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iUx-OL1q_LAhXRZpoKHcmRDQAQjRwIBw&amp;url=http://www.clipartpanda.com/categories/person-thinking-clipart&amp;bvm=bv.116274245,d.d2s&amp;psig=AFQjCNHdkB0BbBU_umjTdjW22dowCDvPag&amp;ust=1457477806101365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3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4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3.png"/><Relationship Id="rId7" Type="http://schemas.openxmlformats.org/officeDocument/2006/relationships/image" Target="../media/image5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5" Type="http://schemas.openxmlformats.org/officeDocument/2006/relationships/hyperlink" Target="http://www.google.co.uk/url?sa=i&amp;rct=j&amp;q=&amp;esrc=s&amp;source=images&amp;cd=&amp;cad=rja&amp;uact=8&amp;ved=0ahUKEwjhm6uYl_DKAhUHWRQKHelUC4UQjRwIBw&amp;url=http://www.mycutegraphics.com/graphics/bicycle/pink-bicycle.html&amp;psig=AFQjCNEmmvhTYqPub-XKecQMr8C2jJcaMg&amp;ust=1455296205347136" TargetMode="External"/><Relationship Id="rId4" Type="http://schemas.openxmlformats.org/officeDocument/2006/relationships/image" Target="../media/image65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13.png"/><Relationship Id="rId7" Type="http://schemas.openxmlformats.org/officeDocument/2006/relationships/image" Target="../media/image80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4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13.png"/><Relationship Id="rId7" Type="http://schemas.openxmlformats.org/officeDocument/2006/relationships/image" Target="../media/image8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4.png"/><Relationship Id="rId4" Type="http://schemas.openxmlformats.org/officeDocument/2006/relationships/image" Target="../media/image93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png"/><Relationship Id="rId4" Type="http://schemas.openxmlformats.org/officeDocument/2006/relationships/image" Target="../media/image9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8.png"/><Relationship Id="rId4" Type="http://schemas.openxmlformats.org/officeDocument/2006/relationships/image" Target="../media/image9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j4JLspq_LAhWHOhoKHWgxCjAQjRwIBw&amp;url=http://brooklandsfarm.milton-keynes.sch.uk/super-number-bonds/&amp;bvm=bv.116274245,d.d24&amp;psig=AFQjCNHhIeN4tROywCVEaCti1cap4H_-bg&amp;ust=1457464701552777" TargetMode="External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jpe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3648" y="1124744"/>
            <a:ext cx="66247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Croeso</a:t>
            </a:r>
            <a:endParaRPr lang="en-GB" sz="4800" dirty="0"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Welcome</a:t>
            </a:r>
          </a:p>
          <a:p>
            <a:pPr algn="ctr"/>
            <a:endParaRPr lang="en-GB" sz="4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Bore Mathemateg</a:t>
            </a:r>
          </a:p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Blwyddyn 2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85347">
            <a:off x="616903" y="622370"/>
            <a:ext cx="1803540" cy="1841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8369">
            <a:off x="6759432" y="759427"/>
            <a:ext cx="1813198" cy="1851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489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3"/>
          <p:cNvSpPr txBox="1">
            <a:spLocks noChangeArrowheads="1"/>
          </p:cNvSpPr>
          <p:nvPr/>
        </p:nvSpPr>
        <p:spPr bwMode="auto">
          <a:xfrm>
            <a:off x="468313" y="1557338"/>
            <a:ext cx="799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algn="ctr" eaLnBrk="1" hangingPunct="1"/>
            <a:r>
              <a:rPr lang="en-GB" altLang="en-US" sz="7200" dirty="0">
                <a:solidFill>
                  <a:srgbClr val="FF0000"/>
                </a:solidFill>
              </a:rPr>
              <a:t>Questionnaire</a:t>
            </a:r>
          </a:p>
        </p:txBody>
      </p:sp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3925">
            <a:off x="6405563" y="3557588"/>
            <a:ext cx="1763712" cy="233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9915">
            <a:off x="1108075" y="3625850"/>
            <a:ext cx="1698625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29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620688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Thank you for giving up your time!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19672" y="2924944"/>
            <a:ext cx="61206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Research shows that it’s your participation and engagement that ensures your child’s success</a:t>
            </a:r>
            <a:endParaRPr lang="en-GB" sz="36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928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8028" y="2708920"/>
            <a:ext cx="776467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“ In the early years, parental involvement has a significant impact on children’s cognitive development and literacy and number skills”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3529" y="550394"/>
            <a:ext cx="809367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latin typeface="Comic Sans MS" panose="030F0702030302020204" pitchFamily="66" charset="0"/>
              </a:rPr>
              <a:t>‘</a:t>
            </a:r>
            <a:r>
              <a:rPr lang="en-GB" sz="2800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Parental </a:t>
            </a:r>
            <a:r>
              <a:rPr lang="en-GB" sz="2800" i="1" dirty="0">
                <a:solidFill>
                  <a:srgbClr val="FFFF00"/>
                </a:solidFill>
                <a:latin typeface="Comic Sans MS" panose="030F0702030302020204" pitchFamily="66" charset="0"/>
              </a:rPr>
              <a:t>involvement in children’s education from an early age has a significant effect on educational achievement, and continues to do so into adolescence and adulthood</a:t>
            </a:r>
            <a:r>
              <a:rPr lang="en-GB" sz="2800" i="1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.’</a:t>
            </a:r>
            <a:endParaRPr lang="en-GB" sz="2800" i="1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41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3767" y="3212976"/>
            <a:ext cx="7764676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The </a:t>
            </a:r>
            <a:r>
              <a:rPr lang="en-GB" sz="2000" dirty="0">
                <a:latin typeface="Comic Sans MS" panose="030F0702030302020204" pitchFamily="66" charset="0"/>
              </a:rPr>
              <a:t>I</a:t>
            </a:r>
            <a:r>
              <a:rPr lang="en-GB" sz="2000" dirty="0" smtClean="0">
                <a:latin typeface="Comic Sans MS" panose="030F0702030302020204" pitchFamily="66" charset="0"/>
              </a:rPr>
              <a:t>mpact of Parental Involvement on Children’s Education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Department for Children, School and Families 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576" y="404664"/>
            <a:ext cx="82089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‘What </a:t>
            </a:r>
            <a:r>
              <a:rPr lang="en-GB" sz="2800" i="1" dirty="0">
                <a:solidFill>
                  <a:srgbClr val="7030A0"/>
                </a:solidFill>
                <a:latin typeface="Comic Sans MS" panose="030F0702030302020204" pitchFamily="66" charset="0"/>
              </a:rPr>
              <a:t>parents do is more important than who they are for children’s early development – i.e. home learning activities undertaken by parents is more important for children’s intellectual and social development than parental occupation, education or </a:t>
            </a:r>
            <a:r>
              <a:rPr lang="en-GB" sz="2800" i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income.’</a:t>
            </a:r>
            <a:endParaRPr lang="en-GB" sz="2800" i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58" t="38141" r="42056" b="45192"/>
          <a:stretch/>
        </p:blipFill>
        <p:spPr bwMode="auto">
          <a:xfrm>
            <a:off x="395536" y="5367412"/>
            <a:ext cx="6594764" cy="1219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112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395288" y="58738"/>
            <a:ext cx="8280400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rgbClr val="FF0000"/>
                </a:solidFill>
              </a:rPr>
              <a:t>Question 3</a:t>
            </a:r>
            <a:r>
              <a:rPr lang="en-GB" altLang="en-US" dirty="0">
                <a:solidFill>
                  <a:schemeClr val="tx1"/>
                </a:solidFill>
              </a:rPr>
              <a:t>: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At age seven, how influential is </a:t>
            </a:r>
            <a:r>
              <a:rPr lang="en-GB" altLang="en-US" b="1" dirty="0">
                <a:solidFill>
                  <a:srgbClr val="FF0000"/>
                </a:solidFill>
              </a:rPr>
              <a:t>family engagement </a:t>
            </a:r>
            <a:r>
              <a:rPr lang="en-GB" altLang="en-US" b="1" dirty="0">
                <a:solidFill>
                  <a:schemeClr val="tx1"/>
                </a:solidFill>
              </a:rPr>
              <a:t>in learning </a:t>
            </a:r>
            <a:r>
              <a:rPr lang="en-GB" altLang="en-US" dirty="0">
                <a:solidFill>
                  <a:schemeClr val="tx1"/>
                </a:solidFill>
              </a:rPr>
              <a:t>compared with the </a:t>
            </a:r>
            <a:r>
              <a:rPr lang="en-GB" altLang="en-US" b="1" dirty="0">
                <a:solidFill>
                  <a:schemeClr val="tx1"/>
                </a:solidFill>
              </a:rPr>
              <a:t>quality of the school </a:t>
            </a:r>
            <a:r>
              <a:rPr lang="en-GB" altLang="en-US" dirty="0">
                <a:solidFill>
                  <a:schemeClr val="tx1"/>
                </a:solidFill>
              </a:rPr>
              <a:t>for a child’s educational attainment?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less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influence than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b.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equal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influence to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c.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twice</a:t>
            </a:r>
            <a:r>
              <a:rPr lang="en-GB" altLang="en-US" b="1" dirty="0">
                <a:solidFill>
                  <a:schemeClr val="tx1"/>
                </a:solidFill>
              </a:rPr>
              <a:t>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six times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5284788"/>
            <a:ext cx="1511300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640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/>
          </p:cNvSpPr>
          <p:nvPr/>
        </p:nvSpPr>
        <p:spPr bwMode="auto">
          <a:xfrm>
            <a:off x="468313" y="333375"/>
            <a:ext cx="8424862" cy="637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1pPr>
            <a:lvl2pPr marL="742950" indent="-28575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2pPr>
            <a:lvl3pPr marL="11430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3pPr>
            <a:lvl4pPr marL="16002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4pPr>
            <a:lvl5pPr marL="2057400" indent="-228600" eaLnBrk="0" hangingPunct="0">
              <a:defRPr sz="2400">
                <a:solidFill>
                  <a:schemeClr val="bg1"/>
                </a:solidFill>
                <a:latin typeface="Comic Sans MS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bg1"/>
                </a:solidFill>
                <a:latin typeface="Comic Sans MS" pitchFamily="66" charset="0"/>
              </a:defRPr>
            </a:lvl9pPr>
          </a:lstStyle>
          <a:p>
            <a:pPr eaLnBrk="1" hangingPunct="1"/>
            <a:r>
              <a:rPr lang="en-GB" altLang="en-US" dirty="0">
                <a:solidFill>
                  <a:srgbClr val="FF0000"/>
                </a:solidFill>
              </a:rPr>
              <a:t>Question 3 :</a:t>
            </a:r>
          </a:p>
          <a:p>
            <a:pPr eaLnBrk="1" hangingPunct="1"/>
            <a:endParaRPr lang="en-GB" altLang="en-US" dirty="0">
              <a:solidFill>
                <a:srgbClr val="FF0000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At age seven, how influential is </a:t>
            </a:r>
            <a:r>
              <a:rPr lang="en-GB" altLang="en-US" b="1" dirty="0">
                <a:solidFill>
                  <a:schemeClr val="tx1"/>
                </a:solidFill>
              </a:rPr>
              <a:t>family engagement in learning </a:t>
            </a:r>
            <a:r>
              <a:rPr lang="en-GB" altLang="en-US" dirty="0">
                <a:solidFill>
                  <a:schemeClr val="tx1"/>
                </a:solidFill>
              </a:rPr>
              <a:t>compared with the </a:t>
            </a:r>
            <a:r>
              <a:rPr lang="en-GB" altLang="en-US" b="1" dirty="0">
                <a:solidFill>
                  <a:schemeClr val="tx1"/>
                </a:solidFill>
              </a:rPr>
              <a:t>quality of the school </a:t>
            </a:r>
            <a:r>
              <a:rPr lang="en-GB" altLang="en-US" dirty="0">
                <a:solidFill>
                  <a:schemeClr val="tx1"/>
                </a:solidFill>
              </a:rPr>
              <a:t>for a child’s educational attainment?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d. Family engagement has </a:t>
            </a:r>
            <a:r>
              <a:rPr lang="en-GB" altLang="en-US" b="1" dirty="0">
                <a:solidFill>
                  <a:srgbClr val="FF0000"/>
                </a:solidFill>
              </a:rPr>
              <a:t>six times </a:t>
            </a:r>
            <a:r>
              <a:rPr lang="en-GB" altLang="en-US" dirty="0">
                <a:solidFill>
                  <a:schemeClr val="tx1"/>
                </a:solidFill>
              </a:rPr>
              <a:t>as much influence as school quality </a:t>
            </a: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b="1" i="1" dirty="0">
                <a:solidFill>
                  <a:srgbClr val="FFC000"/>
                </a:solidFill>
              </a:rPr>
              <a:t>Source: Desforges and Abouchaar (2003) The impact of parental involvement, parental support and family education on pupil achievement and adjustment. Cited in FaCE the challenge together: Family and community engagement toolkit for schools in Wales </a:t>
            </a:r>
            <a:endParaRPr lang="en-GB" altLang="en-US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946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195" y="3140968"/>
            <a:ext cx="3888432" cy="347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http://images.clipartpanda.com/children-thinking-clipart-thinking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118" y="332656"/>
            <a:ext cx="2736304" cy="4329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79912" y="332656"/>
            <a:ext cx="4536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What is expected of Year 2 Children?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11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530" y="260648"/>
            <a:ext cx="8544948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7784" y="476672"/>
            <a:ext cx="331236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6093296"/>
            <a:ext cx="5904656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383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10" y="223850"/>
            <a:ext cx="8808978" cy="6408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27784" y="476672"/>
            <a:ext cx="331236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32" y="6056299"/>
            <a:ext cx="7406235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605367" y="476672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Y Llwybr  Llwyddiant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444" y="5928931"/>
            <a:ext cx="838301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0000"/>
                </a:solidFill>
              </a:rPr>
              <a:t>Mae dysgwyr da yn mentor ac yn llithro i lawr y llwybr     				llwyddiant!</a:t>
            </a:r>
            <a:endParaRPr lang="en-GB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706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984"/>
            <a:ext cx="8928992" cy="6408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865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222065" y="219904"/>
            <a:ext cx="1211039" cy="72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97664" y="26440"/>
            <a:ext cx="1236778" cy="899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033554"/>
              </p:ext>
            </p:extLst>
          </p:nvPr>
        </p:nvGraphicFramePr>
        <p:xfrm>
          <a:off x="575556" y="1020441"/>
          <a:ext cx="8208912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Recite</a:t>
                      </a:r>
                      <a:r>
                        <a:rPr lang="en-GB" sz="2800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numbers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100 </a:t>
                      </a:r>
                      <a:r>
                        <a:rPr lang="en-GB" sz="2800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forwards and backwards and from different starting points</a:t>
                      </a:r>
                      <a:endParaRPr lang="en-GB" sz="2800" dirty="0" smtClean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="1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Recite</a:t>
                      </a:r>
                      <a:r>
                        <a:rPr lang="en-GB" sz="2800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numbers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beyond 100</a:t>
                      </a:r>
                      <a:r>
                        <a:rPr lang="en-GB" sz="2800" baseline="0" dirty="0" smtClean="0">
                          <a:solidFill>
                            <a:srgbClr val="0070C0"/>
                          </a:solidFill>
                          <a:latin typeface="Comic Sans MS" panose="030F0702030302020204" pitchFamily="66" charset="0"/>
                        </a:rPr>
                        <a:t> forwards and backwards and from different starting points</a:t>
                      </a:r>
                      <a:endParaRPr lang="en-GB" sz="2800" dirty="0" smtClean="0">
                        <a:solidFill>
                          <a:srgbClr val="0070C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05361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chemeClr val="bg2"/>
                          </a:solidFill>
                          <a:latin typeface="Comic Sans MS" panose="030F0702030302020204" pitchFamily="66" charset="0"/>
                        </a:rPr>
                        <a:t>Read and write numbers to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at least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20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chemeClr val="bg2"/>
                          </a:solidFill>
                          <a:latin typeface="Comic Sans MS" panose="030F0702030302020204" pitchFamily="66" charset="0"/>
                        </a:rPr>
                        <a:t>forming and orientating them correctly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Read and write numbers 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to at least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100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forming and orientating them correctly</a:t>
                      </a:r>
                    </a:p>
                    <a:p>
                      <a:endParaRPr lang="en-GB" sz="2800" dirty="0">
                        <a:solidFill>
                          <a:srgbClr val="7030A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408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26316"/>
            <a:ext cx="3602672" cy="5103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0703" y="1916832"/>
            <a:ext cx="4895850" cy="3262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521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3610939" cy="48240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652491"/>
            <a:ext cx="4593167" cy="4464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919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4759966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8031"/>
            <a:ext cx="3672408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0183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00576"/>
            <a:ext cx="7632848" cy="4293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470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8433761"/>
              </p:ext>
            </p:extLst>
          </p:nvPr>
        </p:nvGraphicFramePr>
        <p:xfrm>
          <a:off x="467544" y="1198344"/>
          <a:ext cx="8208912" cy="3009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reliably up to 20 objects 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Count sets of objects by grouping in 2s, 5s and 10s</a:t>
                      </a:r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91" y="3864915"/>
            <a:ext cx="4334741" cy="2562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786507"/>
            <a:ext cx="3816423" cy="271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5366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973386"/>
              </p:ext>
            </p:extLst>
          </p:nvPr>
        </p:nvGraphicFramePr>
        <p:xfrm>
          <a:off x="575556" y="1196752"/>
          <a:ext cx="8208912" cy="2582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Compare and order numbers to </a:t>
                      </a:r>
                      <a:r>
                        <a:rPr lang="en-GB" sz="2800" b="1" dirty="0" smtClean="0">
                          <a:solidFill>
                            <a:srgbClr val="FFFF00"/>
                          </a:solidFill>
                          <a:latin typeface="Comic Sans MS" panose="030F0702030302020204" pitchFamily="66" charset="0"/>
                        </a:rPr>
                        <a:t>at least </a:t>
                      </a: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20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Compare and order 2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digit numbers 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1287" y="4793063"/>
            <a:ext cx="1897449" cy="1421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80"/>
            <a:ext cx="3096344" cy="206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9415" y="4373962"/>
            <a:ext cx="3029724" cy="2259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87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499046"/>
            <a:ext cx="1152128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2000" dirty="0" smtClean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99047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499047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39" y="1470173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99046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924944"/>
            <a:ext cx="1296144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Smallest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479506" y="2924944"/>
            <a:ext cx="1296144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Largest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467544" y="1389419"/>
            <a:ext cx="1226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sz="7200" dirty="0" smtClean="0"/>
              <a:t>14</a:t>
            </a:r>
            <a:endParaRPr lang="en-GB" sz="7200" dirty="0"/>
          </a:p>
        </p:txBody>
      </p:sp>
      <p:sp>
        <p:nvSpPr>
          <p:cNvPr id="13" name="Rectangle 12"/>
          <p:cNvSpPr/>
          <p:nvPr/>
        </p:nvSpPr>
        <p:spPr>
          <a:xfrm>
            <a:off x="2209408" y="1406710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 smtClean="0"/>
              <a:t>29</a:t>
            </a:r>
            <a:endParaRPr lang="en-GB" sz="7200" dirty="0"/>
          </a:p>
        </p:txBody>
      </p:sp>
      <p:sp>
        <p:nvSpPr>
          <p:cNvPr id="14" name="Rectangle 13"/>
          <p:cNvSpPr/>
          <p:nvPr/>
        </p:nvSpPr>
        <p:spPr>
          <a:xfrm>
            <a:off x="7630465" y="1406712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/>
              <a:t>4</a:t>
            </a:r>
            <a:r>
              <a:rPr lang="en-GB" sz="7200" dirty="0" smtClean="0"/>
              <a:t>3</a:t>
            </a:r>
            <a:endParaRPr lang="en-GB" sz="7200" dirty="0"/>
          </a:p>
        </p:txBody>
      </p:sp>
      <p:sp>
        <p:nvSpPr>
          <p:cNvPr id="15" name="Rectangle 14"/>
          <p:cNvSpPr/>
          <p:nvPr/>
        </p:nvSpPr>
        <p:spPr>
          <a:xfrm>
            <a:off x="5841919" y="1379529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/>
              <a:t>3</a:t>
            </a:r>
            <a:r>
              <a:rPr lang="en-GB" sz="7200" dirty="0" smtClean="0"/>
              <a:t>9</a:t>
            </a:r>
            <a:endParaRPr lang="en-GB" sz="7200" dirty="0"/>
          </a:p>
        </p:txBody>
      </p:sp>
      <p:sp>
        <p:nvSpPr>
          <p:cNvPr id="16" name="Rectangle 15"/>
          <p:cNvSpPr/>
          <p:nvPr/>
        </p:nvSpPr>
        <p:spPr>
          <a:xfrm>
            <a:off x="4054430" y="1406711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/>
              <a:t>3</a:t>
            </a:r>
            <a:r>
              <a:rPr lang="en-GB" sz="7200" dirty="0" smtClean="0"/>
              <a:t>3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2753687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1499046"/>
            <a:ext cx="1152128" cy="101566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2000" dirty="0" smtClean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FF0000"/>
              </a:solidFill>
            </a:endParaRPr>
          </a:p>
          <a:p>
            <a:endParaRPr lang="en-GB" sz="2000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499047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0" y="1499047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6239" y="1470173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499046"/>
            <a:ext cx="1206500" cy="981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924944"/>
            <a:ext cx="1296144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Largest 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7479506" y="2924944"/>
            <a:ext cx="1296144" cy="369332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Smallest 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511397" y="1406710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 smtClean="0"/>
              <a:t>27</a:t>
            </a:r>
            <a:endParaRPr lang="en-GB" sz="7200" dirty="0"/>
          </a:p>
        </p:txBody>
      </p:sp>
      <p:sp>
        <p:nvSpPr>
          <p:cNvPr id="13" name="Rectangle 12"/>
          <p:cNvSpPr/>
          <p:nvPr/>
        </p:nvSpPr>
        <p:spPr>
          <a:xfrm>
            <a:off x="2212856" y="1389419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 smtClean="0"/>
              <a:t>21</a:t>
            </a:r>
            <a:endParaRPr lang="en-GB" sz="7200" dirty="0"/>
          </a:p>
        </p:txBody>
      </p:sp>
      <p:sp>
        <p:nvSpPr>
          <p:cNvPr id="14" name="Rectangle 13"/>
          <p:cNvSpPr/>
          <p:nvPr/>
        </p:nvSpPr>
        <p:spPr>
          <a:xfrm>
            <a:off x="7801206" y="1406712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/>
              <a:t>5</a:t>
            </a:r>
          </a:p>
        </p:txBody>
      </p:sp>
      <p:sp>
        <p:nvSpPr>
          <p:cNvPr id="15" name="Rectangle 14"/>
          <p:cNvSpPr/>
          <p:nvPr/>
        </p:nvSpPr>
        <p:spPr>
          <a:xfrm>
            <a:off x="6033117" y="1389419"/>
            <a:ext cx="65274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/>
              <a:t>7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054430" y="1406711"/>
            <a:ext cx="11208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GB" sz="7200" dirty="0" smtClean="0"/>
              <a:t>17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171577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7481564"/>
              </p:ext>
            </p:extLst>
          </p:nvPr>
        </p:nvGraphicFramePr>
        <p:xfrm>
          <a:off x="575556" y="119675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odd and even numbers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20</a:t>
                      </a: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chemeClr val="bg2">
                              <a:lumMod val="60000"/>
                              <a:lumOff val="40000"/>
                            </a:schemeClr>
                          </a:solidFill>
                          <a:latin typeface="Comic Sans MS" panose="030F0702030302020204" pitchFamily="66" charset="0"/>
                        </a:rPr>
                        <a:t>Recognise odd and even numbers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100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368" y="3140967"/>
            <a:ext cx="3779837" cy="3030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648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971643"/>
              </p:ext>
            </p:extLst>
          </p:nvPr>
        </p:nvGraphicFramePr>
        <p:xfrm>
          <a:off x="575556" y="1196752"/>
          <a:ext cx="8208912" cy="343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3664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Demonstrate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 understanding of place value e.g one 10 and four units equal 14, up to at least 20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Demonstrate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 understanding of place value to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at least 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up to 100.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68" y="4601361"/>
            <a:ext cx="1644707" cy="2113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979" y="4555010"/>
            <a:ext cx="21526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39" r="19438"/>
          <a:stretch/>
        </p:blipFill>
        <p:spPr bwMode="auto">
          <a:xfrm>
            <a:off x="6516216" y="3880365"/>
            <a:ext cx="2318657" cy="2834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0000"/>
          <a:stretch/>
        </p:blipFill>
        <p:spPr bwMode="auto">
          <a:xfrm>
            <a:off x="4681635" y="4725144"/>
            <a:ext cx="1557831" cy="1656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7499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4132228" y="131605"/>
            <a:ext cx="2751387" cy="2340260"/>
            <a:chOff x="2555776" y="476672"/>
            <a:chExt cx="4176464" cy="2664296"/>
          </a:xfrm>
        </p:grpSpPr>
        <p:grpSp>
          <p:nvGrpSpPr>
            <p:cNvPr id="26" name="Group 25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29" name="Rounded Rectangle 28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solidFill>
                <a:sysClr val="window" lastClr="FFFFFF"/>
              </a:solidFill>
              <a:ln w="76200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13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Verdana" pitchFamily="34" charset="0"/>
                  <a:ea typeface="+mn-ea"/>
                  <a:cs typeface="Arial"/>
                </a:endParaRPr>
              </a:p>
            </p:txBody>
          </p:sp>
          <p:cxnSp>
            <p:nvCxnSpPr>
              <p:cNvPr id="30" name="Straight Connector 29"/>
              <p:cNvCxnSpPr>
                <a:stCxn id="29" idx="0"/>
                <a:endCxn id="29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noFill/>
              <a:ln w="9525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27" name="Rectangle 26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7</a:t>
              </a:r>
            </a:p>
          </p:txBody>
        </p:sp>
        <p:sp>
          <p:nvSpPr>
            <p:cNvPr id="28" name="Rectangle 27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3</a:t>
              </a: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2694804" y="3349102"/>
            <a:ext cx="2751387" cy="2340260"/>
            <a:chOff x="2555776" y="476672"/>
            <a:chExt cx="4176464" cy="2664296"/>
          </a:xfrm>
        </p:grpSpPr>
        <p:grpSp>
          <p:nvGrpSpPr>
            <p:cNvPr id="47" name="Group 46"/>
            <p:cNvGrpSpPr/>
            <p:nvPr/>
          </p:nvGrpSpPr>
          <p:grpSpPr>
            <a:xfrm>
              <a:off x="2555776" y="476672"/>
              <a:ext cx="4176464" cy="2664296"/>
              <a:chOff x="1691680" y="548680"/>
              <a:chExt cx="5760640" cy="3024336"/>
            </a:xfrm>
          </p:grpSpPr>
          <p:sp>
            <p:nvSpPr>
              <p:cNvPr id="50" name="Rounded Rectangle 49"/>
              <p:cNvSpPr/>
              <p:nvPr/>
            </p:nvSpPr>
            <p:spPr bwMode="auto">
              <a:xfrm>
                <a:off x="1691680" y="548680"/>
                <a:ext cx="5760640" cy="3024336"/>
              </a:xfrm>
              <a:prstGeom prst="roundRect">
                <a:avLst/>
              </a:prstGeom>
              <a:solidFill>
                <a:sysClr val="window" lastClr="FFFFFF"/>
              </a:solidFill>
              <a:ln w="76200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  <p:txBody>
              <a:bodyPr vert="horz" wrap="square" lIns="68580" tIns="34290" rIns="68580" bIns="34290" numCol="1" rtlCol="0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68580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1013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Verdana" pitchFamily="34" charset="0"/>
                  <a:ea typeface="+mn-ea"/>
                  <a:cs typeface="Arial"/>
                </a:endParaRPr>
              </a:p>
            </p:txBody>
          </p:sp>
          <p:cxnSp>
            <p:nvCxnSpPr>
              <p:cNvPr id="51" name="Straight Connector 50"/>
              <p:cNvCxnSpPr>
                <a:stCxn id="50" idx="0"/>
                <a:endCxn id="50" idx="2"/>
              </p:cNvCxnSpPr>
              <p:nvPr/>
            </p:nvCxnSpPr>
            <p:spPr bwMode="auto">
              <a:xfrm>
                <a:off x="4572000" y="548680"/>
                <a:ext cx="0" cy="3024336"/>
              </a:xfrm>
              <a:prstGeom prst="line">
                <a:avLst/>
              </a:prstGeom>
              <a:noFill/>
              <a:ln w="9525" cap="flat" cmpd="sng" algn="ctr">
                <a:solidFill>
                  <a:srgbClr val="52AE32"/>
                </a:solidFill>
                <a:prstDash val="solid"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48" name="Rectangle 47"/>
            <p:cNvSpPr/>
            <p:nvPr/>
          </p:nvSpPr>
          <p:spPr bwMode="auto">
            <a:xfrm>
              <a:off x="2649480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7</a:t>
              </a:r>
            </a:p>
          </p:txBody>
        </p:sp>
        <p:sp>
          <p:nvSpPr>
            <p:cNvPr id="49" name="Rectangle 48"/>
            <p:cNvSpPr/>
            <p:nvPr/>
          </p:nvSpPr>
          <p:spPr bwMode="auto">
            <a:xfrm>
              <a:off x="4737712" y="800708"/>
              <a:ext cx="1900824" cy="2016224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68580" tIns="34290" rIns="68580" bIns="3429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68580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96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 Rounded MT Bold" panose="020F0704030504030204" pitchFamily="34" charset="0"/>
                  <a:cs typeface="Arial"/>
                </a:rPr>
                <a:t>0</a:t>
              </a:r>
            </a:p>
          </p:txBody>
        </p:sp>
      </p:grpSp>
      <p:sp>
        <p:nvSpPr>
          <p:cNvPr id="40" name="Rounded Rectangle 39"/>
          <p:cNvSpPr/>
          <p:nvPr/>
        </p:nvSpPr>
        <p:spPr bwMode="auto">
          <a:xfrm>
            <a:off x="7085953" y="3333428"/>
            <a:ext cx="1403243" cy="2332800"/>
          </a:xfrm>
          <a:prstGeom prst="roundRect">
            <a:avLst/>
          </a:prstGeom>
          <a:solidFill>
            <a:sysClr val="window" lastClr="FFFFFF"/>
          </a:solidFill>
          <a:ln w="76200" cap="flat" cmpd="sng" algn="ctr">
            <a:solidFill>
              <a:srgbClr val="52AE32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8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9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3</a:t>
            </a:r>
          </a:p>
        </p:txBody>
      </p:sp>
      <p:sp>
        <p:nvSpPr>
          <p:cNvPr id="67" name="Down Arrow 66"/>
          <p:cNvSpPr/>
          <p:nvPr/>
        </p:nvSpPr>
        <p:spPr>
          <a:xfrm rot="2018735">
            <a:off x="4038404" y="2085247"/>
            <a:ext cx="605118" cy="1093695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ounded Rectangular Callout 31"/>
          <p:cNvSpPr/>
          <p:nvPr/>
        </p:nvSpPr>
        <p:spPr bwMode="auto">
          <a:xfrm>
            <a:off x="189204" y="1541930"/>
            <a:ext cx="2296955" cy="2196204"/>
          </a:xfrm>
          <a:prstGeom prst="wedgeRoundRectCallout">
            <a:avLst>
              <a:gd name="adj1" fmla="val -20700"/>
              <a:gd name="adj2" fmla="val 69870"/>
              <a:gd name="adj3" fmla="val 16667"/>
            </a:avLst>
          </a:prstGeom>
          <a:solidFill>
            <a:sysClr val="window" lastClr="FFFFFF"/>
          </a:solidFill>
          <a:ln w="25400" cap="flat" cmpd="sng" algn="ctr">
            <a:solidFill>
              <a:srgbClr val="52AE32"/>
            </a:solidFill>
            <a:prstDash val="solid"/>
            <a:headEnd type="none" w="med" len="med"/>
            <a:tailEnd type="none" w="med" len="med"/>
          </a:ln>
          <a:effectLst/>
        </p:spPr>
        <p:txBody>
          <a:bodyPr vert="horz" wrap="square" lIns="68580" tIns="34290" rIns="68580" bIns="34290" numCol="1" rtlCol="0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6858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Let’s partition </a:t>
            </a:r>
            <a:r>
              <a:rPr kumimoji="0" lang="en-GB" sz="2600" b="1" i="0" u="sng" strike="noStrike" kern="0" cap="none" spc="0" normalizeH="0" baseline="0" noProof="0" dirty="0" smtClean="0">
                <a:ln>
                  <a:noFill/>
                </a:ln>
                <a:solidFill>
                  <a:srgbClr val="52AE32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73</a:t>
            </a:r>
            <a:r>
              <a:rPr kumimoji="0" lang="en-GB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52AE32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 </a:t>
            </a:r>
            <a:r>
              <a:rPr kumimoji="0" lang="en-GB" sz="2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Rounded MT Bold" panose="020F0704030504030204" pitchFamily="34" charset="0"/>
                <a:cs typeface="Arial"/>
              </a:rPr>
              <a:t>into seventy and three.</a:t>
            </a:r>
            <a:endParaRPr kumimoji="0" lang="en-GB" sz="26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Rounded MT Bold" panose="020F0704030504030204" pitchFamily="34" charset="0"/>
              <a:cs typeface="Arial"/>
            </a:endParaRPr>
          </a:p>
        </p:txBody>
      </p:sp>
      <p:sp>
        <p:nvSpPr>
          <p:cNvPr id="34" name="Down Arrow 33"/>
          <p:cNvSpPr/>
          <p:nvPr/>
        </p:nvSpPr>
        <p:spPr>
          <a:xfrm rot="19581265" flipH="1">
            <a:off x="6504076" y="2085246"/>
            <a:ext cx="605118" cy="1093695"/>
          </a:xfrm>
          <a:prstGeom prst="downArrow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5" descr="C:\Users\Roger.Bird\Desktop\Big Maths Characters 2013\Squiggleworth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6104"/>
          <a:stretch/>
        </p:blipFill>
        <p:spPr bwMode="auto">
          <a:xfrm flipH="1">
            <a:off x="0" y="4209887"/>
            <a:ext cx="1197878" cy="209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3285067" y="5305776"/>
            <a:ext cx="1535008" cy="496712"/>
          </a:xfrm>
          <a:prstGeom prst="rect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Seventy</a:t>
            </a:r>
            <a:endParaRPr lang="en-GB" sz="2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7316191" y="5292229"/>
            <a:ext cx="984492" cy="496712"/>
          </a:xfrm>
          <a:prstGeom prst="rect">
            <a:avLst/>
          </a:prstGeom>
          <a:solidFill>
            <a:schemeClr val="bg1"/>
          </a:solidFill>
          <a:ln w="38100">
            <a:solidFill>
              <a:srgbClr val="52AE3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Three</a:t>
            </a:r>
            <a:endParaRPr lang="en-GB" sz="22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9195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67" grpId="0" animBg="1"/>
      <p:bldP spid="34" grpId="0" animBg="1"/>
      <p:bldP spid="20" grpId="0" animBg="1"/>
      <p:bldP spid="2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15816" y="1172448"/>
            <a:ext cx="388843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Numicon</a:t>
            </a:r>
            <a:endParaRPr lang="en-GB" sz="6600" dirty="0">
              <a:latin typeface="Comic Sans MS" panose="030F0702030302020204" pitchFamily="66" charset="0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8098"/>
          <a:stretch/>
        </p:blipFill>
        <p:spPr bwMode="auto">
          <a:xfrm>
            <a:off x="827584" y="2420888"/>
            <a:ext cx="7560840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59" b="3738"/>
          <a:stretch/>
        </p:blipFill>
        <p:spPr bwMode="auto">
          <a:xfrm>
            <a:off x="467544" y="4509120"/>
            <a:ext cx="828081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108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9794414"/>
              </p:ext>
            </p:extLst>
          </p:nvPr>
        </p:nvGraphicFramePr>
        <p:xfrm>
          <a:off x="575556" y="1196752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‘counting on’ strategies to add two collections, starting with the larger number e.g. 8 + 5  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‘counting on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’ strategies to add two collections, starting with the larger number e.g. 38 + 7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‘counting back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’ strategies to take away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815587"/>
            <a:ext cx="1656184" cy="177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1" t="26984" r="10322" b="16234"/>
          <a:stretch/>
        </p:blipFill>
        <p:spPr bwMode="auto">
          <a:xfrm>
            <a:off x="2411760" y="4545756"/>
            <a:ext cx="1980295" cy="2040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486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411666"/>
              </p:ext>
            </p:extLst>
          </p:nvPr>
        </p:nvGraphicFramePr>
        <p:xfrm>
          <a:off x="575556" y="1196752"/>
          <a:ext cx="8208912" cy="642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Know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number facts / number bonds of numbers </a:t>
                      </a:r>
                      <a:r>
                        <a:rPr lang="en-GB" sz="2800" b="1" baseline="0" dirty="0" smtClean="0">
                          <a:solidFill>
                            <a:srgbClr val="FFFF00"/>
                          </a:solidFill>
                          <a:latin typeface="Comic Sans MS" panose="030F0702030302020204" pitchFamily="66" charset="0"/>
                        </a:rPr>
                        <a:t>5,6,7,8,9 </a:t>
                      </a:r>
                      <a:r>
                        <a:rPr lang="en-GB" sz="2800" b="1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and</a:t>
                      </a:r>
                      <a:r>
                        <a:rPr lang="en-GB" sz="2800" b="1" baseline="0" dirty="0" smtClean="0">
                          <a:solidFill>
                            <a:srgbClr val="FFFF00"/>
                          </a:solidFill>
                          <a:latin typeface="Comic Sans MS" panose="030F0702030302020204" pitchFamily="66" charset="0"/>
                        </a:rPr>
                        <a:t> 10 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- addition and subtraction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dirty="0" smtClean="0">
                          <a:solidFill>
                            <a:schemeClr val="bg2"/>
                          </a:solidFill>
                          <a:latin typeface="Comic Sans MS" panose="030F0702030302020204" pitchFamily="66" charset="0"/>
                        </a:rPr>
                        <a:t>(Son am bondiau rhif)</a:t>
                      </a:r>
                      <a:endParaRPr lang="en-GB" sz="1600" dirty="0">
                        <a:solidFill>
                          <a:schemeClr val="bg2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mental recall of number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facts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up to 10 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to derive other facts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4+4=8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40 +40 = 80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chemeClr val="accent6"/>
                          </a:solidFill>
                          <a:latin typeface="Comic Sans MS" panose="030F0702030302020204" pitchFamily="66" charset="0"/>
                        </a:rPr>
                        <a:t>6+ 4= 10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chemeClr val="accent6"/>
                          </a:solidFill>
                          <a:latin typeface="Comic Sans MS" panose="030F0702030302020204" pitchFamily="66" charset="0"/>
                        </a:rPr>
                        <a:t>60 + 40 = 100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chemeClr val="accent4"/>
                          </a:solidFill>
                          <a:latin typeface="Comic Sans MS" panose="030F0702030302020204" pitchFamily="66" charset="0"/>
                        </a:rPr>
                        <a:t>5+4 </a:t>
                      </a:r>
                      <a:r>
                        <a:rPr lang="en-GB" sz="2800" baseline="0" dirty="0" smtClean="0">
                          <a:solidFill>
                            <a:schemeClr val="accent4"/>
                          </a:solidFill>
                          <a:latin typeface="Comic Sans MS" panose="030F0702030302020204" pitchFamily="66" charset="0"/>
                        </a:rPr>
                        <a:t>= 90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chemeClr val="accent4"/>
                          </a:solidFill>
                          <a:latin typeface="Comic Sans MS" panose="030F0702030302020204" pitchFamily="66" charset="0"/>
                        </a:rPr>
                        <a:t>50 + 40 = 90 </a:t>
                      </a:r>
                      <a:r>
                        <a:rPr lang="en-GB" sz="2800" baseline="0" dirty="0" smtClean="0">
                          <a:solidFill>
                            <a:srgbClr val="FFFF00"/>
                          </a:solidFill>
                          <a:latin typeface="Comic Sans MS" panose="030F0702030302020204" pitchFamily="66" charset="0"/>
                        </a:rPr>
                        <a:t>**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same with subtraction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" t="5909" r="4780" b="50000"/>
          <a:stretch/>
        </p:blipFill>
        <p:spPr bwMode="auto">
          <a:xfrm>
            <a:off x="608104" y="4797152"/>
            <a:ext cx="4071908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153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541" y="332656"/>
            <a:ext cx="8657071" cy="6120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5956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7" t="50000" r="76078" b="7337"/>
          <a:stretch/>
        </p:blipFill>
        <p:spPr bwMode="auto">
          <a:xfrm>
            <a:off x="323528" y="260648"/>
            <a:ext cx="3744416" cy="6169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086" r="17459"/>
          <a:stretch/>
        </p:blipFill>
        <p:spPr bwMode="auto">
          <a:xfrm>
            <a:off x="4644008" y="357629"/>
            <a:ext cx="4032448" cy="597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694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07491" y="116632"/>
            <a:ext cx="1836204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400" b="1" dirty="0" smtClean="0">
                <a:latin typeface="Segoe Print" pitchFamily="2" charset="0"/>
              </a:rPr>
              <a:t>A </a:t>
            </a:r>
            <a:r>
              <a:rPr lang="en-GB" sz="1400" b="1" dirty="0" err="1" smtClean="0">
                <a:latin typeface="Segoe Print" pitchFamily="2" charset="0"/>
              </a:rPr>
              <a:t>fedrwch</a:t>
            </a:r>
            <a:r>
              <a:rPr lang="en-GB" sz="1400" b="1" dirty="0" smtClean="0">
                <a:latin typeface="Segoe Print" pitchFamily="2" charset="0"/>
              </a:rPr>
              <a:t> chi </a:t>
            </a:r>
            <a:r>
              <a:rPr lang="en-GB" sz="1400" b="1" dirty="0" err="1" smtClean="0">
                <a:latin typeface="Segoe Print" pitchFamily="2" charset="0"/>
              </a:rPr>
              <a:t>ddod</a:t>
            </a:r>
            <a:r>
              <a:rPr lang="en-GB" sz="1400" b="1" dirty="0" smtClean="0">
                <a:latin typeface="Segoe Print" pitchFamily="2" charset="0"/>
              </a:rPr>
              <a:t> o </a:t>
            </a:r>
            <a:r>
              <a:rPr lang="en-GB" sz="1400" b="1" dirty="0" err="1" smtClean="0">
                <a:latin typeface="Segoe Print" pitchFamily="2" charset="0"/>
              </a:rPr>
              <a:t>hyd</a:t>
            </a:r>
            <a:r>
              <a:rPr lang="en-GB" sz="1400" b="1" dirty="0" smtClean="0">
                <a:latin typeface="Segoe Print" pitchFamily="2" charset="0"/>
              </a:rPr>
              <a:t> </a:t>
            </a:r>
            <a:r>
              <a:rPr lang="en-GB" sz="1400" b="1" dirty="0" err="1" smtClean="0">
                <a:latin typeface="Segoe Print" pitchFamily="2" charset="0"/>
              </a:rPr>
              <a:t>i’r</a:t>
            </a:r>
            <a:r>
              <a:rPr lang="en-GB" sz="1400" b="1" dirty="0" smtClean="0">
                <a:latin typeface="Segoe Print" pitchFamily="2" charset="0"/>
              </a:rPr>
              <a:t> 2 </a:t>
            </a:r>
            <a:r>
              <a:rPr lang="en-GB" sz="1400" b="1" dirty="0" err="1" smtClean="0">
                <a:latin typeface="Segoe Print" pitchFamily="2" charset="0"/>
              </a:rPr>
              <a:t>ffaith</a:t>
            </a:r>
            <a:r>
              <a:rPr lang="en-GB" sz="1400" b="1" dirty="0" smtClean="0">
                <a:latin typeface="Segoe Print" pitchFamily="2" charset="0"/>
              </a:rPr>
              <a:t> </a:t>
            </a:r>
            <a:r>
              <a:rPr lang="en-GB" sz="1400" b="1" dirty="0" err="1" smtClean="0">
                <a:latin typeface="Segoe Print" pitchFamily="2" charset="0"/>
              </a:rPr>
              <a:t>adio</a:t>
            </a:r>
            <a:r>
              <a:rPr lang="en-GB" sz="1400" b="1" dirty="0" smtClean="0">
                <a:latin typeface="Segoe Print" pitchFamily="2" charset="0"/>
              </a:rPr>
              <a:t> </a:t>
            </a:r>
            <a:r>
              <a:rPr lang="en-GB" sz="1400" b="1" dirty="0" err="1" smtClean="0">
                <a:latin typeface="Segoe Print" pitchFamily="2" charset="0"/>
              </a:rPr>
              <a:t>a’r</a:t>
            </a:r>
            <a:r>
              <a:rPr lang="en-GB" sz="1400" b="1" dirty="0" smtClean="0">
                <a:latin typeface="Segoe Print" pitchFamily="2" charset="0"/>
              </a:rPr>
              <a:t> 2 </a:t>
            </a:r>
            <a:r>
              <a:rPr lang="en-GB" sz="1400" b="1" dirty="0" err="1" smtClean="0">
                <a:latin typeface="Segoe Print" pitchFamily="2" charset="0"/>
              </a:rPr>
              <a:t>ffaith</a:t>
            </a:r>
            <a:r>
              <a:rPr lang="en-GB" sz="1400" b="1" dirty="0" smtClean="0">
                <a:latin typeface="Segoe Print" pitchFamily="2" charset="0"/>
              </a:rPr>
              <a:t> </a:t>
            </a:r>
            <a:r>
              <a:rPr lang="en-GB" sz="1400" b="1" dirty="0" err="1" smtClean="0">
                <a:latin typeface="Segoe Print" pitchFamily="2" charset="0"/>
              </a:rPr>
              <a:t>tynnu</a:t>
            </a:r>
            <a:r>
              <a:rPr lang="en-GB" sz="1400" b="1" dirty="0" smtClean="0">
                <a:latin typeface="Segoe Print" pitchFamily="2" charset="0"/>
              </a:rPr>
              <a:t>?</a:t>
            </a:r>
            <a:endParaRPr lang="en-GB" sz="1400" b="1" dirty="0">
              <a:latin typeface="Segoe Print" pitchFamily="2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709835" y="1570728"/>
            <a:ext cx="3824897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FF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1"/>
                  </a:solidFill>
                  <a:latin typeface="Segoe Print" pitchFamily="2" charset="0"/>
                </a:rPr>
                <a:t>2</a:t>
              </a:r>
              <a:endParaRPr lang="en-GB" sz="5400" b="1" dirty="0">
                <a:solidFill>
                  <a:schemeClr val="bg1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 smtClean="0">
                  <a:solidFill>
                    <a:schemeClr val="bg1"/>
                  </a:solidFill>
                  <a:latin typeface="Segoe Print" pitchFamily="2" charset="0"/>
                </a:rPr>
                <a:t>+-</a:t>
              </a:r>
              <a:endParaRPr lang="en-GB" sz="8000" b="1" dirty="0">
                <a:solidFill>
                  <a:schemeClr val="bg1"/>
                </a:solidFill>
                <a:latin typeface="Segoe Print" pitchFamily="2" charset="0"/>
              </a:endParaRPr>
            </a:p>
          </p:txBody>
        </p:sp>
      </p:grp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59" y="1310678"/>
            <a:ext cx="1787990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5268953" y="4944024"/>
            <a:ext cx="984276" cy="1322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Segoe Print" pitchFamily="2" charset="0"/>
              </a:rPr>
              <a:t>6</a:t>
            </a:r>
            <a:endParaRPr lang="en-GB" sz="5400" b="1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954576" y="2153815"/>
            <a:ext cx="1305830" cy="13088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Segoe Print" pitchFamily="2" charset="0"/>
              </a:rPr>
              <a:t>8</a:t>
            </a:r>
            <a:endParaRPr lang="en-GB" sz="5400" b="1" dirty="0">
              <a:solidFill>
                <a:schemeClr val="bg1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556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ular Callout 5"/>
          <p:cNvSpPr/>
          <p:nvPr/>
        </p:nvSpPr>
        <p:spPr>
          <a:xfrm>
            <a:off x="4607491" y="116632"/>
            <a:ext cx="1836204" cy="1044116"/>
          </a:xfrm>
          <a:prstGeom prst="wedgeRoundRectCallout">
            <a:avLst>
              <a:gd name="adj1" fmla="val 65013"/>
              <a:gd name="adj2" fmla="val 36358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atin typeface="Segoe Print" pitchFamily="2" charset="0"/>
              </a:rPr>
              <a:t>Let’s wire the numbers up!!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2709835" y="1570728"/>
            <a:ext cx="3824897" cy="4759872"/>
            <a:chOff x="467544" y="3429000"/>
            <a:chExt cx="2798231" cy="2592288"/>
          </a:xfrm>
        </p:grpSpPr>
        <p:sp>
          <p:nvSpPr>
            <p:cNvPr id="7" name="Isosceles Triangle 6"/>
            <p:cNvSpPr/>
            <p:nvPr/>
          </p:nvSpPr>
          <p:spPr>
            <a:xfrm>
              <a:off x="467544" y="3429000"/>
              <a:ext cx="2798231" cy="2412268"/>
            </a:xfrm>
            <a:prstGeom prst="triangle">
              <a:avLst/>
            </a:prstGeom>
            <a:solidFill>
              <a:srgbClr val="FF0000"/>
            </a:soli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/>
            <p:cNvSpPr/>
            <p:nvPr/>
          </p:nvSpPr>
          <p:spPr>
            <a:xfrm>
              <a:off x="1506619" y="3717032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000" b="1" dirty="0">
                  <a:solidFill>
                    <a:schemeClr val="bg2"/>
                  </a:solidFill>
                  <a:latin typeface="Segoe Print" pitchFamily="2" charset="0"/>
                </a:rPr>
                <a:t>15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2483768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5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39552" y="5301208"/>
              <a:ext cx="72008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5400" b="1" dirty="0" smtClean="0">
                  <a:solidFill>
                    <a:schemeClr val="bg2"/>
                  </a:solidFill>
                  <a:latin typeface="Segoe Print" pitchFamily="2" charset="0"/>
                </a:rPr>
                <a:t>3</a:t>
              </a:r>
              <a:endParaRPr lang="en-GB" sz="5400" b="1" dirty="0">
                <a:solidFill>
                  <a:schemeClr val="bg2"/>
                </a:solidFill>
                <a:latin typeface="Segoe Print" pitchFamily="2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412032" y="4653136"/>
              <a:ext cx="927720" cy="72008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8000" b="1" dirty="0">
                  <a:solidFill>
                    <a:schemeClr val="bg2"/>
                  </a:solidFill>
                  <a:latin typeface="Segoe Print" pitchFamily="2" charset="0"/>
                </a:rPr>
                <a:t>x÷</a:t>
              </a: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3856633" y="1577737"/>
            <a:ext cx="1501716" cy="2002288"/>
          </a:xfrm>
          <a:prstGeom prst="ellipse">
            <a:avLst/>
          </a:prstGeom>
          <a:noFill/>
          <a:ln w="76200" cap="flat" cmpd="sng" algn="ctr">
            <a:solidFill>
              <a:srgbClr val="66FF33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>
              <a:latin typeface="Verdana" pitchFamily="34" charset="0"/>
            </a:endParaRPr>
          </a:p>
        </p:txBody>
      </p:sp>
      <p:pic>
        <p:nvPicPr>
          <p:cNvPr id="11" name="Picture 5" descr="C:\Users\Roger.Bird\Desktop\Big Maths Characters 2013\Squiggleworth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759" y="1310678"/>
            <a:ext cx="1787990" cy="168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2106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9299357"/>
              </p:ext>
            </p:extLst>
          </p:nvPr>
        </p:nvGraphicFramePr>
        <p:xfrm>
          <a:off x="575556" y="1196752"/>
          <a:ext cx="8208912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040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2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27442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Number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facts  -  missing numbers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7 +__ =   9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__ + 5  =  9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missing number problems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e.g 40 - ___=19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86" t="7829" r="19498"/>
          <a:stretch/>
        </p:blipFill>
        <p:spPr bwMode="auto">
          <a:xfrm>
            <a:off x="1259632" y="3642189"/>
            <a:ext cx="1378567" cy="299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368" y="3659166"/>
            <a:ext cx="1265093" cy="23621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126" y="3573016"/>
            <a:ext cx="1361886" cy="2966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473" y="3586092"/>
            <a:ext cx="1201191" cy="17901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8431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7834" y="2060848"/>
            <a:ext cx="799288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34" y="1844824"/>
            <a:ext cx="8193087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50234" y="1783849"/>
            <a:ext cx="784048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2" t="13299" r="69322" b="31419"/>
          <a:stretch/>
        </p:blipFill>
        <p:spPr bwMode="auto">
          <a:xfrm>
            <a:off x="2394854" y="1907665"/>
            <a:ext cx="783773" cy="56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2" t="13299" r="69322" b="31419"/>
          <a:stretch/>
        </p:blipFill>
        <p:spPr bwMode="auto">
          <a:xfrm>
            <a:off x="3178627" y="1907665"/>
            <a:ext cx="783773" cy="56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V="1">
            <a:off x="1619672" y="2473723"/>
            <a:ext cx="648072" cy="1387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118146" y="2060848"/>
            <a:ext cx="2767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Forte" panose="03060902040502070203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699792" y="54868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40 - ___ = 19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20063634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5923349"/>
              </p:ext>
            </p:extLst>
          </p:nvPr>
        </p:nvGraphicFramePr>
        <p:xfrm>
          <a:off x="575556" y="119675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known number facts when adding 3 numbers e.g……..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Understand that multiplication is repeated addition, e.g, 2+2+2 is the same as ‘three two’s’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Numicon 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multiplication!!!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503548" y="5589240"/>
            <a:ext cx="8136904" cy="1200329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1259632" y="5589240"/>
            <a:ext cx="72728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3  +   5   +  7  = </a:t>
            </a:r>
            <a:endParaRPr lang="en-GB" sz="4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Oval 7"/>
          <p:cNvSpPr/>
          <p:nvPr/>
        </p:nvSpPr>
        <p:spPr>
          <a:xfrm>
            <a:off x="1259632" y="5589240"/>
            <a:ext cx="648072" cy="707886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0325" y="5535126"/>
            <a:ext cx="70167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1194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148665"/>
              </p:ext>
            </p:extLst>
          </p:nvPr>
        </p:nvGraphicFramePr>
        <p:xfrm>
          <a:off x="575556" y="864448"/>
          <a:ext cx="8208912" cy="5660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 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2816304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Count in 2’s,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10’s and 5’s to 100.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Counting in 10’s also means 3, 13, 23,33,43 etc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in 2’s,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10’s and 5’s from any given number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466016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Count in 10’s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to 100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0,10,20,30,40,50,60,70,80,90,100!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Recall and use the 2,5, and 10 times table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63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404664"/>
            <a:ext cx="7680853" cy="576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5205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1524000" y="1371600"/>
            <a:ext cx="10668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7200" dirty="0">
                <a:latin typeface="Comic Sans MS" pitchFamily="66" charset="0"/>
              </a:rPr>
              <a:t>4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2667000" y="1295400"/>
            <a:ext cx="10668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7200" dirty="0">
                <a:latin typeface="Comic Sans MS" pitchFamily="66" charset="0"/>
              </a:rPr>
              <a:t>x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3657600" y="1295400"/>
            <a:ext cx="10668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7200" dirty="0">
                <a:latin typeface="Comic Sans MS" pitchFamily="66" charset="0"/>
              </a:rPr>
              <a:t>2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876800" y="1295400"/>
            <a:ext cx="8382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7200" dirty="0">
                <a:latin typeface="Comic Sans MS" pitchFamily="66" charset="0"/>
              </a:rPr>
              <a:t>=</a:t>
            </a:r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457200" y="3429000"/>
            <a:ext cx="1149350" cy="573088"/>
            <a:chOff x="288" y="2160"/>
            <a:chExt cx="724" cy="361"/>
          </a:xfrm>
        </p:grpSpPr>
        <p:sp>
          <p:nvSpPr>
            <p:cNvPr id="16392" name="AutoShape 8"/>
            <p:cNvSpPr>
              <a:spLocks noChangeArrowheads="1"/>
            </p:cNvSpPr>
            <p:nvPr/>
          </p:nvSpPr>
          <p:spPr bwMode="auto">
            <a:xfrm>
              <a:off x="288" y="2160"/>
              <a:ext cx="724" cy="361"/>
            </a:xfrm>
            <a:prstGeom prst="roundRect">
              <a:avLst>
                <a:gd name="adj" fmla="val 12264"/>
              </a:avLst>
            </a:prstGeom>
            <a:solidFill>
              <a:srgbClr val="C4D7DA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393" name="Oval 9"/>
            <p:cNvSpPr>
              <a:spLocks noChangeArrowheads="1"/>
            </p:cNvSpPr>
            <p:nvPr/>
          </p:nvSpPr>
          <p:spPr bwMode="auto">
            <a:xfrm>
              <a:off x="340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394" name="Oval 10"/>
            <p:cNvSpPr>
              <a:spLocks noChangeArrowheads="1"/>
            </p:cNvSpPr>
            <p:nvPr/>
          </p:nvSpPr>
          <p:spPr bwMode="auto">
            <a:xfrm>
              <a:off x="703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  <p:sp>
        <p:nvSpPr>
          <p:cNvPr id="16395" name="Rectangle 11"/>
          <p:cNvSpPr>
            <a:spLocks noChangeArrowheads="1"/>
          </p:cNvSpPr>
          <p:nvPr/>
        </p:nvSpPr>
        <p:spPr bwMode="auto">
          <a:xfrm>
            <a:off x="304800" y="2971800"/>
            <a:ext cx="1447800" cy="1565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</p:txBody>
      </p:sp>
      <p:sp>
        <p:nvSpPr>
          <p:cNvPr id="16396" name="Rectangle 12"/>
          <p:cNvSpPr>
            <a:spLocks noChangeArrowheads="1"/>
          </p:cNvSpPr>
          <p:nvPr/>
        </p:nvSpPr>
        <p:spPr bwMode="auto">
          <a:xfrm>
            <a:off x="1371600" y="5181600"/>
            <a:ext cx="5943600" cy="585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3200" dirty="0">
                <a:latin typeface="Comic Sans MS" pitchFamily="66" charset="0"/>
              </a:rPr>
              <a:t>4 </a:t>
            </a:r>
            <a:r>
              <a:rPr lang="en-GB" altLang="en-US" sz="3200" dirty="0">
                <a:solidFill>
                  <a:srgbClr val="FF0000"/>
                </a:solidFill>
                <a:latin typeface="Comic Sans MS" pitchFamily="66" charset="0"/>
              </a:rPr>
              <a:t>set o</a:t>
            </a:r>
            <a:r>
              <a:rPr lang="en-GB" altLang="en-US" sz="3200" dirty="0">
                <a:latin typeface="Comic Sans MS" pitchFamily="66" charset="0"/>
              </a:rPr>
              <a:t> 2 yn gweud  </a:t>
            </a:r>
          </a:p>
        </p:txBody>
      </p:sp>
      <p:sp>
        <p:nvSpPr>
          <p:cNvPr id="16397" name="Rectangle 13"/>
          <p:cNvSpPr>
            <a:spLocks noChangeArrowheads="1"/>
          </p:cNvSpPr>
          <p:nvPr/>
        </p:nvSpPr>
        <p:spPr bwMode="auto">
          <a:xfrm>
            <a:off x="2362200" y="762000"/>
            <a:ext cx="152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US" altLang="en-US" dirty="0"/>
          </a:p>
        </p:txBody>
      </p:sp>
      <p:sp>
        <p:nvSpPr>
          <p:cNvPr id="16398" name="Rectangle 14"/>
          <p:cNvSpPr>
            <a:spLocks noChangeArrowheads="1"/>
          </p:cNvSpPr>
          <p:nvPr/>
        </p:nvSpPr>
        <p:spPr bwMode="auto">
          <a:xfrm>
            <a:off x="2209800" y="2362200"/>
            <a:ext cx="1600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>
                <a:solidFill>
                  <a:srgbClr val="FF0000"/>
                </a:solidFill>
                <a:latin typeface="Comic Sans MS" pitchFamily="66" charset="0"/>
              </a:rPr>
              <a:t>     set o</a:t>
            </a:r>
          </a:p>
        </p:txBody>
      </p:sp>
      <p:sp>
        <p:nvSpPr>
          <p:cNvPr id="16399" name="Rectangle 15"/>
          <p:cNvSpPr>
            <a:spLocks noChangeArrowheads="1"/>
          </p:cNvSpPr>
          <p:nvPr/>
        </p:nvSpPr>
        <p:spPr bwMode="auto">
          <a:xfrm>
            <a:off x="2057400" y="2971800"/>
            <a:ext cx="1447800" cy="1565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</p:txBody>
      </p:sp>
      <p:grpSp>
        <p:nvGrpSpPr>
          <p:cNvPr id="16400" name="Group 16"/>
          <p:cNvGrpSpPr>
            <a:grpSpLocks/>
          </p:cNvGrpSpPr>
          <p:nvPr/>
        </p:nvGrpSpPr>
        <p:grpSpPr bwMode="auto">
          <a:xfrm>
            <a:off x="2209800" y="3429000"/>
            <a:ext cx="1149350" cy="573088"/>
            <a:chOff x="1392" y="2160"/>
            <a:chExt cx="724" cy="361"/>
          </a:xfrm>
        </p:grpSpPr>
        <p:sp>
          <p:nvSpPr>
            <p:cNvPr id="16401" name="AutoShape 17"/>
            <p:cNvSpPr>
              <a:spLocks noChangeArrowheads="1"/>
            </p:cNvSpPr>
            <p:nvPr/>
          </p:nvSpPr>
          <p:spPr bwMode="auto">
            <a:xfrm>
              <a:off x="1392" y="2160"/>
              <a:ext cx="724" cy="361"/>
            </a:xfrm>
            <a:prstGeom prst="roundRect">
              <a:avLst>
                <a:gd name="adj" fmla="val 12264"/>
              </a:avLst>
            </a:prstGeom>
            <a:solidFill>
              <a:srgbClr val="C4D7DA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02" name="Oval 18"/>
            <p:cNvSpPr>
              <a:spLocks noChangeArrowheads="1"/>
            </p:cNvSpPr>
            <p:nvPr/>
          </p:nvSpPr>
          <p:spPr bwMode="auto">
            <a:xfrm>
              <a:off x="1444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03" name="Oval 19"/>
            <p:cNvSpPr>
              <a:spLocks noChangeArrowheads="1"/>
            </p:cNvSpPr>
            <p:nvPr/>
          </p:nvSpPr>
          <p:spPr bwMode="auto">
            <a:xfrm>
              <a:off x="1807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  <p:sp>
        <p:nvSpPr>
          <p:cNvPr id="16404" name="Rectangle 20"/>
          <p:cNvSpPr>
            <a:spLocks noChangeArrowheads="1"/>
          </p:cNvSpPr>
          <p:nvPr/>
        </p:nvSpPr>
        <p:spPr bwMode="auto">
          <a:xfrm>
            <a:off x="6934200" y="3200400"/>
            <a:ext cx="838200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7200" dirty="0">
                <a:latin typeface="Comic Sans MS" pitchFamily="66" charset="0"/>
              </a:rPr>
              <a:t>=</a:t>
            </a:r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3733800" y="2971800"/>
            <a:ext cx="1447800" cy="1565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</p:txBody>
      </p:sp>
      <p:grpSp>
        <p:nvGrpSpPr>
          <p:cNvPr id="16407" name="Group 23"/>
          <p:cNvGrpSpPr>
            <a:grpSpLocks/>
          </p:cNvGrpSpPr>
          <p:nvPr/>
        </p:nvGrpSpPr>
        <p:grpSpPr bwMode="auto">
          <a:xfrm>
            <a:off x="3810000" y="3429000"/>
            <a:ext cx="1149350" cy="573088"/>
            <a:chOff x="2400" y="2160"/>
            <a:chExt cx="724" cy="361"/>
          </a:xfrm>
        </p:grpSpPr>
        <p:sp>
          <p:nvSpPr>
            <p:cNvPr id="16408" name="AutoShape 24"/>
            <p:cNvSpPr>
              <a:spLocks noChangeArrowheads="1"/>
            </p:cNvSpPr>
            <p:nvPr/>
          </p:nvSpPr>
          <p:spPr bwMode="auto">
            <a:xfrm>
              <a:off x="2400" y="2160"/>
              <a:ext cx="724" cy="361"/>
            </a:xfrm>
            <a:prstGeom prst="roundRect">
              <a:avLst>
                <a:gd name="adj" fmla="val 12264"/>
              </a:avLst>
            </a:prstGeom>
            <a:solidFill>
              <a:srgbClr val="C4D7DA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09" name="Oval 25"/>
            <p:cNvSpPr>
              <a:spLocks noChangeArrowheads="1"/>
            </p:cNvSpPr>
            <p:nvPr/>
          </p:nvSpPr>
          <p:spPr bwMode="auto">
            <a:xfrm>
              <a:off x="2452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10" name="Oval 26"/>
            <p:cNvSpPr>
              <a:spLocks noChangeArrowheads="1"/>
            </p:cNvSpPr>
            <p:nvPr/>
          </p:nvSpPr>
          <p:spPr bwMode="auto">
            <a:xfrm>
              <a:off x="2815" y="2211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  <p:sp>
        <p:nvSpPr>
          <p:cNvPr id="16411" name="Rectangle 27"/>
          <p:cNvSpPr>
            <a:spLocks noChangeArrowheads="1"/>
          </p:cNvSpPr>
          <p:nvPr/>
        </p:nvSpPr>
        <p:spPr bwMode="auto">
          <a:xfrm>
            <a:off x="5334000" y="2971800"/>
            <a:ext cx="1447800" cy="1565275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2075" tIns="46038" rIns="92075" bIns="46038">
            <a:spAutoFit/>
          </a:bodyPr>
          <a:lstStyle/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  <a:p>
            <a:pPr>
              <a:spcBef>
                <a:spcPct val="50000"/>
              </a:spcBef>
            </a:pPr>
            <a:endParaRPr lang="en-GB" altLang="en-US" dirty="0"/>
          </a:p>
        </p:txBody>
      </p:sp>
      <p:grpSp>
        <p:nvGrpSpPr>
          <p:cNvPr id="16412" name="Group 28"/>
          <p:cNvGrpSpPr>
            <a:grpSpLocks/>
          </p:cNvGrpSpPr>
          <p:nvPr/>
        </p:nvGrpSpPr>
        <p:grpSpPr bwMode="auto">
          <a:xfrm>
            <a:off x="5486400" y="3505200"/>
            <a:ext cx="1149350" cy="573088"/>
            <a:chOff x="3456" y="2208"/>
            <a:chExt cx="724" cy="361"/>
          </a:xfrm>
        </p:grpSpPr>
        <p:sp>
          <p:nvSpPr>
            <p:cNvPr id="16413" name="AutoShape 29"/>
            <p:cNvSpPr>
              <a:spLocks noChangeArrowheads="1"/>
            </p:cNvSpPr>
            <p:nvPr/>
          </p:nvSpPr>
          <p:spPr bwMode="auto">
            <a:xfrm>
              <a:off x="3456" y="2208"/>
              <a:ext cx="724" cy="361"/>
            </a:xfrm>
            <a:prstGeom prst="roundRect">
              <a:avLst>
                <a:gd name="adj" fmla="val 12264"/>
              </a:avLst>
            </a:prstGeom>
            <a:solidFill>
              <a:srgbClr val="C4D7DA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14" name="Oval 30"/>
            <p:cNvSpPr>
              <a:spLocks noChangeArrowheads="1"/>
            </p:cNvSpPr>
            <p:nvPr/>
          </p:nvSpPr>
          <p:spPr bwMode="auto">
            <a:xfrm>
              <a:off x="3508" y="2259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16415" name="Oval 31"/>
            <p:cNvSpPr>
              <a:spLocks noChangeArrowheads="1"/>
            </p:cNvSpPr>
            <p:nvPr/>
          </p:nvSpPr>
          <p:spPr bwMode="auto">
            <a:xfrm>
              <a:off x="3871" y="2259"/>
              <a:ext cx="257" cy="257"/>
            </a:xfrm>
            <a:prstGeom prst="ellipse">
              <a:avLst/>
            </a:prstGeom>
            <a:solidFill>
              <a:schemeClr val="bg1"/>
            </a:solidFill>
            <a:ln w="12700">
              <a:solidFill>
                <a:srgbClr val="C4D7DA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4195779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6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87" grpId="0" autoUpdateAnimBg="0"/>
      <p:bldP spid="16388" grpId="0" autoUpdateAnimBg="0"/>
      <p:bldP spid="16389" grpId="0" autoUpdateAnimBg="0"/>
      <p:bldP spid="16395" grpId="0" animBg="1" autoUpdateAnimBg="0"/>
      <p:bldP spid="16396" grpId="0" autoUpdateAnimBg="0"/>
      <p:bldP spid="16397" grpId="0" autoUpdateAnimBg="0"/>
      <p:bldP spid="16398" grpId="0" autoUpdateAnimBg="0"/>
      <p:bldP spid="16399" grpId="0" animBg="1" autoUpdateAnimBg="0"/>
      <p:bldP spid="16404" grpId="0" autoUpdateAnimBg="0"/>
      <p:bldP spid="16406" grpId="0" animBg="1" autoUpdateAnimBg="0"/>
      <p:bldP spid="16411" grpId="0" animBg="1" autoUpdateAnimBg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347" y="116632"/>
            <a:ext cx="8747828" cy="6485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855943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32" t="21292" r="47281" b="5904"/>
          <a:stretch/>
        </p:blipFill>
        <p:spPr bwMode="auto">
          <a:xfrm>
            <a:off x="395536" y="202598"/>
            <a:ext cx="8568952" cy="6413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242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133804"/>
              </p:ext>
            </p:extLst>
          </p:nvPr>
        </p:nvGraphicFramePr>
        <p:xfrm>
          <a:off x="575556" y="119675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Recall doubles and near doubles up to 20  </a:t>
                      </a: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Recall halves up to 20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45" b="7627"/>
          <a:stretch/>
        </p:blipFill>
        <p:spPr bwMode="auto">
          <a:xfrm>
            <a:off x="179957" y="1172448"/>
            <a:ext cx="4464496" cy="543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546" y="4005064"/>
            <a:ext cx="2808312" cy="2719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283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1959789"/>
              </p:ext>
            </p:extLst>
          </p:nvPr>
        </p:nvGraphicFramePr>
        <p:xfrm>
          <a:off x="575556" y="119675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Partition 2 digit numbers and know the value of each number, partition to find out doubles and halve of numbers 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79" y="2204864"/>
            <a:ext cx="321148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249289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</a:rPr>
              <a:t>14</a:t>
            </a:r>
            <a:endParaRPr lang="en-GB" sz="4000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381668" y="343478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10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5856" y="345366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81668" y="402904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20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75008" y="399810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93887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28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701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4221999"/>
              </p:ext>
            </p:extLst>
          </p:nvPr>
        </p:nvGraphicFramePr>
        <p:xfrm>
          <a:off x="575556" y="1196752"/>
          <a:ext cx="8208912" cy="5142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Partition 2 digit numbers and know the value of each number, partition to find out doubles and half of numbers 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179" y="2204864"/>
            <a:ext cx="3211480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2492896"/>
            <a:ext cx="7920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chemeClr val="bg1"/>
                </a:solidFill>
              </a:rPr>
              <a:t>3</a:t>
            </a:r>
            <a:r>
              <a:rPr lang="en-GB" sz="40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81668" y="3434785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30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75856" y="345366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6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381668" y="4029043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60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75008" y="399810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12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93887" y="494116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bg1"/>
                </a:solidFill>
              </a:rPr>
              <a:t>72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207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7216596"/>
              </p:ext>
            </p:extLst>
          </p:nvPr>
        </p:nvGraphicFramePr>
        <p:xfrm>
          <a:off x="575556" y="864448"/>
          <a:ext cx="8208912" cy="5066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 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2816304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Begin to link multiplication with simple division e.g. grouping and sharing in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2s 5s and 10s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466016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Oval 1"/>
          <p:cNvSpPr/>
          <p:nvPr/>
        </p:nvSpPr>
        <p:spPr>
          <a:xfrm>
            <a:off x="900029" y="3892873"/>
            <a:ext cx="1728192" cy="2016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199" y="3892873"/>
            <a:ext cx="1749425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619672" y="292494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12   2 = </a:t>
            </a:r>
            <a:endParaRPr lang="en-GB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82" t="20242" r="16556" b="17223"/>
          <a:stretch/>
        </p:blipFill>
        <p:spPr bwMode="auto">
          <a:xfrm>
            <a:off x="1187842" y="2862589"/>
            <a:ext cx="3023899" cy="8633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2097" y="6093296"/>
            <a:ext cx="50405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9329" y="6078707"/>
            <a:ext cx="468053" cy="5318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6192" y="4719494"/>
            <a:ext cx="303410" cy="227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061" y="4077072"/>
            <a:ext cx="240026" cy="1800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349" y="4581530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173" y="5168426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8385" y="5176898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2861" y="4111808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3550052" y="4257092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3207760" y="4919003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3703967" y="5176897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3921926" y="4539901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4139885" y="5007918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761665">
            <a:off x="3114134" y="4436245"/>
            <a:ext cx="387424" cy="290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33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5280800"/>
              </p:ext>
            </p:extLst>
          </p:nvPr>
        </p:nvGraphicFramePr>
        <p:xfrm>
          <a:off x="575556" y="1371276"/>
          <a:ext cx="8208912" cy="4289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3248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Mentally recall one more / one less of a numbers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to 20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Mentally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add 10 and 20 to a given number up to 100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23 +20,  20 + 13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Also subtract ….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39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7834" y="2060848"/>
            <a:ext cx="7992888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34" y="1844824"/>
            <a:ext cx="8193087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850234" y="1783849"/>
            <a:ext cx="7840488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</p:txBody>
      </p:sp>
      <p:pic>
        <p:nvPicPr>
          <p:cNvPr id="23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2" t="13299" r="69322" b="31419"/>
          <a:stretch/>
        </p:blipFill>
        <p:spPr bwMode="auto">
          <a:xfrm>
            <a:off x="2394854" y="1907665"/>
            <a:ext cx="783773" cy="56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6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12" t="13299" r="69322" b="31419"/>
          <a:stretch/>
        </p:blipFill>
        <p:spPr bwMode="auto">
          <a:xfrm>
            <a:off x="3178627" y="1907665"/>
            <a:ext cx="783773" cy="5660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 flipV="1">
            <a:off x="3609189" y="2473723"/>
            <a:ext cx="648072" cy="1387325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699792" y="548680"/>
            <a:ext cx="36724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/>
              <a:t>20 + 23 =</a:t>
            </a:r>
            <a:endParaRPr lang="en-GB" sz="4800" dirty="0"/>
          </a:p>
        </p:txBody>
      </p:sp>
      <p:sp>
        <p:nvSpPr>
          <p:cNvPr id="2" name="Curved Down Arrow 1"/>
          <p:cNvSpPr/>
          <p:nvPr/>
        </p:nvSpPr>
        <p:spPr>
          <a:xfrm>
            <a:off x="3962400" y="2291680"/>
            <a:ext cx="321568" cy="138500"/>
          </a:xfrm>
          <a:prstGeom prst="curvedDownArrow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9832" y="4077072"/>
            <a:ext cx="792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43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5335185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013963"/>
              </p:ext>
            </p:extLst>
          </p:nvPr>
        </p:nvGraphicFramePr>
        <p:xfrm>
          <a:off x="575556" y="1371276"/>
          <a:ext cx="8208912" cy="40324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3248352">
                <a:tc>
                  <a:txBody>
                    <a:bodyPr/>
                    <a:lstStyle/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Add and subtract 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9 / 11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from a given number using knowledge of adding / subtracting 10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34 + 10 = 44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34  +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9 </a:t>
                      </a: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= 43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046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2497634"/>
              </p:ext>
            </p:extLst>
          </p:nvPr>
        </p:nvGraphicFramePr>
        <p:xfrm>
          <a:off x="575556" y="1196752"/>
          <a:ext cx="8208912" cy="4716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800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Solve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simple problems in a practical situation that involve simple addition and subtraction up to 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at least 10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Solve one and </a:t>
                      </a: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two step 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problems that involve </a:t>
                      </a: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addition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subtraction, multiplication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and </a:t>
                      </a:r>
                      <a:r>
                        <a:rPr lang="en-GB" sz="2800" baseline="0" dirty="0" smtClean="0">
                          <a:solidFill>
                            <a:srgbClr val="7030A0"/>
                          </a:solidFill>
                          <a:latin typeface="Comic Sans MS" panose="030F0702030302020204" pitchFamily="66" charset="0"/>
                        </a:rPr>
                        <a:t>division</a:t>
                      </a: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517232"/>
            <a:ext cx="1008112" cy="100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629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112276"/>
            <a:ext cx="698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Datrys Problemau!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8"/>
            <a:ext cx="1512168" cy="1282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2294" y="5301208"/>
            <a:ext cx="1709936" cy="1282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9552" y="1543512"/>
            <a:ext cx="784887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Mae Tomas yn prynu </a:t>
            </a:r>
            <a:r>
              <a:rPr lang="en-GB" sz="2400" b="1" dirty="0" smtClean="0">
                <a:latin typeface="Comic Sans MS" panose="030F0702030302020204" pitchFamily="66" charset="0"/>
              </a:rPr>
              <a:t>tri beic</a:t>
            </a:r>
            <a:r>
              <a:rPr lang="en-GB" sz="2400" dirty="0" smtClean="0">
                <a:latin typeface="Comic Sans MS" panose="030F0702030302020204" pitchFamily="66" charset="0"/>
              </a:rPr>
              <a:t>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Mae’n talu gyda </a:t>
            </a:r>
            <a:r>
              <a:rPr lang="en-GB" sz="2400" b="1" dirty="0" smtClean="0">
                <a:latin typeface="Comic Sans MS" panose="030F0702030302020204" pitchFamily="66" charset="0"/>
              </a:rPr>
              <a:t>£1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Faint o newid mae e’n </a:t>
            </a:r>
            <a:r>
              <a:rPr lang="en-GB" sz="2400" dirty="0">
                <a:latin typeface="Comic Sans MS" panose="030F0702030302020204" pitchFamily="66" charset="0"/>
              </a:rPr>
              <a:t>c</a:t>
            </a:r>
            <a:r>
              <a:rPr lang="en-GB" sz="2400" dirty="0" smtClean="0">
                <a:latin typeface="Comic Sans MS" panose="030F0702030302020204" pitchFamily="66" charset="0"/>
              </a:rPr>
              <a:t>ael?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64088" y="5750051"/>
            <a:ext cx="1728192" cy="64807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051720" y="949015"/>
            <a:ext cx="2304256" cy="40011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Beiciau 12c yr un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3889" y="2675113"/>
            <a:ext cx="824880" cy="824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://content.mycutegraphics.com/graphics/bicycle/bicycle-pink.pn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2601"/>
            <a:ext cx="1264357" cy="716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9196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4" t="61062" r="4766" b="3478"/>
          <a:stretch/>
        </p:blipFill>
        <p:spPr bwMode="auto">
          <a:xfrm>
            <a:off x="179512" y="810595"/>
            <a:ext cx="8430478" cy="4801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070715" y="2420888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7030A0"/>
                </a:solidFill>
              </a:rPr>
              <a:t>7</a:t>
            </a:r>
            <a:endParaRPr lang="en-GB" sz="3600" dirty="0">
              <a:solidFill>
                <a:srgbClr val="7030A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3174" y="2420887"/>
            <a:ext cx="648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solidFill>
                  <a:srgbClr val="7030A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622815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99" r="43228"/>
          <a:stretch/>
        </p:blipFill>
        <p:spPr bwMode="auto">
          <a:xfrm>
            <a:off x="1020890" y="332656"/>
            <a:ext cx="7344816" cy="6249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36712" y="2157755"/>
            <a:ext cx="360040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1951266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3" y="2780928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56692" y="3232765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4" y="3412946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763167"/>
            <a:ext cx="15970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783316"/>
            <a:ext cx="15970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783316"/>
            <a:ext cx="15970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229200"/>
            <a:ext cx="15970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358" y="3346270"/>
            <a:ext cx="8413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520" y="4869160"/>
            <a:ext cx="8413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4" name="Picture 1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1713" y="4869159"/>
            <a:ext cx="8413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5" name="Picture 1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9944" y="4879754"/>
            <a:ext cx="8413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56" name="Picture 1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5866" y="6335053"/>
            <a:ext cx="8413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0405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Counting and Numbers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4573575"/>
              </p:ext>
            </p:extLst>
          </p:nvPr>
        </p:nvGraphicFramePr>
        <p:xfrm>
          <a:off x="611560" y="1179459"/>
          <a:ext cx="8208912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45688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Reception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Sing  / chant days of the week and months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of the year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Understand the order of the days of the week, the months of the year and the seasons 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5602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1" t="4103" r="18000" b="3714"/>
          <a:stretch/>
        </p:blipFill>
        <p:spPr bwMode="auto">
          <a:xfrm>
            <a:off x="813076" y="4077073"/>
            <a:ext cx="1587862" cy="1858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077072"/>
            <a:ext cx="1701054" cy="1939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2277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19309" y="224705"/>
            <a:ext cx="1281349" cy="76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560655" y="196616"/>
            <a:ext cx="1379069" cy="100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58635"/>
              </p:ext>
            </p:extLst>
          </p:nvPr>
        </p:nvGraphicFramePr>
        <p:xfrm>
          <a:off x="575556" y="980728"/>
          <a:ext cx="8208912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standard units of time to read ‘o’clock’ using both analogue and 12 hour digital clock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Read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half past, quarter to and quarter past using both a digital and analogue clock 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83" y="3645024"/>
            <a:ext cx="1066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" t="29533" r="4430" b="29460"/>
          <a:stretch/>
        </p:blipFill>
        <p:spPr bwMode="auto">
          <a:xfrm>
            <a:off x="4572000" y="5774476"/>
            <a:ext cx="2102737" cy="939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02" b="29362"/>
          <a:stretch/>
        </p:blipFill>
        <p:spPr bwMode="auto">
          <a:xfrm>
            <a:off x="6876256" y="5774476"/>
            <a:ext cx="1965162" cy="8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643211"/>
            <a:ext cx="936104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301" y="4781579"/>
            <a:ext cx="1508139" cy="72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6238" y="3640662"/>
            <a:ext cx="959794" cy="9386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711824"/>
            <a:ext cx="864096" cy="864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753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19309" y="224705"/>
            <a:ext cx="1281349" cy="76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560655" y="196616"/>
            <a:ext cx="1379069" cy="100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287225"/>
              </p:ext>
            </p:extLst>
          </p:nvPr>
        </p:nvGraphicFramePr>
        <p:xfrm>
          <a:off x="575556" y="980728"/>
          <a:ext cx="8208912" cy="4814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Read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hours and minutes on a 12 hour digital clock</a:t>
                      </a: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96" t="29533" r="4430" b="29460"/>
          <a:stretch/>
        </p:blipFill>
        <p:spPr bwMode="auto">
          <a:xfrm>
            <a:off x="4700837" y="4311805"/>
            <a:ext cx="2102737" cy="939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02" b="29362"/>
          <a:stretch/>
        </p:blipFill>
        <p:spPr bwMode="auto">
          <a:xfrm>
            <a:off x="5820993" y="5661248"/>
            <a:ext cx="1965162" cy="8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300" y="4419889"/>
            <a:ext cx="1508139" cy="72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4474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19309" y="224705"/>
            <a:ext cx="1281349" cy="76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560655" y="196616"/>
            <a:ext cx="1379069" cy="100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246155"/>
              </p:ext>
            </p:extLst>
          </p:nvPr>
        </p:nvGraphicFramePr>
        <p:xfrm>
          <a:off x="575556" y="980728"/>
          <a:ext cx="8208912" cy="542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Compare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daily temperature on a thermometer  </a:t>
                      </a: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284984"/>
            <a:ext cx="3780419" cy="27597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22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19309" y="224705"/>
            <a:ext cx="1281349" cy="76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560655" y="196616"/>
            <a:ext cx="1379069" cy="100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9954545"/>
              </p:ext>
            </p:extLst>
          </p:nvPr>
        </p:nvGraphicFramePr>
        <p:xfrm>
          <a:off x="575556" y="980728"/>
          <a:ext cx="8208912" cy="48146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Make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sensible estimates of measurement in length, height weight and capacity</a:t>
                      </a: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131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Time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19309" y="224705"/>
            <a:ext cx="1281349" cy="7678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560655" y="196616"/>
            <a:ext cx="1379069" cy="1002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018961"/>
              </p:ext>
            </p:extLst>
          </p:nvPr>
        </p:nvGraphicFramePr>
        <p:xfrm>
          <a:off x="575556" y="980728"/>
          <a:ext cx="8208912" cy="4998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4174584">
                <a:tc>
                  <a:txBody>
                    <a:bodyPr/>
                    <a:lstStyle/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standard units to measure 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-length, height and distance, meters, half meters and centimetres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-weight/mass: kilograms or 10 gram weights</a:t>
                      </a:r>
                    </a:p>
                    <a:p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-capacity – litres   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788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Money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056206"/>
              </p:ext>
            </p:extLst>
          </p:nvPr>
        </p:nvGraphicFramePr>
        <p:xfrm>
          <a:off x="575556" y="1278632"/>
          <a:ext cx="8208912" cy="4937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56619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95604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different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combinations of money to pay for items up to 20p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Use different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combinations of money to pay for items up to £1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Find totals and give change from 10p</a:t>
                      </a: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Find totals and give change from £1 and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multiples of 10 e.g. 30p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6533"/>
            <a:ext cx="539842" cy="535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2052" y="273500"/>
            <a:ext cx="780399" cy="780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10022"/>
            <a:ext cx="623536" cy="6291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646" y="195037"/>
            <a:ext cx="794581" cy="1029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897" y="862085"/>
            <a:ext cx="634230" cy="620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85" t="50000" r="6453" b="12028"/>
          <a:stretch/>
        </p:blipFill>
        <p:spPr bwMode="auto">
          <a:xfrm>
            <a:off x="610499" y="5733256"/>
            <a:ext cx="7378288" cy="949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353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8640960" cy="1579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204864"/>
            <a:ext cx="4968552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7" name="Curved Down Arrow 6"/>
          <p:cNvSpPr/>
          <p:nvPr/>
        </p:nvSpPr>
        <p:spPr>
          <a:xfrm>
            <a:off x="5292080" y="2240536"/>
            <a:ext cx="936104" cy="425993"/>
          </a:xfrm>
          <a:prstGeom prst="curvedDown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196331"/>
            <a:ext cx="950913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2176249"/>
            <a:ext cx="950913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176249"/>
            <a:ext cx="950913" cy="44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2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99" t="7305" r="21616" b="-881"/>
          <a:stretch/>
        </p:blipFill>
        <p:spPr bwMode="auto">
          <a:xfrm>
            <a:off x="2138645" y="3333831"/>
            <a:ext cx="1338317" cy="3505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798513" cy="1030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138645" y="3333831"/>
            <a:ext cx="1338317" cy="203132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233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8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5068965"/>
              </p:ext>
            </p:extLst>
          </p:nvPr>
        </p:nvGraphicFramePr>
        <p:xfrm>
          <a:off x="575556" y="1278632"/>
          <a:ext cx="8208912" cy="30091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 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halves and quarters in practical situation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4014125"/>
            <a:ext cx="4320480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014125"/>
            <a:ext cx="3816424" cy="26195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1348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Shape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745490"/>
              </p:ext>
            </p:extLst>
          </p:nvPr>
        </p:nvGraphicFramePr>
        <p:xfrm>
          <a:off x="575556" y="1278632"/>
          <a:ext cx="8208912" cy="5569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1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Recognise</a:t>
                      </a:r>
                      <a:r>
                        <a:rPr lang="en-GB" sz="2800" baseline="0" dirty="0" smtClean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 and name common 2D and 3D shapes and be able to compare and sort these shapes</a:t>
                      </a:r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Recognise and name irregular 2d and 3d shapes,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understand and use the properties of shape</a:t>
                      </a: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36" y="4437112"/>
            <a:ext cx="3708412" cy="212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5392" y="4451243"/>
            <a:ext cx="2965075" cy="22653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8038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27584" y="221197"/>
            <a:ext cx="77048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Ordinal Language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1733">
            <a:off x="323886" y="214751"/>
            <a:ext cx="1367873" cy="819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9824">
            <a:off x="7447048" y="72930"/>
            <a:ext cx="1517650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706528"/>
              </p:ext>
            </p:extLst>
          </p:nvPr>
        </p:nvGraphicFramePr>
        <p:xfrm>
          <a:off x="575556" y="1278632"/>
          <a:ext cx="8208912" cy="3435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  <a:gridCol w="4104456"/>
              </a:tblGrid>
              <a:tr h="78409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 1 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Year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2</a:t>
                      </a:r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</a:tr>
              <a:tr h="170567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ordinal numbers to 20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baseline="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  <a:p>
                      <a:endParaRPr lang="en-GB" sz="2800" dirty="0" smtClean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Use and record ordinal numbers</a:t>
                      </a:r>
                      <a:r>
                        <a:rPr lang="en-GB" sz="2800" baseline="0" dirty="0" smtClean="0">
                          <a:solidFill>
                            <a:srgbClr val="00B050"/>
                          </a:solidFill>
                          <a:latin typeface="Comic Sans MS" panose="030F0702030302020204" pitchFamily="66" charset="0"/>
                        </a:rPr>
                        <a:t> in practical situations</a:t>
                      </a:r>
                      <a:endParaRPr lang="en-GB" sz="2800" dirty="0" smtClean="0">
                        <a:solidFill>
                          <a:srgbClr val="00B05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3" y="5301208"/>
            <a:ext cx="5998279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86608" y="4657491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1</a:t>
            </a:r>
            <a:r>
              <a:rPr lang="en-GB" sz="3200" dirty="0" smtClean="0">
                <a:latin typeface="Comic Sans MS" panose="030F0702030302020204" pitchFamily="66" charset="0"/>
              </a:rPr>
              <a:t>af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59832" y="4673708"/>
            <a:ext cx="864096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2ail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21950" y="4659855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3ydd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456655" y="4648364"/>
            <a:ext cx="1188132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4</a:t>
            </a:r>
            <a:r>
              <a:rPr lang="en-GB" sz="3200" dirty="0" smtClean="0">
                <a:latin typeface="Comic Sans MS" panose="030F0702030302020204" pitchFamily="66" charset="0"/>
              </a:rPr>
              <a:t>ydd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17851" y="4648363"/>
            <a:ext cx="1188131" cy="584775"/>
          </a:xfrm>
          <a:prstGeom prst="rect">
            <a:avLst/>
          </a:prstGeom>
          <a:solidFill>
            <a:schemeClr val="accent2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 5ed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78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875" y="2600325"/>
            <a:ext cx="27622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https://encrypted-tbn3.gstatic.com/images?q=tbn:ANd9GcTbfrwRVwyLqOLGD8439ThybLfKpNzKorjwWHxqt-thKHK-UkJv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32" y="548680"/>
            <a:ext cx="8199286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5805264"/>
            <a:ext cx="52565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Place value – doubles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172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55" r="2718" b="6440"/>
          <a:stretch/>
        </p:blipFill>
        <p:spPr bwMode="auto">
          <a:xfrm>
            <a:off x="1763688" y="4056"/>
            <a:ext cx="5544616" cy="652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687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73" r="14243" b="11450"/>
          <a:stretch/>
        </p:blipFill>
        <p:spPr bwMode="auto">
          <a:xfrm>
            <a:off x="179511" y="476672"/>
            <a:ext cx="5688633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9" y="863970"/>
            <a:ext cx="3359312" cy="5301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447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616"/>
          <a:stretch/>
        </p:blipFill>
        <p:spPr bwMode="auto">
          <a:xfrm>
            <a:off x="467544" y="1267258"/>
            <a:ext cx="8136904" cy="414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59632" y="188640"/>
            <a:ext cx="63367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err="1" smtClean="0">
                <a:solidFill>
                  <a:srgbClr val="FF0000"/>
                </a:solidFill>
                <a:latin typeface="Kristen ITC" pitchFamily="66" charset="0"/>
              </a:rPr>
              <a:t>Bondiau</a:t>
            </a:r>
            <a:r>
              <a:rPr lang="en-GB" sz="4000" dirty="0" smtClean="0">
                <a:solidFill>
                  <a:srgbClr val="FF0000"/>
                </a:solidFill>
                <a:latin typeface="Kristen ITC" pitchFamily="66" charset="0"/>
              </a:rPr>
              <a:t> 10</a:t>
            </a:r>
            <a:endParaRPr lang="en-GB" sz="4000" dirty="0">
              <a:solidFill>
                <a:srgbClr val="FF0000"/>
              </a:solidFill>
              <a:latin typeface="Kristen ITC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11560" y="4715677"/>
            <a:ext cx="1584176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8812" y="4484844"/>
            <a:ext cx="1440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 smtClean="0">
                <a:solidFill>
                  <a:srgbClr val="0070C0"/>
                </a:solidFill>
                <a:latin typeface="Berlin Sans FB Demi" panose="020E0802020502020306" pitchFamily="34" charset="0"/>
              </a:rPr>
              <a:t>0+10</a:t>
            </a:r>
            <a:endParaRPr lang="en-GB" sz="4800" dirty="0">
              <a:solidFill>
                <a:srgbClr val="0070C0"/>
              </a:solidFill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9566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414"/>
          <a:stretch/>
        </p:blipFill>
        <p:spPr bwMode="auto">
          <a:xfrm>
            <a:off x="395536" y="1124744"/>
            <a:ext cx="2232248" cy="431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80" r="42754" b="19510"/>
          <a:stretch/>
        </p:blipFill>
        <p:spPr bwMode="auto">
          <a:xfrm>
            <a:off x="2184342" y="1093556"/>
            <a:ext cx="6048672" cy="4316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620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38" t="15604" r="3787" b="20558"/>
          <a:stretch/>
        </p:blipFill>
        <p:spPr bwMode="auto">
          <a:xfrm>
            <a:off x="1259632" y="548680"/>
            <a:ext cx="4320481" cy="4790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384"/>
          <a:stretch/>
        </p:blipFill>
        <p:spPr bwMode="auto">
          <a:xfrm>
            <a:off x="5292080" y="891109"/>
            <a:ext cx="2160240" cy="4441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99592" y="5661248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 smtClean="0">
                <a:solidFill>
                  <a:srgbClr val="FF0000"/>
                </a:solidFill>
                <a:latin typeface="Kristen ITC" pitchFamily="66" charset="0"/>
              </a:rPr>
              <a:t>Bondiau</a:t>
            </a:r>
            <a:r>
              <a:rPr lang="en-GB" sz="3600" b="1" dirty="0" smtClean="0">
                <a:solidFill>
                  <a:srgbClr val="FF0000"/>
                </a:solidFill>
                <a:latin typeface="Kristen ITC" pitchFamily="66" charset="0"/>
              </a:rPr>
              <a:t> 10!</a:t>
            </a:r>
            <a:endParaRPr lang="en-GB" sz="3600" b="1" dirty="0">
              <a:solidFill>
                <a:srgbClr val="FF0000"/>
              </a:solidFill>
              <a:latin typeface="Kristen ITC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425" y="4776442"/>
            <a:ext cx="1987550" cy="1285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80113" y="4591776"/>
            <a:ext cx="187220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567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618</TotalTime>
  <Words>1365</Words>
  <Application>Microsoft Office PowerPoint</Application>
  <PresentationFormat>On-screen Show (4:3)</PresentationFormat>
  <Paragraphs>365</Paragraphs>
  <Slides>66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6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Caerphilly CBC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73</cp:revision>
  <dcterms:created xsi:type="dcterms:W3CDTF">2016-03-02T17:58:53Z</dcterms:created>
  <dcterms:modified xsi:type="dcterms:W3CDTF">2017-02-14T14:22:28Z</dcterms:modified>
</cp:coreProperties>
</file>