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552" y="1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93039" y="106679"/>
            <a:ext cx="11864340" cy="6644640"/>
          </a:xfrm>
          <a:custGeom>
            <a:avLst/>
            <a:gdLst/>
            <a:ahLst/>
            <a:cxnLst/>
            <a:rect l="l" t="t" r="r" b="b"/>
            <a:pathLst>
              <a:path w="11864340" h="6644640">
                <a:moveTo>
                  <a:pt x="0" y="6644640"/>
                </a:moveTo>
                <a:lnTo>
                  <a:pt x="11864340" y="6644640"/>
                </a:lnTo>
                <a:lnTo>
                  <a:pt x="11864340" y="0"/>
                </a:lnTo>
                <a:lnTo>
                  <a:pt x="0" y="0"/>
                </a:lnTo>
                <a:lnTo>
                  <a:pt x="0" y="6644640"/>
                </a:lnTo>
                <a:close/>
              </a:path>
            </a:pathLst>
          </a:custGeom>
          <a:ln w="76200">
            <a:solidFill>
              <a:srgbClr val="00AF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12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g"/><Relationship Id="rId11" Type="http://schemas.openxmlformats.org/officeDocument/2006/relationships/image" Target="../media/image25.jpg"/><Relationship Id="rId5" Type="http://schemas.openxmlformats.org/officeDocument/2006/relationships/image" Target="../media/image19.jp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18" Type="http://schemas.openxmlformats.org/officeDocument/2006/relationships/image" Target="../media/image43.png"/><Relationship Id="rId26" Type="http://schemas.openxmlformats.org/officeDocument/2006/relationships/image" Target="../media/image51.jpg"/><Relationship Id="rId3" Type="http://schemas.openxmlformats.org/officeDocument/2006/relationships/image" Target="../media/image28.jpg"/><Relationship Id="rId21" Type="http://schemas.openxmlformats.org/officeDocument/2006/relationships/image" Target="../media/image46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17" Type="http://schemas.openxmlformats.org/officeDocument/2006/relationships/image" Target="../media/image42.jpg"/><Relationship Id="rId25" Type="http://schemas.openxmlformats.org/officeDocument/2006/relationships/image" Target="../media/image50.png"/><Relationship Id="rId2" Type="http://schemas.openxmlformats.org/officeDocument/2006/relationships/image" Target="../media/image27.png"/><Relationship Id="rId16" Type="http://schemas.openxmlformats.org/officeDocument/2006/relationships/image" Target="../media/image41.jpg"/><Relationship Id="rId20" Type="http://schemas.openxmlformats.org/officeDocument/2006/relationships/image" Target="../media/image45.jpg"/><Relationship Id="rId29" Type="http://schemas.openxmlformats.org/officeDocument/2006/relationships/image" Target="../media/image5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24" Type="http://schemas.openxmlformats.org/officeDocument/2006/relationships/image" Target="../media/image49.png"/><Relationship Id="rId5" Type="http://schemas.openxmlformats.org/officeDocument/2006/relationships/image" Target="../media/image30.jpg"/><Relationship Id="rId15" Type="http://schemas.openxmlformats.org/officeDocument/2006/relationships/image" Target="../media/image40.jpg"/><Relationship Id="rId23" Type="http://schemas.openxmlformats.org/officeDocument/2006/relationships/image" Target="../media/image48.png"/><Relationship Id="rId28" Type="http://schemas.openxmlformats.org/officeDocument/2006/relationships/image" Target="../media/image53.jpg"/><Relationship Id="rId10" Type="http://schemas.openxmlformats.org/officeDocument/2006/relationships/image" Target="../media/image35.jpg"/><Relationship Id="rId19" Type="http://schemas.openxmlformats.org/officeDocument/2006/relationships/image" Target="../media/image44.png"/><Relationship Id="rId4" Type="http://schemas.openxmlformats.org/officeDocument/2006/relationships/image" Target="../media/image29.jpg"/><Relationship Id="rId9" Type="http://schemas.openxmlformats.org/officeDocument/2006/relationships/image" Target="../media/image34.jpg"/><Relationship Id="rId14" Type="http://schemas.openxmlformats.org/officeDocument/2006/relationships/image" Target="../media/image39.jpg"/><Relationship Id="rId22" Type="http://schemas.openxmlformats.org/officeDocument/2006/relationships/image" Target="../media/image47.png"/><Relationship Id="rId27" Type="http://schemas.openxmlformats.org/officeDocument/2006/relationships/image" Target="../media/image5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3039" y="106679"/>
            <a:ext cx="11864340" cy="6644640"/>
          </a:xfrm>
          <a:custGeom>
            <a:avLst/>
            <a:gdLst/>
            <a:ahLst/>
            <a:cxnLst/>
            <a:rect l="l" t="t" r="r" b="b"/>
            <a:pathLst>
              <a:path w="11864340" h="6644640">
                <a:moveTo>
                  <a:pt x="0" y="1107440"/>
                </a:moveTo>
                <a:lnTo>
                  <a:pt x="1023" y="1059400"/>
                </a:lnTo>
                <a:lnTo>
                  <a:pt x="4064" y="1011884"/>
                </a:lnTo>
                <a:lnTo>
                  <a:pt x="9083" y="964932"/>
                </a:lnTo>
                <a:lnTo>
                  <a:pt x="16038" y="918586"/>
                </a:lnTo>
                <a:lnTo>
                  <a:pt x="24886" y="872887"/>
                </a:lnTo>
                <a:lnTo>
                  <a:pt x="35587" y="827878"/>
                </a:lnTo>
                <a:lnTo>
                  <a:pt x="48099" y="783599"/>
                </a:lnTo>
                <a:lnTo>
                  <a:pt x="62380" y="740092"/>
                </a:lnTo>
                <a:lnTo>
                  <a:pt x="78389" y="697398"/>
                </a:lnTo>
                <a:lnTo>
                  <a:pt x="96084" y="655560"/>
                </a:lnTo>
                <a:lnTo>
                  <a:pt x="115423" y="614619"/>
                </a:lnTo>
                <a:lnTo>
                  <a:pt x="136366" y="574616"/>
                </a:lnTo>
                <a:lnTo>
                  <a:pt x="158871" y="535593"/>
                </a:lnTo>
                <a:lnTo>
                  <a:pt x="182895" y="497591"/>
                </a:lnTo>
                <a:lnTo>
                  <a:pt x="208398" y="460652"/>
                </a:lnTo>
                <a:lnTo>
                  <a:pt x="235337" y="424818"/>
                </a:lnTo>
                <a:lnTo>
                  <a:pt x="263672" y="390130"/>
                </a:lnTo>
                <a:lnTo>
                  <a:pt x="293361" y="356629"/>
                </a:lnTo>
                <a:lnTo>
                  <a:pt x="324362" y="324357"/>
                </a:lnTo>
                <a:lnTo>
                  <a:pt x="356634" y="293357"/>
                </a:lnTo>
                <a:lnTo>
                  <a:pt x="390135" y="263668"/>
                </a:lnTo>
                <a:lnTo>
                  <a:pt x="424823" y="235333"/>
                </a:lnTo>
                <a:lnTo>
                  <a:pt x="460658" y="208394"/>
                </a:lnTo>
                <a:lnTo>
                  <a:pt x="497597" y="182892"/>
                </a:lnTo>
                <a:lnTo>
                  <a:pt x="535598" y="158868"/>
                </a:lnTo>
                <a:lnTo>
                  <a:pt x="574621" y="136364"/>
                </a:lnTo>
                <a:lnTo>
                  <a:pt x="614624" y="115421"/>
                </a:lnTo>
                <a:lnTo>
                  <a:pt x="655566" y="96082"/>
                </a:lnTo>
                <a:lnTo>
                  <a:pt x="697404" y="78387"/>
                </a:lnTo>
                <a:lnTo>
                  <a:pt x="740097" y="62379"/>
                </a:lnTo>
                <a:lnTo>
                  <a:pt x="783603" y="48098"/>
                </a:lnTo>
                <a:lnTo>
                  <a:pt x="827882" y="35586"/>
                </a:lnTo>
                <a:lnTo>
                  <a:pt x="872891" y="24886"/>
                </a:lnTo>
                <a:lnTo>
                  <a:pt x="918589" y="16037"/>
                </a:lnTo>
                <a:lnTo>
                  <a:pt x="964934" y="9083"/>
                </a:lnTo>
                <a:lnTo>
                  <a:pt x="1011886" y="4064"/>
                </a:lnTo>
                <a:lnTo>
                  <a:pt x="1059401" y="1023"/>
                </a:lnTo>
                <a:lnTo>
                  <a:pt x="1107440" y="0"/>
                </a:lnTo>
                <a:lnTo>
                  <a:pt x="10756900" y="0"/>
                </a:lnTo>
                <a:lnTo>
                  <a:pt x="10804939" y="1023"/>
                </a:lnTo>
                <a:lnTo>
                  <a:pt x="10852455" y="4064"/>
                </a:lnTo>
                <a:lnTo>
                  <a:pt x="10899407" y="9083"/>
                </a:lnTo>
                <a:lnTo>
                  <a:pt x="10945753" y="16037"/>
                </a:lnTo>
                <a:lnTo>
                  <a:pt x="10991452" y="24886"/>
                </a:lnTo>
                <a:lnTo>
                  <a:pt x="11036461" y="35586"/>
                </a:lnTo>
                <a:lnTo>
                  <a:pt x="11080740" y="48098"/>
                </a:lnTo>
                <a:lnTo>
                  <a:pt x="11124247" y="62379"/>
                </a:lnTo>
                <a:lnTo>
                  <a:pt x="11166941" y="78387"/>
                </a:lnTo>
                <a:lnTo>
                  <a:pt x="11208779" y="96082"/>
                </a:lnTo>
                <a:lnTo>
                  <a:pt x="11249720" y="115421"/>
                </a:lnTo>
                <a:lnTo>
                  <a:pt x="11289723" y="136364"/>
                </a:lnTo>
                <a:lnTo>
                  <a:pt x="11328746" y="158868"/>
                </a:lnTo>
                <a:lnTo>
                  <a:pt x="11366748" y="182892"/>
                </a:lnTo>
                <a:lnTo>
                  <a:pt x="11403687" y="208394"/>
                </a:lnTo>
                <a:lnTo>
                  <a:pt x="11439521" y="235333"/>
                </a:lnTo>
                <a:lnTo>
                  <a:pt x="11474209" y="263668"/>
                </a:lnTo>
                <a:lnTo>
                  <a:pt x="11507710" y="293357"/>
                </a:lnTo>
                <a:lnTo>
                  <a:pt x="11539982" y="324358"/>
                </a:lnTo>
                <a:lnTo>
                  <a:pt x="11570982" y="356629"/>
                </a:lnTo>
                <a:lnTo>
                  <a:pt x="11600671" y="390130"/>
                </a:lnTo>
                <a:lnTo>
                  <a:pt x="11629006" y="424818"/>
                </a:lnTo>
                <a:lnTo>
                  <a:pt x="11655945" y="460652"/>
                </a:lnTo>
                <a:lnTo>
                  <a:pt x="11681447" y="497591"/>
                </a:lnTo>
                <a:lnTo>
                  <a:pt x="11705471" y="535593"/>
                </a:lnTo>
                <a:lnTo>
                  <a:pt x="11727975" y="574616"/>
                </a:lnTo>
                <a:lnTo>
                  <a:pt x="11748918" y="614619"/>
                </a:lnTo>
                <a:lnTo>
                  <a:pt x="11768257" y="655560"/>
                </a:lnTo>
                <a:lnTo>
                  <a:pt x="11785952" y="697398"/>
                </a:lnTo>
                <a:lnTo>
                  <a:pt x="11801960" y="740092"/>
                </a:lnTo>
                <a:lnTo>
                  <a:pt x="11816241" y="783599"/>
                </a:lnTo>
                <a:lnTo>
                  <a:pt x="11828753" y="827878"/>
                </a:lnTo>
                <a:lnTo>
                  <a:pt x="11839453" y="872887"/>
                </a:lnTo>
                <a:lnTo>
                  <a:pt x="11848302" y="918586"/>
                </a:lnTo>
                <a:lnTo>
                  <a:pt x="11855256" y="964932"/>
                </a:lnTo>
                <a:lnTo>
                  <a:pt x="11860275" y="1011884"/>
                </a:lnTo>
                <a:lnTo>
                  <a:pt x="11863316" y="1059400"/>
                </a:lnTo>
                <a:lnTo>
                  <a:pt x="11864340" y="1107440"/>
                </a:lnTo>
                <a:lnTo>
                  <a:pt x="11864340" y="5537187"/>
                </a:lnTo>
                <a:lnTo>
                  <a:pt x="11863316" y="5585226"/>
                </a:lnTo>
                <a:lnTo>
                  <a:pt x="11860275" y="5632742"/>
                </a:lnTo>
                <a:lnTo>
                  <a:pt x="11855256" y="5679695"/>
                </a:lnTo>
                <a:lnTo>
                  <a:pt x="11848302" y="5726041"/>
                </a:lnTo>
                <a:lnTo>
                  <a:pt x="11839453" y="5771740"/>
                </a:lnTo>
                <a:lnTo>
                  <a:pt x="11828753" y="5816750"/>
                </a:lnTo>
                <a:lnTo>
                  <a:pt x="11816241" y="5861029"/>
                </a:lnTo>
                <a:lnTo>
                  <a:pt x="11801960" y="5904536"/>
                </a:lnTo>
                <a:lnTo>
                  <a:pt x="11785952" y="5947230"/>
                </a:lnTo>
                <a:lnTo>
                  <a:pt x="11768257" y="5989068"/>
                </a:lnTo>
                <a:lnTo>
                  <a:pt x="11748918" y="6030010"/>
                </a:lnTo>
                <a:lnTo>
                  <a:pt x="11727975" y="6070013"/>
                </a:lnTo>
                <a:lnTo>
                  <a:pt x="11705471" y="6109037"/>
                </a:lnTo>
                <a:lnTo>
                  <a:pt x="11681447" y="6147039"/>
                </a:lnTo>
                <a:lnTo>
                  <a:pt x="11655945" y="6183979"/>
                </a:lnTo>
                <a:lnTo>
                  <a:pt x="11629006" y="6219813"/>
                </a:lnTo>
                <a:lnTo>
                  <a:pt x="11600671" y="6254502"/>
                </a:lnTo>
                <a:lnTo>
                  <a:pt x="11570982" y="6288003"/>
                </a:lnTo>
                <a:lnTo>
                  <a:pt x="11539981" y="6320275"/>
                </a:lnTo>
                <a:lnTo>
                  <a:pt x="11507710" y="6351276"/>
                </a:lnTo>
                <a:lnTo>
                  <a:pt x="11474209" y="6380965"/>
                </a:lnTo>
                <a:lnTo>
                  <a:pt x="11439521" y="6409301"/>
                </a:lnTo>
                <a:lnTo>
                  <a:pt x="11403687" y="6436241"/>
                </a:lnTo>
                <a:lnTo>
                  <a:pt x="11366748" y="6461743"/>
                </a:lnTo>
                <a:lnTo>
                  <a:pt x="11328746" y="6485768"/>
                </a:lnTo>
                <a:lnTo>
                  <a:pt x="11289723" y="6508272"/>
                </a:lnTo>
                <a:lnTo>
                  <a:pt x="11249720" y="6529215"/>
                </a:lnTo>
                <a:lnTo>
                  <a:pt x="11208779" y="6548555"/>
                </a:lnTo>
                <a:lnTo>
                  <a:pt x="11166941" y="6566250"/>
                </a:lnTo>
                <a:lnTo>
                  <a:pt x="11124247" y="6582259"/>
                </a:lnTo>
                <a:lnTo>
                  <a:pt x="11080740" y="6596540"/>
                </a:lnTo>
                <a:lnTo>
                  <a:pt x="11036461" y="6609052"/>
                </a:lnTo>
                <a:lnTo>
                  <a:pt x="10991452" y="6619753"/>
                </a:lnTo>
                <a:lnTo>
                  <a:pt x="10945753" y="6628601"/>
                </a:lnTo>
                <a:lnTo>
                  <a:pt x="10899407" y="6635556"/>
                </a:lnTo>
                <a:lnTo>
                  <a:pt x="10852455" y="6640575"/>
                </a:lnTo>
                <a:lnTo>
                  <a:pt x="10804939" y="6643616"/>
                </a:lnTo>
                <a:lnTo>
                  <a:pt x="10756900" y="6644640"/>
                </a:lnTo>
                <a:lnTo>
                  <a:pt x="1107440" y="6644640"/>
                </a:lnTo>
                <a:lnTo>
                  <a:pt x="1059401" y="6643616"/>
                </a:lnTo>
                <a:lnTo>
                  <a:pt x="1011886" y="6640575"/>
                </a:lnTo>
                <a:lnTo>
                  <a:pt x="964934" y="6635556"/>
                </a:lnTo>
                <a:lnTo>
                  <a:pt x="918589" y="6628601"/>
                </a:lnTo>
                <a:lnTo>
                  <a:pt x="872891" y="6619753"/>
                </a:lnTo>
                <a:lnTo>
                  <a:pt x="827882" y="6609052"/>
                </a:lnTo>
                <a:lnTo>
                  <a:pt x="783603" y="6596540"/>
                </a:lnTo>
                <a:lnTo>
                  <a:pt x="740097" y="6582259"/>
                </a:lnTo>
                <a:lnTo>
                  <a:pt x="697404" y="6566250"/>
                </a:lnTo>
                <a:lnTo>
                  <a:pt x="655566" y="6548555"/>
                </a:lnTo>
                <a:lnTo>
                  <a:pt x="614624" y="6529215"/>
                </a:lnTo>
                <a:lnTo>
                  <a:pt x="574621" y="6508272"/>
                </a:lnTo>
                <a:lnTo>
                  <a:pt x="535598" y="6485768"/>
                </a:lnTo>
                <a:lnTo>
                  <a:pt x="497597" y="6461743"/>
                </a:lnTo>
                <a:lnTo>
                  <a:pt x="460658" y="6436241"/>
                </a:lnTo>
                <a:lnTo>
                  <a:pt x="424823" y="6409301"/>
                </a:lnTo>
                <a:lnTo>
                  <a:pt x="390135" y="6380965"/>
                </a:lnTo>
                <a:lnTo>
                  <a:pt x="356634" y="6351276"/>
                </a:lnTo>
                <a:lnTo>
                  <a:pt x="324362" y="6320275"/>
                </a:lnTo>
                <a:lnTo>
                  <a:pt x="293361" y="6288003"/>
                </a:lnTo>
                <a:lnTo>
                  <a:pt x="263672" y="6254502"/>
                </a:lnTo>
                <a:lnTo>
                  <a:pt x="235337" y="6219813"/>
                </a:lnTo>
                <a:lnTo>
                  <a:pt x="208398" y="6183979"/>
                </a:lnTo>
                <a:lnTo>
                  <a:pt x="182895" y="6147039"/>
                </a:lnTo>
                <a:lnTo>
                  <a:pt x="158871" y="6109037"/>
                </a:lnTo>
                <a:lnTo>
                  <a:pt x="136366" y="6070013"/>
                </a:lnTo>
                <a:lnTo>
                  <a:pt x="115423" y="6030010"/>
                </a:lnTo>
                <a:lnTo>
                  <a:pt x="96084" y="5989068"/>
                </a:lnTo>
                <a:lnTo>
                  <a:pt x="78389" y="5947230"/>
                </a:lnTo>
                <a:lnTo>
                  <a:pt x="62380" y="5904536"/>
                </a:lnTo>
                <a:lnTo>
                  <a:pt x="48099" y="5861029"/>
                </a:lnTo>
                <a:lnTo>
                  <a:pt x="35587" y="5816750"/>
                </a:lnTo>
                <a:lnTo>
                  <a:pt x="24886" y="5771740"/>
                </a:lnTo>
                <a:lnTo>
                  <a:pt x="16038" y="5726041"/>
                </a:lnTo>
                <a:lnTo>
                  <a:pt x="9083" y="5679695"/>
                </a:lnTo>
                <a:lnTo>
                  <a:pt x="4064" y="5632742"/>
                </a:lnTo>
                <a:lnTo>
                  <a:pt x="1023" y="5585226"/>
                </a:lnTo>
                <a:lnTo>
                  <a:pt x="0" y="5537187"/>
                </a:lnTo>
                <a:lnTo>
                  <a:pt x="0" y="1107440"/>
                </a:lnTo>
                <a:close/>
              </a:path>
            </a:pathLst>
          </a:custGeom>
          <a:ln w="76200">
            <a:solidFill>
              <a:srgbClr val="00AF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41900" y="4795520"/>
            <a:ext cx="2108200" cy="1752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48099" y="528325"/>
            <a:ext cx="1069580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0" dirty="0" smtClean="0">
                <a:effectLst/>
                <a:latin typeface="Comic Sans MS" panose="030F0702030302020204" pitchFamily="66" charset="0"/>
              </a:rPr>
              <a:t> </a:t>
            </a:r>
            <a:r>
              <a:rPr lang="en-GB" sz="5400" b="0" dirty="0" err="1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Pecyn</a:t>
            </a:r>
            <a:r>
              <a:rPr lang="en-GB" sz="5400" b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n-GB" sz="5400" b="0" dirty="0" err="1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gwaith</a:t>
            </a:r>
            <a:r>
              <a:rPr lang="en-GB" sz="5400" b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 Bl3 &amp; 4</a:t>
            </a:r>
          </a:p>
          <a:p>
            <a:pPr algn="ctr"/>
            <a:r>
              <a:rPr lang="en-GB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Tasgau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Rhifedd</a:t>
            </a:r>
            <a:endParaRPr lang="en-GB" sz="54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latin typeface="Comic Sans MS" panose="030F0702030302020204" pitchFamily="66" charset="0"/>
            </a:endParaRPr>
          </a:p>
          <a:p>
            <a:pPr algn="ctr"/>
            <a:r>
              <a:rPr lang="en-GB" sz="5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Year 3 &amp; 4 work pack</a:t>
            </a:r>
          </a:p>
          <a:p>
            <a:pPr algn="ctr"/>
            <a:r>
              <a:rPr lang="en-GB" sz="5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Numeracy Tasks</a:t>
            </a:r>
            <a:endParaRPr lang="en-GB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768088" y="341122"/>
            <a:ext cx="7113905" cy="981075"/>
            <a:chOff x="2768088" y="341122"/>
            <a:chExt cx="7113905" cy="9810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68088" y="461749"/>
              <a:ext cx="7113276" cy="85983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247898" y="347979"/>
              <a:ext cx="481965" cy="538480"/>
            </a:xfrm>
            <a:custGeom>
              <a:avLst/>
              <a:gdLst/>
              <a:ahLst/>
              <a:cxnLst/>
              <a:rect l="l" t="t" r="r" b="b"/>
              <a:pathLst>
                <a:path w="481964" h="538480">
                  <a:moveTo>
                    <a:pt x="481584" y="191770"/>
                  </a:moveTo>
                  <a:lnTo>
                    <a:pt x="317881" y="191770"/>
                  </a:lnTo>
                  <a:lnTo>
                    <a:pt x="317881" y="0"/>
                  </a:lnTo>
                  <a:lnTo>
                    <a:pt x="163703" y="0"/>
                  </a:lnTo>
                  <a:lnTo>
                    <a:pt x="163703" y="191770"/>
                  </a:lnTo>
                  <a:lnTo>
                    <a:pt x="0" y="191770"/>
                  </a:lnTo>
                  <a:lnTo>
                    <a:pt x="0" y="346710"/>
                  </a:lnTo>
                  <a:lnTo>
                    <a:pt x="163703" y="346710"/>
                  </a:lnTo>
                  <a:lnTo>
                    <a:pt x="163703" y="538480"/>
                  </a:lnTo>
                  <a:lnTo>
                    <a:pt x="317881" y="538480"/>
                  </a:lnTo>
                  <a:lnTo>
                    <a:pt x="317881" y="346710"/>
                  </a:lnTo>
                  <a:lnTo>
                    <a:pt x="481584" y="346710"/>
                  </a:lnTo>
                  <a:lnTo>
                    <a:pt x="481584" y="19177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247898" y="347472"/>
              <a:ext cx="481965" cy="539750"/>
            </a:xfrm>
            <a:custGeom>
              <a:avLst/>
              <a:gdLst/>
              <a:ahLst/>
              <a:cxnLst/>
              <a:rect l="l" t="t" r="r" b="b"/>
              <a:pathLst>
                <a:path w="481964" h="539750">
                  <a:moveTo>
                    <a:pt x="0" y="192658"/>
                  </a:moveTo>
                  <a:lnTo>
                    <a:pt x="163702" y="192658"/>
                  </a:lnTo>
                  <a:lnTo>
                    <a:pt x="163702" y="0"/>
                  </a:lnTo>
                  <a:lnTo>
                    <a:pt x="317880" y="0"/>
                  </a:lnTo>
                  <a:lnTo>
                    <a:pt x="317880" y="192658"/>
                  </a:lnTo>
                  <a:lnTo>
                    <a:pt x="481584" y="192658"/>
                  </a:lnTo>
                  <a:lnTo>
                    <a:pt x="481584" y="346837"/>
                  </a:lnTo>
                  <a:lnTo>
                    <a:pt x="317880" y="346837"/>
                  </a:lnTo>
                  <a:lnTo>
                    <a:pt x="317880" y="539495"/>
                  </a:lnTo>
                  <a:lnTo>
                    <a:pt x="163702" y="539495"/>
                  </a:lnTo>
                  <a:lnTo>
                    <a:pt x="163702" y="346837"/>
                  </a:lnTo>
                  <a:lnTo>
                    <a:pt x="0" y="346837"/>
                  </a:lnTo>
                  <a:lnTo>
                    <a:pt x="0" y="19265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594598" y="530923"/>
              <a:ext cx="481965" cy="172720"/>
            </a:xfrm>
            <a:custGeom>
              <a:avLst/>
              <a:gdLst/>
              <a:ahLst/>
              <a:cxnLst/>
              <a:rect l="l" t="t" r="r" b="b"/>
              <a:pathLst>
                <a:path w="481965" h="172720">
                  <a:moveTo>
                    <a:pt x="481596" y="0"/>
                  </a:moveTo>
                  <a:lnTo>
                    <a:pt x="0" y="0"/>
                  </a:lnTo>
                  <a:lnTo>
                    <a:pt x="0" y="172656"/>
                  </a:lnTo>
                  <a:lnTo>
                    <a:pt x="481596" y="172656"/>
                  </a:lnTo>
                  <a:lnTo>
                    <a:pt x="481596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594598" y="530923"/>
              <a:ext cx="481965" cy="172720"/>
            </a:xfrm>
            <a:custGeom>
              <a:avLst/>
              <a:gdLst/>
              <a:ahLst/>
              <a:cxnLst/>
              <a:rect l="l" t="t" r="r" b="b"/>
              <a:pathLst>
                <a:path w="481965" h="172720">
                  <a:moveTo>
                    <a:pt x="0" y="172656"/>
                  </a:moveTo>
                  <a:lnTo>
                    <a:pt x="481596" y="172656"/>
                  </a:lnTo>
                  <a:lnTo>
                    <a:pt x="481596" y="0"/>
                  </a:lnTo>
                  <a:lnTo>
                    <a:pt x="0" y="0"/>
                  </a:lnTo>
                  <a:lnTo>
                    <a:pt x="0" y="172656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440842" y="2619375"/>
          <a:ext cx="5869939" cy="36556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7485"/>
                <a:gridCol w="1467485"/>
                <a:gridCol w="1467484"/>
                <a:gridCol w="1467485"/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50" spc="-25" dirty="0">
                          <a:latin typeface="Lucida Sans Unicode"/>
                          <a:cs typeface="Lucida Sans Unicode"/>
                        </a:rPr>
                        <a:t>13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6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5115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50" spc="-15" dirty="0">
                          <a:latin typeface="Lucida Sans Unicode"/>
                          <a:cs typeface="Lucida Sans Unicode"/>
                        </a:rPr>
                        <a:t>12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20" dirty="0">
                          <a:latin typeface="Lucida Sans Unicode"/>
                          <a:cs typeface="Lucida Sans Unicode"/>
                        </a:rPr>
                        <a:t>16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294640" algn="r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50" spc="180" dirty="0">
                          <a:latin typeface="Lucida Sans Unicode"/>
                          <a:cs typeface="Lucida Sans Unicode"/>
                        </a:rPr>
                        <a:t>36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 </a:t>
                      </a:r>
                      <a:r>
                        <a:rPr sz="1050" spc="-12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95" dirty="0">
                          <a:latin typeface="Lucida Sans Unicode"/>
                          <a:cs typeface="Lucida Sans Unicode"/>
                        </a:rPr>
                        <a:t>35</a:t>
                      </a:r>
                      <a:r>
                        <a:rPr sz="1050" spc="27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50" spc="200" dirty="0">
                          <a:latin typeface="Lucida Sans Unicode"/>
                          <a:cs typeface="Lucida Sans Unicode"/>
                        </a:rPr>
                        <a:t>249</a:t>
                      </a:r>
                      <a:r>
                        <a:rPr sz="1050" spc="30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95" dirty="0">
                          <a:latin typeface="Lucida Sans Unicode"/>
                          <a:cs typeface="Lucida Sans Unicode"/>
                        </a:rPr>
                        <a:t>35</a:t>
                      </a:r>
                      <a:r>
                        <a:rPr sz="1050" spc="28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10" dirty="0">
                          <a:latin typeface="Lucida Sans Unicode"/>
                          <a:cs typeface="Lucida Sans Unicode"/>
                        </a:rPr>
                        <a:t>14</a:t>
                      </a:r>
                      <a:r>
                        <a:rPr sz="1050" spc="2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55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3</a:t>
                      </a:r>
                      <a:r>
                        <a:rPr sz="1050" spc="2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00355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190" dirty="0">
                          <a:latin typeface="Lucida Sans Unicode"/>
                          <a:cs typeface="Lucida Sans Unicode"/>
                        </a:rPr>
                        <a:t>26</a:t>
                      </a:r>
                      <a:r>
                        <a:rPr sz="1050" spc="30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 </a:t>
                      </a:r>
                      <a:r>
                        <a:rPr sz="1050" spc="-12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23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291465" algn="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175" dirty="0">
                          <a:latin typeface="Lucida Sans Unicode"/>
                          <a:cs typeface="Lucida Sans Unicode"/>
                        </a:rPr>
                        <a:t>27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25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10" dirty="0">
                          <a:latin typeface="Lucida Sans Unicode"/>
                          <a:cs typeface="Lucida Sans Unicode"/>
                        </a:rPr>
                        <a:t>748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55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80" dirty="0">
                          <a:latin typeface="Lucida Sans Unicode"/>
                          <a:cs typeface="Lucida Sans Unicode"/>
                        </a:rPr>
                        <a:t>36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-20" dirty="0">
                          <a:latin typeface="Lucida Sans Unicode"/>
                          <a:cs typeface="Lucida Sans Unicode"/>
                        </a:rPr>
                        <a:t>21</a:t>
                      </a:r>
                      <a:r>
                        <a:rPr sz="1050" spc="30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60" dirty="0">
                          <a:latin typeface="Lucida Sans Unicode"/>
                          <a:cs typeface="Lucida Sans Unicode"/>
                        </a:rPr>
                        <a:t>7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10515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165" dirty="0">
                          <a:latin typeface="Lucida Sans Unicode"/>
                          <a:cs typeface="Lucida Sans Unicode"/>
                        </a:rPr>
                        <a:t>37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95" dirty="0">
                          <a:latin typeface="Lucida Sans Unicode"/>
                          <a:cs typeface="Lucida Sans Unicode"/>
                        </a:rPr>
                        <a:t>22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291465" algn="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15" dirty="0">
                          <a:latin typeface="Lucida Sans Unicode"/>
                          <a:cs typeface="Lucida Sans Unicode"/>
                        </a:rPr>
                        <a:t>28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40" dirty="0">
                          <a:latin typeface="Lucida Sans Unicode"/>
                          <a:cs typeface="Lucida Sans Unicode"/>
                        </a:rPr>
                        <a:t>44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466</a:t>
                      </a:r>
                      <a:r>
                        <a:rPr sz="1050" spc="2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25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32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00" dirty="0">
                          <a:latin typeface="Lucida Sans Unicode"/>
                          <a:cs typeface="Lucida Sans Unicode"/>
                        </a:rPr>
                        <a:t>2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0035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180" dirty="0">
                          <a:latin typeface="Lucida Sans Unicode"/>
                          <a:cs typeface="Lucida Sans Unicode"/>
                        </a:rPr>
                        <a:t>36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 </a:t>
                      </a:r>
                      <a:r>
                        <a:rPr sz="1050" spc="-12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32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296545" algn="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235" dirty="0">
                          <a:latin typeface="Lucida Sans Unicode"/>
                          <a:cs typeface="Lucida Sans Unicode"/>
                        </a:rPr>
                        <a:t>44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80" dirty="0">
                          <a:latin typeface="Lucida Sans Unicode"/>
                          <a:cs typeface="Lucida Sans Unicode"/>
                        </a:rPr>
                        <a:t>36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215" dirty="0">
                          <a:latin typeface="Lucida Sans Unicode"/>
                          <a:cs typeface="Lucida Sans Unicode"/>
                        </a:rPr>
                        <a:t>843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35" dirty="0">
                          <a:latin typeface="Lucida Sans Unicode"/>
                          <a:cs typeface="Lucida Sans Unicode"/>
                        </a:rPr>
                        <a:t>17</a:t>
                      </a:r>
                      <a:r>
                        <a:rPr sz="1050" spc="30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15" dirty="0">
                          <a:latin typeface="Lucida Sans Unicode"/>
                          <a:cs typeface="Lucida Sans Unicode"/>
                        </a:rPr>
                        <a:t>50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20" dirty="0">
                          <a:latin typeface="Lucida Sans Unicode"/>
                          <a:cs typeface="Lucida Sans Unicode"/>
                        </a:rPr>
                        <a:t>5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00355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25" dirty="0">
                          <a:latin typeface="Lucida Sans Unicode"/>
                          <a:cs typeface="Lucida Sans Unicode"/>
                        </a:rPr>
                        <a:t>58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25" dirty="0">
                          <a:latin typeface="Lucida Sans Unicode"/>
                          <a:cs typeface="Lucida Sans Unicode"/>
                        </a:rPr>
                        <a:t>45</a:t>
                      </a:r>
                      <a:r>
                        <a:rPr sz="1050" spc="28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327025" algn="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32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5" dirty="0">
                          <a:latin typeface="Lucida Sans Unicode"/>
                          <a:cs typeface="Lucida Sans Unicode"/>
                        </a:rPr>
                        <a:t>15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25" dirty="0">
                          <a:latin typeface="Lucida Sans Unicode"/>
                          <a:cs typeface="Lucida Sans Unicode"/>
                        </a:rPr>
                        <a:t>442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38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75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5" dirty="0">
                          <a:latin typeface="Lucida Sans Unicode"/>
                          <a:cs typeface="Lucida Sans Unicode"/>
                        </a:rPr>
                        <a:t>10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97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195" dirty="0">
                          <a:latin typeface="Lucida Sans Unicode"/>
                          <a:cs typeface="Lucida Sans Unicode"/>
                        </a:rPr>
                        <a:t>22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1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95" dirty="0">
                          <a:latin typeface="Lucida Sans Unicode"/>
                          <a:cs typeface="Lucida Sans Unicode"/>
                        </a:rPr>
                        <a:t>22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296545" algn="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180" dirty="0">
                          <a:latin typeface="Lucida Sans Unicode"/>
                          <a:cs typeface="Lucida Sans Unicode"/>
                        </a:rPr>
                        <a:t>36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70" dirty="0">
                          <a:latin typeface="Lucida Sans Unicode"/>
                          <a:cs typeface="Lucida Sans Unicode"/>
                        </a:rPr>
                        <a:t>39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210" dirty="0">
                          <a:latin typeface="Lucida Sans Unicode"/>
                          <a:cs typeface="Lucida Sans Unicode"/>
                        </a:rPr>
                        <a:t>264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35" dirty="0">
                          <a:latin typeface="Lucida Sans Unicode"/>
                          <a:cs typeface="Lucida Sans Unicode"/>
                        </a:rPr>
                        <a:t>319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dirty="0">
                          <a:latin typeface="Lucida Sans Unicode"/>
                          <a:cs typeface="Lucida Sans Unicode"/>
                        </a:rPr>
                        <a:t>41</a:t>
                      </a:r>
                      <a:r>
                        <a:rPr sz="1050" spc="30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60" dirty="0">
                          <a:latin typeface="Lucida Sans Unicode"/>
                          <a:cs typeface="Lucida Sans Unicode"/>
                        </a:rPr>
                        <a:t>7</a:t>
                      </a:r>
                      <a:r>
                        <a:rPr sz="1050" spc="31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3083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215" dirty="0">
                          <a:latin typeface="Lucida Sans Unicode"/>
                          <a:cs typeface="Lucida Sans Unicode"/>
                        </a:rPr>
                        <a:t>64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5" dirty="0">
                          <a:latin typeface="Lucida Sans Unicode"/>
                          <a:cs typeface="Lucida Sans Unicode"/>
                        </a:rPr>
                        <a:t>14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306705" algn="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180" dirty="0">
                          <a:latin typeface="Lucida Sans Unicode"/>
                          <a:cs typeface="Lucida Sans Unicode"/>
                        </a:rPr>
                        <a:t>29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65" dirty="0">
                          <a:latin typeface="Lucida Sans Unicode"/>
                          <a:cs typeface="Lucida Sans Unicode"/>
                        </a:rPr>
                        <a:t>37</a:t>
                      </a:r>
                      <a:r>
                        <a:rPr sz="1050" spc="30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200" dirty="0">
                          <a:latin typeface="Lucida Sans Unicode"/>
                          <a:cs typeface="Lucida Sans Unicode"/>
                        </a:rPr>
                        <a:t>238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646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38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00" dirty="0">
                          <a:latin typeface="Lucida Sans Unicode"/>
                          <a:cs typeface="Lucida Sans Unicode"/>
                        </a:rPr>
                        <a:t>2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33375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25" dirty="0">
                          <a:latin typeface="Lucida Sans Unicode"/>
                          <a:cs typeface="Lucida Sans Unicode"/>
                        </a:rPr>
                        <a:t>54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30" dirty="0">
                          <a:latin typeface="Lucida Sans Unicode"/>
                          <a:cs typeface="Lucida Sans Unicode"/>
                        </a:rPr>
                        <a:t>31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289560" algn="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00" dirty="0">
                          <a:latin typeface="Lucida Sans Unicode"/>
                          <a:cs typeface="Lucida Sans Unicode"/>
                        </a:rPr>
                        <a:t>49</a:t>
                      </a:r>
                      <a:r>
                        <a:rPr sz="1050" spc="28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1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25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25" dirty="0">
                          <a:latin typeface="Lucida Sans Unicode"/>
                          <a:cs typeface="Lucida Sans Unicode"/>
                        </a:rPr>
                        <a:t>442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55" dirty="0">
                          <a:latin typeface="Lucida Sans Unicode"/>
                          <a:cs typeface="Lucida Sans Unicode"/>
                        </a:rPr>
                        <a:t>419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94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52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20" dirty="0">
                          <a:latin typeface="Lucida Sans Unicode"/>
                          <a:cs typeface="Lucida Sans Unicode"/>
                        </a:rPr>
                        <a:t>5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2575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235" dirty="0">
                          <a:latin typeface="Lucida Sans Unicode"/>
                          <a:cs typeface="Lucida Sans Unicode"/>
                        </a:rPr>
                        <a:t>48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60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31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dirty="0">
                          <a:latin typeface="Lucida Sans Unicode"/>
                          <a:cs typeface="Lucida Sans Unicode"/>
                        </a:rPr>
                        <a:t>41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291465" algn="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204" dirty="0">
                          <a:latin typeface="Lucida Sans Unicode"/>
                          <a:cs typeface="Lucida Sans Unicode"/>
                        </a:rPr>
                        <a:t>38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75" dirty="0">
                          <a:latin typeface="Lucida Sans Unicode"/>
                          <a:cs typeface="Lucida Sans Unicode"/>
                        </a:rPr>
                        <a:t>27</a:t>
                      </a:r>
                      <a:r>
                        <a:rPr sz="1050" spc="31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050" spc="190" dirty="0">
                          <a:latin typeface="Lucida Sans Unicode"/>
                          <a:cs typeface="Lucida Sans Unicode"/>
                        </a:rPr>
                        <a:t>362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756</a:t>
                      </a:r>
                      <a:r>
                        <a:rPr sz="1050" spc="2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559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195" dirty="0">
                          <a:latin typeface="Lucida Sans Unicode"/>
                          <a:cs typeface="Lucida Sans Unicode"/>
                        </a:rPr>
                        <a:t>62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55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2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65" dirty="0">
                          <a:latin typeface="Lucida Sans Unicode"/>
                          <a:cs typeface="Lucida Sans Unicode"/>
                        </a:rPr>
                        <a:t>7</a:t>
                      </a:r>
                      <a:r>
                        <a:rPr sz="1050" spc="31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815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195" dirty="0">
                          <a:latin typeface="Lucida Sans Unicode"/>
                          <a:cs typeface="Lucida Sans Unicode"/>
                        </a:rPr>
                        <a:t>62</a:t>
                      </a:r>
                      <a:r>
                        <a:rPr sz="1050" spc="2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8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210" dirty="0">
                          <a:latin typeface="Lucida Sans Unicode"/>
                          <a:cs typeface="Lucida Sans Unicode"/>
                        </a:rPr>
                        <a:t>52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0990" algn="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215" dirty="0">
                          <a:latin typeface="Lucida Sans Unicode"/>
                          <a:cs typeface="Lucida Sans Unicode"/>
                        </a:rPr>
                        <a:t>64</a:t>
                      </a:r>
                      <a:r>
                        <a:rPr sz="1050" spc="29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55" dirty="0">
                          <a:latin typeface="Lucida Sans Unicode"/>
                          <a:cs typeface="Lucida Sans Unicode"/>
                        </a:rPr>
                        <a:t>-</a:t>
                      </a:r>
                      <a:r>
                        <a:rPr sz="1050" spc="2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65" dirty="0">
                          <a:latin typeface="Lucida Sans Unicode"/>
                          <a:cs typeface="Lucida Sans Unicode"/>
                        </a:rPr>
                        <a:t>37</a:t>
                      </a:r>
                      <a:r>
                        <a:rPr sz="1050" spc="30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050" spc="95" dirty="0">
                          <a:latin typeface="Lucida Sans Unicode"/>
                          <a:cs typeface="Lucida Sans Unicode"/>
                        </a:rPr>
                        <a:t>6421</a:t>
                      </a:r>
                      <a:r>
                        <a:rPr sz="1050" spc="30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25" dirty="0">
                          <a:latin typeface="Lucida Sans Unicode"/>
                          <a:cs typeface="Lucida Sans Unicode"/>
                        </a:rPr>
                        <a:t>+</a:t>
                      </a:r>
                      <a:r>
                        <a:rPr sz="1050" spc="9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185" dirty="0">
                          <a:latin typeface="Lucida Sans Unicode"/>
                          <a:cs typeface="Lucida Sans Unicode"/>
                        </a:rPr>
                        <a:t>3275</a:t>
                      </a:r>
                      <a:r>
                        <a:rPr sz="1050" spc="300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050" spc="-105" dirty="0">
                          <a:latin typeface="Lucida Sans Unicode"/>
                          <a:cs typeface="Lucida Sans Unicode"/>
                        </a:rPr>
                        <a:t>=</a:t>
                      </a:r>
                      <a:endParaRPr sz="1050">
                        <a:latin typeface="Lucida Sans Unicode"/>
                        <a:cs typeface="Lucida Sans Unicode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952500" y="1549400"/>
            <a:ext cx="431990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200" i="1" spc="200" dirty="0">
                <a:solidFill>
                  <a:srgbClr val="FF0000"/>
                </a:solidFill>
                <a:latin typeface="Verdana"/>
                <a:cs typeface="Verdana"/>
              </a:rPr>
              <a:t>Dewiswch </a:t>
            </a:r>
            <a:r>
              <a:rPr sz="1200" i="1" spc="245" dirty="0">
                <a:solidFill>
                  <a:srgbClr val="FF0000"/>
                </a:solidFill>
                <a:latin typeface="Verdana"/>
                <a:cs typeface="Verdana"/>
              </a:rPr>
              <a:t>eich </a:t>
            </a:r>
            <a:r>
              <a:rPr sz="1200" i="1" spc="200" dirty="0">
                <a:solidFill>
                  <a:srgbClr val="FF0000"/>
                </a:solidFill>
                <a:latin typeface="Verdana"/>
                <a:cs typeface="Verdana"/>
              </a:rPr>
              <a:t>siâp </a:t>
            </a:r>
            <a:r>
              <a:rPr sz="1200" i="1" spc="60" dirty="0">
                <a:latin typeface="Verdana"/>
                <a:cs typeface="Verdana"/>
              </a:rPr>
              <a:t>/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Choose </a:t>
            </a:r>
            <a:r>
              <a:rPr sz="1200" i="1" spc="180" dirty="0">
                <a:solidFill>
                  <a:srgbClr val="006FC0"/>
                </a:solidFill>
                <a:latin typeface="Verdana"/>
                <a:cs typeface="Verdana"/>
              </a:rPr>
              <a:t>your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shape </a:t>
            </a:r>
            <a:r>
              <a:rPr sz="1200" i="1" spc="2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29" dirty="0">
                <a:solidFill>
                  <a:srgbClr val="FF0000"/>
                </a:solidFill>
                <a:latin typeface="Verdana"/>
                <a:cs typeface="Verdana"/>
              </a:rPr>
              <a:t>Cofiwch </a:t>
            </a:r>
            <a:r>
              <a:rPr sz="1200" i="1" spc="245" dirty="0">
                <a:solidFill>
                  <a:srgbClr val="FF0000"/>
                </a:solidFill>
                <a:latin typeface="Verdana"/>
                <a:cs typeface="Verdana"/>
              </a:rPr>
              <a:t>eich </a:t>
            </a:r>
            <a:r>
              <a:rPr sz="1200" i="1" spc="225" dirty="0">
                <a:solidFill>
                  <a:srgbClr val="FF0000"/>
                </a:solidFill>
                <a:latin typeface="Verdana"/>
                <a:cs typeface="Verdana"/>
              </a:rPr>
              <a:t>colofn </a:t>
            </a:r>
            <a:r>
              <a:rPr sz="1200" i="1" spc="60" dirty="0">
                <a:solidFill>
                  <a:srgbClr val="006FC0"/>
                </a:solidFill>
                <a:latin typeface="Verdana"/>
                <a:cs typeface="Verdana"/>
              </a:rPr>
              <a:t>/ </a:t>
            </a:r>
            <a:r>
              <a:rPr sz="1200" i="1" spc="180" dirty="0">
                <a:solidFill>
                  <a:srgbClr val="006FC0"/>
                </a:solidFill>
                <a:latin typeface="Verdana"/>
                <a:cs typeface="Verdana"/>
              </a:rPr>
              <a:t>Remember </a:t>
            </a:r>
            <a:r>
              <a:rPr sz="1200" i="1" spc="140" dirty="0">
                <a:solidFill>
                  <a:srgbClr val="006FC0"/>
                </a:solidFill>
                <a:latin typeface="Verdana"/>
                <a:cs typeface="Verdana"/>
              </a:rPr>
              <a:t>to </a:t>
            </a:r>
            <a:r>
              <a:rPr sz="1200" i="1" spc="170" dirty="0">
                <a:solidFill>
                  <a:srgbClr val="006FC0"/>
                </a:solidFill>
                <a:latin typeface="Verdana"/>
                <a:cs typeface="Verdana"/>
              </a:rPr>
              <a:t>write </a:t>
            </a:r>
            <a:r>
              <a:rPr sz="1200" i="1" spc="17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85" dirty="0">
                <a:solidFill>
                  <a:srgbClr val="006FC0"/>
                </a:solidFill>
                <a:latin typeface="Verdana"/>
                <a:cs typeface="Verdana"/>
              </a:rPr>
              <a:t>your</a:t>
            </a:r>
            <a:r>
              <a:rPr sz="1200" i="1" spc="409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04" dirty="0">
                <a:solidFill>
                  <a:srgbClr val="006FC0"/>
                </a:solidFill>
                <a:latin typeface="Verdana"/>
                <a:cs typeface="Verdana"/>
              </a:rPr>
              <a:t>sum</a:t>
            </a:r>
            <a:r>
              <a:rPr sz="1200" i="1" spc="409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29" dirty="0">
                <a:solidFill>
                  <a:srgbClr val="006FC0"/>
                </a:solidFill>
                <a:latin typeface="Verdana"/>
                <a:cs typeface="Verdana"/>
              </a:rPr>
              <a:t>as</a:t>
            </a:r>
            <a:r>
              <a:rPr sz="1200" i="1" spc="39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335" dirty="0">
                <a:solidFill>
                  <a:srgbClr val="006FC0"/>
                </a:solidFill>
                <a:latin typeface="Verdana"/>
                <a:cs typeface="Verdana"/>
              </a:rPr>
              <a:t>a</a:t>
            </a:r>
            <a:r>
              <a:rPr sz="1200" i="1" spc="4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04" dirty="0">
                <a:solidFill>
                  <a:srgbClr val="006FC0"/>
                </a:solidFill>
                <a:latin typeface="Verdana"/>
                <a:cs typeface="Verdana"/>
              </a:rPr>
              <a:t>column!</a:t>
            </a:r>
            <a:r>
              <a:rPr sz="1200" i="1" spc="229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70" dirty="0">
                <a:latin typeface="Verdana"/>
                <a:cs typeface="Verdana"/>
              </a:rPr>
              <a:t>56</a:t>
            </a:r>
            <a:endParaRPr sz="1200">
              <a:latin typeface="Verdana"/>
              <a:cs typeface="Verdana"/>
            </a:endParaRPr>
          </a:p>
          <a:p>
            <a:pPr marL="2604135">
              <a:lnSpc>
                <a:spcPct val="100000"/>
              </a:lnSpc>
            </a:pPr>
            <a:r>
              <a:rPr sz="1200" i="1" spc="265" dirty="0">
                <a:latin typeface="Verdana"/>
                <a:cs typeface="Verdana"/>
              </a:rPr>
              <a:t>-</a:t>
            </a:r>
            <a:r>
              <a:rPr sz="1200" i="1" u="sng" spc="26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28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80439" y="2682239"/>
            <a:ext cx="302260" cy="284480"/>
            <a:chOff x="980439" y="2682239"/>
            <a:chExt cx="302260" cy="284480"/>
          </a:xfrm>
        </p:grpSpPr>
        <p:sp>
          <p:nvSpPr>
            <p:cNvPr id="11" name="object 11"/>
            <p:cNvSpPr/>
            <p:nvPr/>
          </p:nvSpPr>
          <p:spPr>
            <a:xfrm>
              <a:off x="986789" y="2688589"/>
              <a:ext cx="289560" cy="271780"/>
            </a:xfrm>
            <a:custGeom>
              <a:avLst/>
              <a:gdLst/>
              <a:ahLst/>
              <a:cxnLst/>
              <a:rect l="l" t="t" r="r" b="b"/>
              <a:pathLst>
                <a:path w="289559" h="271780">
                  <a:moveTo>
                    <a:pt x="144779" y="0"/>
                  </a:moveTo>
                  <a:lnTo>
                    <a:pt x="0" y="271780"/>
                  </a:lnTo>
                  <a:lnTo>
                    <a:pt x="289559" y="271780"/>
                  </a:lnTo>
                  <a:lnTo>
                    <a:pt x="14477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86789" y="2688589"/>
              <a:ext cx="289560" cy="271780"/>
            </a:xfrm>
            <a:custGeom>
              <a:avLst/>
              <a:gdLst/>
              <a:ahLst/>
              <a:cxnLst/>
              <a:rect l="l" t="t" r="r" b="b"/>
              <a:pathLst>
                <a:path w="289559" h="271780">
                  <a:moveTo>
                    <a:pt x="0" y="271780"/>
                  </a:moveTo>
                  <a:lnTo>
                    <a:pt x="144779" y="0"/>
                  </a:lnTo>
                  <a:lnTo>
                    <a:pt x="289559" y="271780"/>
                  </a:lnTo>
                  <a:lnTo>
                    <a:pt x="0" y="27178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2372360" y="2649220"/>
            <a:ext cx="299720" cy="284480"/>
            <a:chOff x="2372360" y="2649220"/>
            <a:chExt cx="299720" cy="284480"/>
          </a:xfrm>
        </p:grpSpPr>
        <p:sp>
          <p:nvSpPr>
            <p:cNvPr id="14" name="object 14"/>
            <p:cNvSpPr/>
            <p:nvPr/>
          </p:nvSpPr>
          <p:spPr>
            <a:xfrm>
              <a:off x="2378710" y="2655570"/>
              <a:ext cx="287020" cy="271780"/>
            </a:xfrm>
            <a:custGeom>
              <a:avLst/>
              <a:gdLst/>
              <a:ahLst/>
              <a:cxnLst/>
              <a:rect l="l" t="t" r="r" b="b"/>
              <a:pathLst>
                <a:path w="287019" h="271780">
                  <a:moveTo>
                    <a:pt x="287019" y="0"/>
                  </a:moveTo>
                  <a:lnTo>
                    <a:pt x="0" y="0"/>
                  </a:lnTo>
                  <a:lnTo>
                    <a:pt x="0" y="271779"/>
                  </a:lnTo>
                  <a:lnTo>
                    <a:pt x="287019" y="271779"/>
                  </a:lnTo>
                  <a:lnTo>
                    <a:pt x="287019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378710" y="2655570"/>
              <a:ext cx="287020" cy="271780"/>
            </a:xfrm>
            <a:custGeom>
              <a:avLst/>
              <a:gdLst/>
              <a:ahLst/>
              <a:cxnLst/>
              <a:rect l="l" t="t" r="r" b="b"/>
              <a:pathLst>
                <a:path w="287019" h="271780">
                  <a:moveTo>
                    <a:pt x="0" y="271779"/>
                  </a:moveTo>
                  <a:lnTo>
                    <a:pt x="287019" y="271779"/>
                  </a:lnTo>
                  <a:lnTo>
                    <a:pt x="287019" y="0"/>
                  </a:lnTo>
                  <a:lnTo>
                    <a:pt x="0" y="0"/>
                  </a:lnTo>
                  <a:lnTo>
                    <a:pt x="0" y="27177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3942079" y="2649220"/>
            <a:ext cx="299720" cy="281940"/>
            <a:chOff x="3942079" y="2649220"/>
            <a:chExt cx="299720" cy="281940"/>
          </a:xfrm>
        </p:grpSpPr>
        <p:sp>
          <p:nvSpPr>
            <p:cNvPr id="17" name="object 17"/>
            <p:cNvSpPr/>
            <p:nvPr/>
          </p:nvSpPr>
          <p:spPr>
            <a:xfrm>
              <a:off x="3948429" y="2655570"/>
              <a:ext cx="287020" cy="269240"/>
            </a:xfrm>
            <a:custGeom>
              <a:avLst/>
              <a:gdLst/>
              <a:ahLst/>
              <a:cxnLst/>
              <a:rect l="l" t="t" r="r" b="b"/>
              <a:pathLst>
                <a:path w="287020" h="269239">
                  <a:moveTo>
                    <a:pt x="143510" y="0"/>
                  </a:moveTo>
                  <a:lnTo>
                    <a:pt x="0" y="102869"/>
                  </a:lnTo>
                  <a:lnTo>
                    <a:pt x="54864" y="269239"/>
                  </a:lnTo>
                  <a:lnTo>
                    <a:pt x="232156" y="269239"/>
                  </a:lnTo>
                  <a:lnTo>
                    <a:pt x="287020" y="102869"/>
                  </a:lnTo>
                  <a:lnTo>
                    <a:pt x="14351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948429" y="2655570"/>
              <a:ext cx="287020" cy="269240"/>
            </a:xfrm>
            <a:custGeom>
              <a:avLst/>
              <a:gdLst/>
              <a:ahLst/>
              <a:cxnLst/>
              <a:rect l="l" t="t" r="r" b="b"/>
              <a:pathLst>
                <a:path w="287020" h="269239">
                  <a:moveTo>
                    <a:pt x="0" y="102869"/>
                  </a:moveTo>
                  <a:lnTo>
                    <a:pt x="143510" y="0"/>
                  </a:lnTo>
                  <a:lnTo>
                    <a:pt x="287020" y="102869"/>
                  </a:lnTo>
                  <a:lnTo>
                    <a:pt x="232156" y="269239"/>
                  </a:lnTo>
                  <a:lnTo>
                    <a:pt x="54864" y="269239"/>
                  </a:lnTo>
                  <a:lnTo>
                    <a:pt x="0" y="10286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5384800" y="2656839"/>
            <a:ext cx="302260" cy="284480"/>
            <a:chOff x="5384800" y="2656839"/>
            <a:chExt cx="302260" cy="284480"/>
          </a:xfrm>
        </p:grpSpPr>
        <p:sp>
          <p:nvSpPr>
            <p:cNvPr id="20" name="object 20"/>
            <p:cNvSpPr/>
            <p:nvPr/>
          </p:nvSpPr>
          <p:spPr>
            <a:xfrm>
              <a:off x="5391150" y="2663189"/>
              <a:ext cx="289560" cy="271780"/>
            </a:xfrm>
            <a:custGeom>
              <a:avLst/>
              <a:gdLst/>
              <a:ahLst/>
              <a:cxnLst/>
              <a:rect l="l" t="t" r="r" b="b"/>
              <a:pathLst>
                <a:path w="289560" h="271780">
                  <a:moveTo>
                    <a:pt x="221614" y="0"/>
                  </a:moveTo>
                  <a:lnTo>
                    <a:pt x="67945" y="0"/>
                  </a:lnTo>
                  <a:lnTo>
                    <a:pt x="0" y="135889"/>
                  </a:lnTo>
                  <a:lnTo>
                    <a:pt x="67945" y="271780"/>
                  </a:lnTo>
                  <a:lnTo>
                    <a:pt x="221614" y="271780"/>
                  </a:lnTo>
                  <a:lnTo>
                    <a:pt x="289560" y="135889"/>
                  </a:lnTo>
                  <a:lnTo>
                    <a:pt x="221614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391150" y="2663189"/>
              <a:ext cx="289560" cy="271780"/>
            </a:xfrm>
            <a:custGeom>
              <a:avLst/>
              <a:gdLst/>
              <a:ahLst/>
              <a:cxnLst/>
              <a:rect l="l" t="t" r="r" b="b"/>
              <a:pathLst>
                <a:path w="289560" h="271780">
                  <a:moveTo>
                    <a:pt x="0" y="135889"/>
                  </a:moveTo>
                  <a:lnTo>
                    <a:pt x="67945" y="0"/>
                  </a:lnTo>
                  <a:lnTo>
                    <a:pt x="221614" y="0"/>
                  </a:lnTo>
                  <a:lnTo>
                    <a:pt x="289560" y="135889"/>
                  </a:lnTo>
                  <a:lnTo>
                    <a:pt x="221614" y="271780"/>
                  </a:lnTo>
                  <a:lnTo>
                    <a:pt x="67945" y="271780"/>
                  </a:lnTo>
                  <a:lnTo>
                    <a:pt x="0" y="13588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/>
          <p:nvPr/>
        </p:nvSpPr>
        <p:spPr>
          <a:xfrm>
            <a:off x="3608070" y="2462529"/>
            <a:ext cx="410845" cy="0"/>
          </a:xfrm>
          <a:custGeom>
            <a:avLst/>
            <a:gdLst/>
            <a:ahLst/>
            <a:cxnLst/>
            <a:rect l="l" t="t" r="r" b="b"/>
            <a:pathLst>
              <a:path w="410845">
                <a:moveTo>
                  <a:pt x="0" y="0"/>
                </a:moveTo>
                <a:lnTo>
                  <a:pt x="410717" y="0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6858317" y="1686877"/>
          <a:ext cx="1916426" cy="14751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9400"/>
                <a:gridCol w="361315"/>
                <a:gridCol w="262254"/>
                <a:gridCol w="375919"/>
                <a:gridCol w="353694"/>
                <a:gridCol w="283844"/>
              </a:tblGrid>
              <a:tr h="48958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6670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+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191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" dirty="0">
                          <a:latin typeface="Lucida Sans Unicode"/>
                          <a:cs typeface="Lucida Sans Unicode"/>
                        </a:rPr>
                        <a:t>10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191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95300"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-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38735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1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3873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i="1" spc="395" dirty="0">
                          <a:latin typeface="Verdana"/>
                          <a:cs typeface="Verdana"/>
                        </a:rPr>
                        <a:t>23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11938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+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50165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1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5016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9022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7625" algn="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-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0005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100" spc="-5" dirty="0">
                          <a:latin typeface="Lucida Sans Unicode"/>
                          <a:cs typeface="Lucida Sans Unicode"/>
                        </a:rPr>
                        <a:t>10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000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9637077" y="2067877"/>
          <a:ext cx="1915159" cy="14725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356870"/>
                <a:gridCol w="241300"/>
                <a:gridCol w="398779"/>
                <a:gridCol w="329565"/>
                <a:gridCol w="307975"/>
              </a:tblGrid>
              <a:tr h="48895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685" algn="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900" dirty="0">
                          <a:latin typeface="Lucida Sans Unicode"/>
                          <a:cs typeface="Lucida Sans Unicode"/>
                        </a:rPr>
                        <a:t>+</a:t>
                      </a:r>
                      <a:endParaRPr sz="9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6355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900" spc="55" dirty="0">
                          <a:latin typeface="Lucida Sans Unicode"/>
                          <a:cs typeface="Lucida Sans Unicode"/>
                        </a:rPr>
                        <a:t>100</a:t>
                      </a:r>
                      <a:endParaRPr sz="9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635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95934">
                <a:tc>
                  <a:txBody>
                    <a:bodyPr/>
                    <a:lstStyle/>
                    <a:p>
                      <a:pPr marL="1733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000" dirty="0">
                          <a:latin typeface="Lucida Sans Unicode"/>
                          <a:cs typeface="Lucida Sans Unicode"/>
                        </a:rPr>
                        <a:t>-</a:t>
                      </a:r>
                      <a:endParaRPr sz="10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191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000" spc="-5" dirty="0">
                          <a:latin typeface="Lucida Sans Unicode"/>
                          <a:cs typeface="Lucida Sans Unicode"/>
                        </a:rPr>
                        <a:t>10</a:t>
                      </a:r>
                      <a:endParaRPr sz="10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191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1800" i="1" spc="420" dirty="0">
                          <a:latin typeface="Verdana"/>
                          <a:cs typeface="Verdana"/>
                        </a:rPr>
                        <a:t>65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1206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15900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900" dirty="0">
                          <a:latin typeface="Lucida Sans Unicode"/>
                          <a:cs typeface="Lucida Sans Unicode"/>
                        </a:rPr>
                        <a:t>+</a:t>
                      </a:r>
                      <a:endParaRPr sz="900">
                        <a:latin typeface="Lucida Sans Unicode"/>
                        <a:cs typeface="Lucida Sans Unicode"/>
                      </a:endParaRPr>
                    </a:p>
                  </a:txBody>
                  <a:tcPr marL="0" marR="0" marT="5588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900" dirty="0">
                          <a:latin typeface="Lucida Sans Unicode"/>
                          <a:cs typeface="Lucida Sans Unicode"/>
                        </a:rPr>
                        <a:t>10</a:t>
                      </a:r>
                      <a:endParaRPr sz="900">
                        <a:latin typeface="Lucida Sans Unicode"/>
                        <a:cs typeface="Lucida Sans Unicode"/>
                      </a:endParaRPr>
                    </a:p>
                  </a:txBody>
                  <a:tcPr marL="0" marR="0" marT="5588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768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6830" algn="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900" dirty="0">
                          <a:latin typeface="Lucida Sans Unicode"/>
                          <a:cs typeface="Lucida Sans Unicode"/>
                        </a:rPr>
                        <a:t>-</a:t>
                      </a:r>
                      <a:endParaRPr sz="9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445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900" spc="55" dirty="0">
                          <a:latin typeface="Lucida Sans Unicode"/>
                          <a:cs typeface="Lucida Sans Unicode"/>
                        </a:rPr>
                        <a:t>100</a:t>
                      </a:r>
                      <a:endParaRPr sz="9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445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8118157" y="3299777"/>
          <a:ext cx="1912619" cy="14725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8765"/>
                <a:gridCol w="358775"/>
                <a:gridCol w="264159"/>
                <a:gridCol w="373380"/>
                <a:gridCol w="356235"/>
                <a:gridCol w="281305"/>
              </a:tblGrid>
              <a:tr h="48768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6670" algn="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+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064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9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064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97205">
                <a:tc>
                  <a:txBody>
                    <a:bodyPr/>
                    <a:lstStyle/>
                    <a:p>
                      <a:pPr marL="16065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-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064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240" dirty="0">
                          <a:latin typeface="Lucida Sans Unicode"/>
                          <a:cs typeface="Lucida Sans Unicode"/>
                        </a:rPr>
                        <a:t>11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4064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1800" i="1" spc="484" dirty="0">
                          <a:latin typeface="Verdana"/>
                          <a:cs typeface="Verdana"/>
                        </a:rPr>
                        <a:t>48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12128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+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52069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100" spc="-240" dirty="0">
                          <a:latin typeface="Lucida Sans Unicode"/>
                          <a:cs typeface="Lucida Sans Unicode"/>
                        </a:rPr>
                        <a:t>11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52069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768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7625" algn="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-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38735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100" dirty="0">
                          <a:latin typeface="Lucida Sans Unicode"/>
                          <a:cs typeface="Lucida Sans Unicode"/>
                        </a:rPr>
                        <a:t>9</a:t>
                      </a:r>
                      <a:endParaRPr sz="1100">
                        <a:latin typeface="Lucida Sans Unicode"/>
                        <a:cs typeface="Lucida Sans Unicode"/>
                      </a:endParaRPr>
                    </a:p>
                  </a:txBody>
                  <a:tcPr marL="0" marR="0" marT="3873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7299959" y="5166359"/>
            <a:ext cx="3535679" cy="1384300"/>
          </a:xfrm>
          <a:prstGeom prst="rect">
            <a:avLst/>
          </a:prstGeom>
          <a:ln w="9525">
            <a:solidFill>
              <a:srgbClr val="00AFEF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250"/>
              </a:spcBef>
            </a:pPr>
            <a:r>
              <a:rPr sz="1200" i="1" spc="250" dirty="0">
                <a:solidFill>
                  <a:srgbClr val="FF0000"/>
                </a:solidFill>
                <a:latin typeface="Verdana"/>
                <a:cs typeface="Verdana"/>
              </a:rPr>
              <a:t>adio</a:t>
            </a:r>
            <a:r>
              <a:rPr sz="1200" i="1" spc="38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5" dirty="0">
                <a:solidFill>
                  <a:srgbClr val="FF0000"/>
                </a:solidFill>
                <a:latin typeface="Verdana"/>
                <a:cs typeface="Verdana"/>
              </a:rPr>
              <a:t>12</a:t>
            </a:r>
            <a:r>
              <a:rPr sz="1200" i="1" spc="4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30" dirty="0">
                <a:latin typeface="Verdana"/>
                <a:cs typeface="Verdana"/>
              </a:rPr>
              <a:t> </a:t>
            </a:r>
            <a:r>
              <a:rPr sz="1200" i="1" spc="315" dirty="0">
                <a:solidFill>
                  <a:srgbClr val="006FC0"/>
                </a:solidFill>
                <a:latin typeface="Verdana"/>
                <a:cs typeface="Verdana"/>
              </a:rPr>
              <a:t>add</a:t>
            </a:r>
            <a:r>
              <a:rPr sz="1200" i="1" spc="38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65" dirty="0">
                <a:solidFill>
                  <a:srgbClr val="006FC0"/>
                </a:solidFill>
                <a:latin typeface="Verdana"/>
                <a:cs typeface="Verdana"/>
              </a:rPr>
              <a:t>12</a:t>
            </a:r>
            <a:endParaRPr sz="1200">
              <a:latin typeface="Verdana"/>
              <a:cs typeface="Verdana"/>
            </a:endParaRPr>
          </a:p>
          <a:p>
            <a:pPr marR="1905" algn="ctr">
              <a:lnSpc>
                <a:spcPct val="100000"/>
              </a:lnSpc>
              <a:spcBef>
                <a:spcPts val="1440"/>
              </a:spcBef>
              <a:tabLst>
                <a:tab pos="1672589" algn="l"/>
                <a:tab pos="2195830" algn="l"/>
                <a:tab pos="2716530" algn="l"/>
                <a:tab pos="3338195" algn="l"/>
              </a:tabLst>
            </a:pPr>
            <a:r>
              <a:rPr sz="1200" i="1" spc="220" dirty="0">
                <a:latin typeface="Verdana"/>
                <a:cs typeface="Verdana"/>
              </a:rPr>
              <a:t>35,</a:t>
            </a:r>
            <a:r>
              <a:rPr sz="1200" i="1" spc="450" dirty="0">
                <a:latin typeface="Verdana"/>
                <a:cs typeface="Verdana"/>
              </a:rPr>
              <a:t> </a:t>
            </a:r>
            <a:r>
              <a:rPr sz="1200" i="1" spc="210" dirty="0">
                <a:latin typeface="Verdana"/>
                <a:cs typeface="Verdana"/>
              </a:rPr>
              <a:t>47,</a:t>
            </a:r>
            <a:r>
              <a:rPr sz="1200" i="1" spc="445" dirty="0">
                <a:latin typeface="Verdana"/>
                <a:cs typeface="Verdana"/>
              </a:rPr>
              <a:t> </a:t>
            </a:r>
            <a:r>
              <a:rPr sz="1200" i="1" spc="215" dirty="0">
                <a:latin typeface="Verdana"/>
                <a:cs typeface="Verdana"/>
              </a:rPr>
              <a:t>59,</a:t>
            </a:r>
            <a:r>
              <a:rPr sz="1200" i="1" u="sng" spc="21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	</a:t>
            </a:r>
            <a:r>
              <a:rPr sz="1200" i="1" spc="125" dirty="0">
                <a:latin typeface="Verdana"/>
                <a:cs typeface="Verdana"/>
              </a:rPr>
              <a:t>,</a:t>
            </a:r>
            <a:r>
              <a:rPr sz="1200" i="1" u="sng" spc="12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	</a:t>
            </a:r>
            <a:r>
              <a:rPr sz="1200" i="1" spc="125" dirty="0">
                <a:latin typeface="Verdana"/>
                <a:cs typeface="Verdana"/>
              </a:rPr>
              <a:t>,</a:t>
            </a:r>
            <a:r>
              <a:rPr sz="1200" i="1" u="sng" spc="12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	</a:t>
            </a:r>
            <a:r>
              <a:rPr sz="1200" i="1" spc="125" dirty="0">
                <a:latin typeface="Verdana"/>
                <a:cs typeface="Verdana"/>
              </a:rPr>
              <a:t>, </a:t>
            </a:r>
            <a:r>
              <a:rPr sz="1200" i="1" spc="-5" dirty="0">
                <a:latin typeface="Verdana"/>
                <a:cs typeface="Verdana"/>
              </a:rPr>
              <a:t> </a:t>
            </a:r>
            <a:r>
              <a:rPr sz="1200" i="1" u="sng" spc="42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 </a:t>
            </a:r>
            <a:r>
              <a:rPr sz="1200" i="1" u="sng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	</a:t>
            </a:r>
            <a:endParaRPr sz="12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1440"/>
              </a:spcBef>
            </a:pPr>
            <a:r>
              <a:rPr sz="1200" i="1" spc="229" dirty="0">
                <a:solidFill>
                  <a:srgbClr val="FF0000"/>
                </a:solidFill>
                <a:latin typeface="Verdana"/>
                <a:cs typeface="Verdana"/>
              </a:rPr>
              <a:t>tynnu</a:t>
            </a:r>
            <a:r>
              <a:rPr sz="1200" i="1" spc="44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320" dirty="0">
                <a:solidFill>
                  <a:srgbClr val="FF0000"/>
                </a:solidFill>
                <a:latin typeface="Verdana"/>
                <a:cs typeface="Verdana"/>
              </a:rPr>
              <a:t>8</a:t>
            </a:r>
            <a:r>
              <a:rPr sz="1200" i="1" spc="4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09" dirty="0">
                <a:latin typeface="Verdana"/>
                <a:cs typeface="Verdana"/>
              </a:rPr>
              <a:t> </a:t>
            </a:r>
            <a:r>
              <a:rPr sz="1200" i="1" spc="200" dirty="0">
                <a:solidFill>
                  <a:srgbClr val="006FC0"/>
                </a:solidFill>
                <a:latin typeface="Verdana"/>
                <a:cs typeface="Verdana"/>
              </a:rPr>
              <a:t>subtract</a:t>
            </a:r>
            <a:r>
              <a:rPr sz="1200" i="1" spc="39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320" dirty="0">
                <a:solidFill>
                  <a:srgbClr val="006FC0"/>
                </a:solidFill>
                <a:latin typeface="Verdana"/>
                <a:cs typeface="Verdana"/>
              </a:rPr>
              <a:t>8</a:t>
            </a:r>
            <a:endParaRPr sz="1200">
              <a:latin typeface="Verdana"/>
              <a:cs typeface="Verdana"/>
            </a:endParaRPr>
          </a:p>
          <a:p>
            <a:pPr marR="39370" algn="ctr">
              <a:lnSpc>
                <a:spcPct val="100000"/>
              </a:lnSpc>
              <a:spcBef>
                <a:spcPts val="1445"/>
              </a:spcBef>
              <a:tabLst>
                <a:tab pos="1635125" algn="l"/>
                <a:tab pos="2158365" algn="l"/>
                <a:tab pos="2678430" algn="l"/>
                <a:tab pos="3300729" algn="l"/>
              </a:tabLst>
            </a:pPr>
            <a:r>
              <a:rPr sz="1200" i="1" spc="85" dirty="0">
                <a:latin typeface="Verdana"/>
                <a:cs typeface="Verdana"/>
              </a:rPr>
              <a:t>12,</a:t>
            </a:r>
            <a:r>
              <a:rPr sz="1200" i="1" spc="420" dirty="0">
                <a:latin typeface="Verdana"/>
                <a:cs typeface="Verdana"/>
              </a:rPr>
              <a:t> </a:t>
            </a:r>
            <a:r>
              <a:rPr sz="1200" i="1" spc="245" dirty="0">
                <a:latin typeface="Verdana"/>
                <a:cs typeface="Verdana"/>
              </a:rPr>
              <a:t>20,</a:t>
            </a:r>
            <a:r>
              <a:rPr sz="1200" i="1" spc="425" dirty="0">
                <a:latin typeface="Verdana"/>
                <a:cs typeface="Verdana"/>
              </a:rPr>
              <a:t> </a:t>
            </a:r>
            <a:r>
              <a:rPr sz="1200" i="1" spc="240" dirty="0">
                <a:latin typeface="Verdana"/>
                <a:cs typeface="Verdana"/>
              </a:rPr>
              <a:t>28,</a:t>
            </a:r>
            <a:r>
              <a:rPr sz="1200" i="1" u="sng" spc="240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	</a:t>
            </a:r>
            <a:r>
              <a:rPr sz="1200" i="1" spc="125" dirty="0">
                <a:latin typeface="Verdana"/>
                <a:cs typeface="Verdana"/>
              </a:rPr>
              <a:t>,</a:t>
            </a:r>
            <a:r>
              <a:rPr sz="1200" i="1" u="sng" spc="12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	</a:t>
            </a:r>
            <a:r>
              <a:rPr sz="1200" i="1" spc="125" dirty="0">
                <a:latin typeface="Verdana"/>
                <a:cs typeface="Verdana"/>
              </a:rPr>
              <a:t>,</a:t>
            </a:r>
            <a:r>
              <a:rPr sz="1200" i="1" u="sng" spc="12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	</a:t>
            </a:r>
            <a:r>
              <a:rPr sz="1200" i="1" spc="125" dirty="0">
                <a:latin typeface="Verdana"/>
                <a:cs typeface="Verdana"/>
              </a:rPr>
              <a:t>, </a:t>
            </a:r>
            <a:r>
              <a:rPr sz="1200" i="1" spc="-5" dirty="0">
                <a:latin typeface="Verdana"/>
                <a:cs typeface="Verdana"/>
              </a:rPr>
              <a:t> </a:t>
            </a:r>
            <a:r>
              <a:rPr sz="1200" i="1" u="sng" spc="42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 </a:t>
            </a:r>
            <a:r>
              <a:rPr sz="1200" i="1" u="sng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	</a:t>
            </a:r>
            <a:endParaRPr sz="12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33569" y="182498"/>
            <a:ext cx="5670550" cy="765810"/>
            <a:chOff x="3433569" y="182498"/>
            <a:chExt cx="5670550" cy="7658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33569" y="195024"/>
              <a:ext cx="5670555" cy="75319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834892" y="188848"/>
              <a:ext cx="285750" cy="311150"/>
            </a:xfrm>
            <a:custGeom>
              <a:avLst/>
              <a:gdLst/>
              <a:ahLst/>
              <a:cxnLst/>
              <a:rect l="l" t="t" r="r" b="b"/>
              <a:pathLst>
                <a:path w="285750" h="311150">
                  <a:moveTo>
                    <a:pt x="212471" y="0"/>
                  </a:moveTo>
                  <a:lnTo>
                    <a:pt x="142748" y="81406"/>
                  </a:lnTo>
                  <a:lnTo>
                    <a:pt x="73025" y="0"/>
                  </a:lnTo>
                  <a:lnTo>
                    <a:pt x="0" y="62483"/>
                  </a:lnTo>
                  <a:lnTo>
                    <a:pt x="79375" y="155321"/>
                  </a:lnTo>
                  <a:lnTo>
                    <a:pt x="0" y="248158"/>
                  </a:lnTo>
                  <a:lnTo>
                    <a:pt x="73025" y="310641"/>
                  </a:lnTo>
                  <a:lnTo>
                    <a:pt x="142748" y="229235"/>
                  </a:lnTo>
                  <a:lnTo>
                    <a:pt x="212471" y="310641"/>
                  </a:lnTo>
                  <a:lnTo>
                    <a:pt x="285496" y="248158"/>
                  </a:lnTo>
                  <a:lnTo>
                    <a:pt x="206121" y="155321"/>
                  </a:lnTo>
                  <a:lnTo>
                    <a:pt x="285496" y="62483"/>
                  </a:lnTo>
                  <a:lnTo>
                    <a:pt x="212471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834892" y="188848"/>
              <a:ext cx="285750" cy="311150"/>
            </a:xfrm>
            <a:custGeom>
              <a:avLst/>
              <a:gdLst/>
              <a:ahLst/>
              <a:cxnLst/>
              <a:rect l="l" t="t" r="r" b="b"/>
              <a:pathLst>
                <a:path w="285750" h="311150">
                  <a:moveTo>
                    <a:pt x="0" y="62483"/>
                  </a:moveTo>
                  <a:lnTo>
                    <a:pt x="73025" y="0"/>
                  </a:lnTo>
                  <a:lnTo>
                    <a:pt x="142748" y="81406"/>
                  </a:lnTo>
                  <a:lnTo>
                    <a:pt x="212471" y="0"/>
                  </a:lnTo>
                  <a:lnTo>
                    <a:pt x="285496" y="62483"/>
                  </a:lnTo>
                  <a:lnTo>
                    <a:pt x="206121" y="155321"/>
                  </a:lnTo>
                  <a:lnTo>
                    <a:pt x="285496" y="248158"/>
                  </a:lnTo>
                  <a:lnTo>
                    <a:pt x="212471" y="310641"/>
                  </a:lnTo>
                  <a:lnTo>
                    <a:pt x="142748" y="229235"/>
                  </a:lnTo>
                  <a:lnTo>
                    <a:pt x="73025" y="310641"/>
                  </a:lnTo>
                  <a:lnTo>
                    <a:pt x="0" y="248158"/>
                  </a:lnTo>
                  <a:lnTo>
                    <a:pt x="79375" y="155321"/>
                  </a:lnTo>
                  <a:lnTo>
                    <a:pt x="0" y="62483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171053" y="236981"/>
              <a:ext cx="414655" cy="359410"/>
            </a:xfrm>
            <a:custGeom>
              <a:avLst/>
              <a:gdLst/>
              <a:ahLst/>
              <a:cxnLst/>
              <a:rect l="l" t="t" r="r" b="b"/>
              <a:pathLst>
                <a:path w="414654" h="359409">
                  <a:moveTo>
                    <a:pt x="207137" y="0"/>
                  </a:moveTo>
                  <a:lnTo>
                    <a:pt x="185646" y="4345"/>
                  </a:lnTo>
                  <a:lnTo>
                    <a:pt x="168084" y="16192"/>
                  </a:lnTo>
                  <a:lnTo>
                    <a:pt x="156237" y="33754"/>
                  </a:lnTo>
                  <a:lnTo>
                    <a:pt x="151892" y="55245"/>
                  </a:lnTo>
                  <a:lnTo>
                    <a:pt x="156237" y="76789"/>
                  </a:lnTo>
                  <a:lnTo>
                    <a:pt x="168084" y="94345"/>
                  </a:lnTo>
                  <a:lnTo>
                    <a:pt x="185646" y="106162"/>
                  </a:lnTo>
                  <a:lnTo>
                    <a:pt x="207137" y="110490"/>
                  </a:lnTo>
                  <a:lnTo>
                    <a:pt x="228627" y="106162"/>
                  </a:lnTo>
                  <a:lnTo>
                    <a:pt x="246189" y="94345"/>
                  </a:lnTo>
                  <a:lnTo>
                    <a:pt x="258036" y="76789"/>
                  </a:lnTo>
                  <a:lnTo>
                    <a:pt x="262381" y="55245"/>
                  </a:lnTo>
                  <a:lnTo>
                    <a:pt x="258036" y="33754"/>
                  </a:lnTo>
                  <a:lnTo>
                    <a:pt x="246189" y="16192"/>
                  </a:lnTo>
                  <a:lnTo>
                    <a:pt x="228627" y="4345"/>
                  </a:lnTo>
                  <a:lnTo>
                    <a:pt x="207137" y="0"/>
                  </a:lnTo>
                  <a:close/>
                </a:path>
                <a:path w="414654" h="359409">
                  <a:moveTo>
                    <a:pt x="207137" y="248666"/>
                  </a:moveTo>
                  <a:lnTo>
                    <a:pt x="185646" y="252993"/>
                  </a:lnTo>
                  <a:lnTo>
                    <a:pt x="168084" y="264810"/>
                  </a:lnTo>
                  <a:lnTo>
                    <a:pt x="156237" y="282366"/>
                  </a:lnTo>
                  <a:lnTo>
                    <a:pt x="151892" y="303911"/>
                  </a:lnTo>
                  <a:lnTo>
                    <a:pt x="156237" y="325401"/>
                  </a:lnTo>
                  <a:lnTo>
                    <a:pt x="168084" y="342963"/>
                  </a:lnTo>
                  <a:lnTo>
                    <a:pt x="185646" y="354810"/>
                  </a:lnTo>
                  <a:lnTo>
                    <a:pt x="207137" y="359156"/>
                  </a:lnTo>
                  <a:lnTo>
                    <a:pt x="228627" y="354810"/>
                  </a:lnTo>
                  <a:lnTo>
                    <a:pt x="246189" y="342963"/>
                  </a:lnTo>
                  <a:lnTo>
                    <a:pt x="258036" y="325401"/>
                  </a:lnTo>
                  <a:lnTo>
                    <a:pt x="262381" y="303911"/>
                  </a:lnTo>
                  <a:lnTo>
                    <a:pt x="258036" y="282366"/>
                  </a:lnTo>
                  <a:lnTo>
                    <a:pt x="246189" y="264810"/>
                  </a:lnTo>
                  <a:lnTo>
                    <a:pt x="228627" y="252993"/>
                  </a:lnTo>
                  <a:lnTo>
                    <a:pt x="207137" y="248666"/>
                  </a:lnTo>
                  <a:close/>
                </a:path>
                <a:path w="414654" h="359409">
                  <a:moveTo>
                    <a:pt x="414274" y="124333"/>
                  </a:moveTo>
                  <a:lnTo>
                    <a:pt x="0" y="124333"/>
                  </a:lnTo>
                  <a:lnTo>
                    <a:pt x="0" y="234823"/>
                  </a:lnTo>
                  <a:lnTo>
                    <a:pt x="414274" y="234823"/>
                  </a:lnTo>
                  <a:lnTo>
                    <a:pt x="414274" y="124333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16595" y="230631"/>
              <a:ext cx="123189" cy="12319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16595" y="479298"/>
              <a:ext cx="123189" cy="12318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8171053" y="361314"/>
              <a:ext cx="414655" cy="110489"/>
            </a:xfrm>
            <a:custGeom>
              <a:avLst/>
              <a:gdLst/>
              <a:ahLst/>
              <a:cxnLst/>
              <a:rect l="l" t="t" r="r" b="b"/>
              <a:pathLst>
                <a:path w="414654" h="110490">
                  <a:moveTo>
                    <a:pt x="0" y="0"/>
                  </a:moveTo>
                  <a:lnTo>
                    <a:pt x="414274" y="0"/>
                  </a:lnTo>
                  <a:lnTo>
                    <a:pt x="414274" y="110489"/>
                  </a:lnTo>
                  <a:lnTo>
                    <a:pt x="0" y="110489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19417" y="1085850"/>
            <a:ext cx="50457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-5" dirty="0">
                <a:solidFill>
                  <a:srgbClr val="FF0000"/>
                </a:solidFill>
                <a:latin typeface="Verdana"/>
                <a:cs typeface="Verdana"/>
              </a:rPr>
              <a:t>1.</a:t>
            </a:r>
            <a:r>
              <a:rPr sz="1200" i="1" spc="42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00" dirty="0">
                <a:solidFill>
                  <a:srgbClr val="FF0000"/>
                </a:solidFill>
                <a:latin typeface="Verdana"/>
                <a:cs typeface="Verdana"/>
              </a:rPr>
              <a:t>Dewiswch</a:t>
            </a:r>
            <a:r>
              <a:rPr sz="1200" i="1" spc="39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45" dirty="0">
                <a:solidFill>
                  <a:srgbClr val="FF0000"/>
                </a:solidFill>
                <a:latin typeface="Verdana"/>
                <a:cs typeface="Verdana"/>
              </a:rPr>
              <a:t>eich</a:t>
            </a:r>
            <a:r>
              <a:rPr sz="1200" i="1" spc="4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00" dirty="0">
                <a:solidFill>
                  <a:srgbClr val="FF0000"/>
                </a:solidFill>
                <a:latin typeface="Verdana"/>
                <a:cs typeface="Verdana"/>
              </a:rPr>
              <a:t>siâp</a:t>
            </a:r>
            <a:r>
              <a:rPr sz="1200" i="1" spc="43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90" dirty="0">
                <a:solidFill>
                  <a:srgbClr val="FF0000"/>
                </a:solidFill>
                <a:latin typeface="Verdana"/>
                <a:cs typeface="Verdana"/>
              </a:rPr>
              <a:t>ac</a:t>
            </a:r>
            <a:r>
              <a:rPr sz="1200" i="1" spc="4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04" dirty="0">
                <a:solidFill>
                  <a:srgbClr val="FF0000"/>
                </a:solidFill>
                <a:latin typeface="Verdana"/>
                <a:cs typeface="Verdana"/>
              </a:rPr>
              <a:t>atebwch</a:t>
            </a:r>
            <a:r>
              <a:rPr sz="1200" i="1" spc="4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5" dirty="0">
                <a:solidFill>
                  <a:srgbClr val="FF0000"/>
                </a:solidFill>
                <a:latin typeface="Verdana"/>
                <a:cs typeface="Verdana"/>
              </a:rPr>
              <a:t>y</a:t>
            </a:r>
            <a:r>
              <a:rPr sz="1200" i="1" spc="43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FF0000"/>
                </a:solidFill>
                <a:latin typeface="Verdana"/>
                <a:cs typeface="Verdana"/>
              </a:rPr>
              <a:t>cwestiynau</a:t>
            </a:r>
            <a:endParaRPr sz="12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</a:pP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20" dirty="0">
                <a:latin typeface="Verdana"/>
                <a:cs typeface="Verdana"/>
              </a:rPr>
              <a:t>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Choose</a:t>
            </a:r>
            <a:r>
              <a:rPr sz="1200" i="1" spc="39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80" dirty="0">
                <a:solidFill>
                  <a:srgbClr val="006FC0"/>
                </a:solidFill>
                <a:latin typeface="Verdana"/>
                <a:cs typeface="Verdana"/>
              </a:rPr>
              <a:t>your</a:t>
            </a:r>
            <a:r>
              <a:rPr sz="1200" i="1" spc="4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shape</a:t>
            </a:r>
            <a:r>
              <a:rPr sz="1200" i="1" spc="39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305" dirty="0">
                <a:solidFill>
                  <a:srgbClr val="006FC0"/>
                </a:solidFill>
                <a:latin typeface="Verdana"/>
                <a:cs typeface="Verdana"/>
              </a:rPr>
              <a:t>and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00" dirty="0">
                <a:solidFill>
                  <a:srgbClr val="006FC0"/>
                </a:solidFill>
                <a:latin typeface="Verdana"/>
                <a:cs typeface="Verdana"/>
              </a:rPr>
              <a:t>answer</a:t>
            </a:r>
            <a:r>
              <a:rPr sz="1200" i="1" spc="39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questions.</a:t>
            </a:r>
            <a:endParaRPr sz="1200">
              <a:latin typeface="Verdana"/>
              <a:cs typeface="Verdana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390640" y="1684020"/>
            <a:ext cx="2662481" cy="2644140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7510780" y="2862579"/>
            <a:ext cx="375920" cy="29464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6830" rIns="0" bIns="0" rtlCol="0">
            <a:spAutoFit/>
          </a:bodyPr>
          <a:lstStyle/>
          <a:p>
            <a:pPr marL="61594">
              <a:lnSpc>
                <a:spcPct val="100000"/>
              </a:lnSpc>
              <a:spcBef>
                <a:spcPts val="290"/>
              </a:spcBef>
            </a:pPr>
            <a:r>
              <a:rPr sz="1200" i="1" spc="195" dirty="0">
                <a:latin typeface="Verdana"/>
                <a:cs typeface="Verdana"/>
              </a:rPr>
              <a:t>x2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9141459" y="1551939"/>
            <a:ext cx="2630170" cy="2743200"/>
            <a:chOff x="9141459" y="1551939"/>
            <a:chExt cx="2630170" cy="2743200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41459" y="1551939"/>
              <a:ext cx="2630092" cy="274320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0288269" y="2785109"/>
              <a:ext cx="276860" cy="281940"/>
            </a:xfrm>
            <a:custGeom>
              <a:avLst/>
              <a:gdLst/>
              <a:ahLst/>
              <a:cxnLst/>
              <a:rect l="l" t="t" r="r" b="b"/>
              <a:pathLst>
                <a:path w="276859" h="281939">
                  <a:moveTo>
                    <a:pt x="276859" y="0"/>
                  </a:moveTo>
                  <a:lnTo>
                    <a:pt x="0" y="0"/>
                  </a:lnTo>
                  <a:lnTo>
                    <a:pt x="0" y="281939"/>
                  </a:lnTo>
                  <a:lnTo>
                    <a:pt x="276859" y="281939"/>
                  </a:lnTo>
                  <a:lnTo>
                    <a:pt x="2768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288269" y="2785109"/>
              <a:ext cx="276860" cy="281940"/>
            </a:xfrm>
            <a:custGeom>
              <a:avLst/>
              <a:gdLst/>
              <a:ahLst/>
              <a:cxnLst/>
              <a:rect l="l" t="t" r="r" b="b"/>
              <a:pathLst>
                <a:path w="276859" h="281939">
                  <a:moveTo>
                    <a:pt x="0" y="281939"/>
                  </a:moveTo>
                  <a:lnTo>
                    <a:pt x="276859" y="281939"/>
                  </a:lnTo>
                  <a:lnTo>
                    <a:pt x="276859" y="0"/>
                  </a:lnTo>
                  <a:lnTo>
                    <a:pt x="0" y="0"/>
                  </a:lnTo>
                  <a:lnTo>
                    <a:pt x="0" y="281939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0288269" y="2785110"/>
            <a:ext cx="276860" cy="28194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575"/>
              </a:spcBef>
            </a:pPr>
            <a:r>
              <a:rPr sz="1200" i="1" spc="185" dirty="0">
                <a:latin typeface="Verdana"/>
                <a:cs typeface="Verdana"/>
              </a:rPr>
              <a:t>x3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8348980" y="4234179"/>
            <a:ext cx="2509520" cy="2458720"/>
            <a:chOff x="8348980" y="4234179"/>
            <a:chExt cx="2509520" cy="2458720"/>
          </a:xfrm>
        </p:grpSpPr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48980" y="4234179"/>
              <a:ext cx="2509520" cy="2458720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9356090" y="5347969"/>
              <a:ext cx="350520" cy="281940"/>
            </a:xfrm>
            <a:custGeom>
              <a:avLst/>
              <a:gdLst/>
              <a:ahLst/>
              <a:cxnLst/>
              <a:rect l="l" t="t" r="r" b="b"/>
              <a:pathLst>
                <a:path w="350520" h="281939">
                  <a:moveTo>
                    <a:pt x="350520" y="0"/>
                  </a:moveTo>
                  <a:lnTo>
                    <a:pt x="0" y="0"/>
                  </a:lnTo>
                  <a:lnTo>
                    <a:pt x="0" y="281939"/>
                  </a:lnTo>
                  <a:lnTo>
                    <a:pt x="350520" y="281939"/>
                  </a:lnTo>
                  <a:lnTo>
                    <a:pt x="3505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9356090" y="5347969"/>
              <a:ext cx="350520" cy="281940"/>
            </a:xfrm>
            <a:custGeom>
              <a:avLst/>
              <a:gdLst/>
              <a:ahLst/>
              <a:cxnLst/>
              <a:rect l="l" t="t" r="r" b="b"/>
              <a:pathLst>
                <a:path w="350520" h="281939">
                  <a:moveTo>
                    <a:pt x="0" y="281939"/>
                  </a:moveTo>
                  <a:lnTo>
                    <a:pt x="350520" y="281939"/>
                  </a:lnTo>
                  <a:lnTo>
                    <a:pt x="350520" y="0"/>
                  </a:lnTo>
                  <a:lnTo>
                    <a:pt x="0" y="0"/>
                  </a:lnTo>
                  <a:lnTo>
                    <a:pt x="0" y="281939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9356090" y="5347970"/>
            <a:ext cx="350520" cy="281940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48895">
              <a:lnSpc>
                <a:spcPct val="100000"/>
              </a:lnSpc>
              <a:spcBef>
                <a:spcPts val="409"/>
              </a:spcBef>
            </a:pPr>
            <a:r>
              <a:rPr sz="1200" i="1" spc="220" dirty="0">
                <a:latin typeface="Verdana"/>
                <a:cs typeface="Verdana"/>
              </a:rPr>
              <a:t>x4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6357620" y="1612900"/>
            <a:ext cx="2921000" cy="3004820"/>
            <a:chOff x="6357620" y="1612900"/>
            <a:chExt cx="2921000" cy="3004820"/>
          </a:xfrm>
        </p:grpSpPr>
        <p:sp>
          <p:nvSpPr>
            <p:cNvPr id="24" name="object 24"/>
            <p:cNvSpPr/>
            <p:nvPr/>
          </p:nvSpPr>
          <p:spPr>
            <a:xfrm>
              <a:off x="6363970" y="1789429"/>
              <a:ext cx="86360" cy="365760"/>
            </a:xfrm>
            <a:custGeom>
              <a:avLst/>
              <a:gdLst/>
              <a:ahLst/>
              <a:cxnLst/>
              <a:rect l="l" t="t" r="r" b="b"/>
              <a:pathLst>
                <a:path w="86360" h="365760">
                  <a:moveTo>
                    <a:pt x="86360" y="0"/>
                  </a:moveTo>
                  <a:lnTo>
                    <a:pt x="0" y="0"/>
                  </a:lnTo>
                  <a:lnTo>
                    <a:pt x="0" y="365760"/>
                  </a:lnTo>
                  <a:lnTo>
                    <a:pt x="86360" y="365760"/>
                  </a:lnTo>
                  <a:lnTo>
                    <a:pt x="863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363970" y="1619250"/>
              <a:ext cx="2908300" cy="2992120"/>
            </a:xfrm>
            <a:custGeom>
              <a:avLst/>
              <a:gdLst/>
              <a:ahLst/>
              <a:cxnLst/>
              <a:rect l="l" t="t" r="r" b="b"/>
              <a:pathLst>
                <a:path w="2908300" h="2992120">
                  <a:moveTo>
                    <a:pt x="0" y="535939"/>
                  </a:moveTo>
                  <a:lnTo>
                    <a:pt x="86360" y="535939"/>
                  </a:lnTo>
                  <a:lnTo>
                    <a:pt x="86360" y="170179"/>
                  </a:lnTo>
                  <a:lnTo>
                    <a:pt x="0" y="170179"/>
                  </a:lnTo>
                  <a:lnTo>
                    <a:pt x="0" y="535939"/>
                  </a:lnTo>
                  <a:close/>
                </a:path>
                <a:path w="2908300" h="2992120">
                  <a:moveTo>
                    <a:pt x="2532379" y="279400"/>
                  </a:moveTo>
                  <a:lnTo>
                    <a:pt x="2908300" y="279400"/>
                  </a:lnTo>
                  <a:lnTo>
                    <a:pt x="2908300" y="0"/>
                  </a:lnTo>
                  <a:lnTo>
                    <a:pt x="2532379" y="0"/>
                  </a:lnTo>
                  <a:lnTo>
                    <a:pt x="2532379" y="279400"/>
                  </a:lnTo>
                  <a:close/>
                </a:path>
                <a:path w="2908300" h="2992120">
                  <a:moveTo>
                    <a:pt x="1986279" y="2992120"/>
                  </a:moveTo>
                  <a:lnTo>
                    <a:pt x="2075179" y="2992120"/>
                  </a:lnTo>
                  <a:lnTo>
                    <a:pt x="2075179" y="2626360"/>
                  </a:lnTo>
                  <a:lnTo>
                    <a:pt x="1986279" y="2626360"/>
                  </a:lnTo>
                  <a:lnTo>
                    <a:pt x="1986279" y="299212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6" name="object 2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572260" y="1600200"/>
            <a:ext cx="215900" cy="251460"/>
          </a:xfrm>
          <a:prstGeom prst="rect">
            <a:avLst/>
          </a:prstGeom>
        </p:spPr>
      </p:pic>
      <p:graphicFrame>
        <p:nvGraphicFramePr>
          <p:cNvPr id="27" name="object 27"/>
          <p:cNvGraphicFramePr>
            <a:graphicFrameLocks noGrp="1"/>
          </p:cNvGraphicFramePr>
          <p:nvPr/>
        </p:nvGraphicFramePr>
        <p:xfrm>
          <a:off x="392379" y="1589405"/>
          <a:ext cx="4871083" cy="1941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3695"/>
                <a:gridCol w="1143634"/>
                <a:gridCol w="203200"/>
                <a:gridCol w="276860"/>
                <a:gridCol w="1623694"/>
              </a:tblGrid>
              <a:tr h="286385">
                <a:tc>
                  <a:txBody>
                    <a:bodyPr/>
                    <a:lstStyle/>
                    <a:p>
                      <a:pPr marL="50101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100" i="1" spc="185" dirty="0">
                          <a:latin typeface="Verdana"/>
                          <a:cs typeface="Verdana"/>
                        </a:rPr>
                        <a:t>triongl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92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100" i="1" spc="160" dirty="0">
                          <a:latin typeface="Verdana"/>
                          <a:cs typeface="Verdana"/>
                        </a:rPr>
                        <a:t>sgwar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6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100" i="1" spc="185" dirty="0">
                          <a:latin typeface="Verdana"/>
                          <a:cs typeface="Verdana"/>
                        </a:rPr>
                        <a:t>pentagon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548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dwbl</a:t>
                      </a:r>
                      <a:r>
                        <a:rPr sz="1100" i="1" spc="3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20" dirty="0">
                          <a:latin typeface="Verdana"/>
                          <a:cs typeface="Verdana"/>
                        </a:rPr>
                        <a:t>9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6</a:t>
                      </a:r>
                      <a:r>
                        <a:rPr sz="1100" i="1" spc="3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20" dirty="0">
                          <a:latin typeface="Verdana"/>
                          <a:cs typeface="Verdana"/>
                        </a:rPr>
                        <a:t>x</a:t>
                      </a:r>
                      <a:r>
                        <a:rPr sz="1100" i="1" spc="3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54" dirty="0">
                          <a:latin typeface="Verdana"/>
                          <a:cs typeface="Verdana"/>
                        </a:rPr>
                        <a:t>2</a:t>
                      </a:r>
                      <a:r>
                        <a:rPr sz="1100" i="1" spc="3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-65" dirty="0">
                          <a:latin typeface="Verdana"/>
                          <a:cs typeface="Verdana"/>
                        </a:rPr>
                        <a:t>=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dwbl</a:t>
                      </a:r>
                      <a:r>
                        <a:rPr sz="1100" i="1" spc="3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85" dirty="0">
                          <a:latin typeface="Verdana"/>
                          <a:cs typeface="Verdana"/>
                        </a:rPr>
                        <a:t>7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0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45" dirty="0">
                          <a:latin typeface="Verdana"/>
                          <a:cs typeface="Verdana"/>
                        </a:rPr>
                        <a:t>16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0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75" dirty="0">
                          <a:latin typeface="Verdana"/>
                          <a:cs typeface="Verdana"/>
                        </a:rPr>
                        <a:t>14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75" dirty="0">
                          <a:latin typeface="Verdana"/>
                          <a:cs typeface="Verdana"/>
                        </a:rPr>
                        <a:t>18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946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dwbl</a:t>
                      </a:r>
                      <a:r>
                        <a:rPr sz="1100" i="1" spc="3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54" dirty="0">
                          <a:latin typeface="Verdana"/>
                          <a:cs typeface="Verdana"/>
                        </a:rPr>
                        <a:t>35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45" dirty="0">
                          <a:latin typeface="Verdana"/>
                          <a:cs typeface="Verdana"/>
                        </a:rPr>
                        <a:t>26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dwbl</a:t>
                      </a:r>
                      <a:r>
                        <a:rPr sz="1100" i="1" spc="3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54" dirty="0">
                          <a:latin typeface="Verdana"/>
                          <a:cs typeface="Verdana"/>
                        </a:rPr>
                        <a:t>56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65" dirty="0">
                          <a:latin typeface="Verdana"/>
                          <a:cs typeface="Verdana"/>
                        </a:rPr>
                        <a:t>52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dwbl</a:t>
                      </a:r>
                      <a:r>
                        <a:rPr sz="1100" i="1" spc="3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35" dirty="0">
                          <a:latin typeface="Verdana"/>
                          <a:cs typeface="Verdana"/>
                        </a:rPr>
                        <a:t>33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90" dirty="0">
                          <a:latin typeface="Verdana"/>
                          <a:cs typeface="Verdana"/>
                        </a:rPr>
                        <a:t>48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946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dwbl</a:t>
                      </a:r>
                      <a:r>
                        <a:rPr sz="1100" i="1" spc="3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65" dirty="0">
                          <a:latin typeface="Verdana"/>
                          <a:cs typeface="Verdana"/>
                        </a:rPr>
                        <a:t>358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54" dirty="0">
                          <a:latin typeface="Verdana"/>
                          <a:cs typeface="Verdana"/>
                        </a:rPr>
                        <a:t>686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dwbl</a:t>
                      </a:r>
                      <a:r>
                        <a:rPr sz="1100" i="1" spc="3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25" dirty="0">
                          <a:latin typeface="Verdana"/>
                          <a:cs typeface="Verdana"/>
                        </a:rPr>
                        <a:t>156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65" dirty="0">
                          <a:latin typeface="Verdana"/>
                          <a:cs typeface="Verdana"/>
                        </a:rPr>
                        <a:t>228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dwbl</a:t>
                      </a:r>
                      <a:r>
                        <a:rPr sz="1100" i="1" spc="3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70" dirty="0">
                          <a:latin typeface="Verdana"/>
                          <a:cs typeface="Verdana"/>
                        </a:rPr>
                        <a:t>489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100" i="1" spc="235" dirty="0">
                          <a:latin typeface="Verdana"/>
                          <a:cs typeface="Verdana"/>
                        </a:rPr>
                        <a:t>hanner</a:t>
                      </a:r>
                      <a:r>
                        <a:rPr sz="1100" i="1" spc="3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60" dirty="0">
                          <a:latin typeface="Verdana"/>
                          <a:cs typeface="Verdana"/>
                        </a:rPr>
                        <a:t>328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946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28" name="object 2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930140" y="1605280"/>
            <a:ext cx="215900" cy="25146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59740" y="4302879"/>
            <a:ext cx="3068186" cy="601781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97840" y="5133340"/>
            <a:ext cx="2655602" cy="699729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821425" y="4361179"/>
            <a:ext cx="2485394" cy="594360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512820" y="5067300"/>
            <a:ext cx="187960" cy="195580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759200" y="5300979"/>
            <a:ext cx="187960" cy="195580"/>
          </a:xfrm>
          <a:prstGeom prst="rect">
            <a:avLst/>
          </a:prstGeom>
        </p:spPr>
      </p:pic>
      <p:grpSp>
        <p:nvGrpSpPr>
          <p:cNvPr id="34" name="object 34"/>
          <p:cNvGrpSpPr/>
          <p:nvPr/>
        </p:nvGrpSpPr>
        <p:grpSpPr>
          <a:xfrm>
            <a:off x="633267" y="5046979"/>
            <a:ext cx="4284345" cy="1640839"/>
            <a:chOff x="633267" y="5046979"/>
            <a:chExt cx="4284345" cy="1640839"/>
          </a:xfrm>
        </p:grpSpPr>
        <p:pic>
          <p:nvPicPr>
            <p:cNvPr id="35" name="object 3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33267" y="5986779"/>
              <a:ext cx="3316432" cy="70074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507739" y="5318759"/>
              <a:ext cx="187960" cy="195580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495039" y="5557519"/>
              <a:ext cx="187960" cy="195580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484880" y="5775959"/>
              <a:ext cx="187960" cy="195580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46499" y="5557519"/>
              <a:ext cx="187960" cy="195580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77640" y="5542279"/>
              <a:ext cx="187960" cy="195580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70020" y="5775959"/>
              <a:ext cx="187960" cy="195580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54120" y="5775959"/>
              <a:ext cx="187960" cy="195580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20820" y="5067299"/>
              <a:ext cx="187960" cy="195580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03040" y="5300979"/>
              <a:ext cx="187960" cy="195580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82059" y="5046979"/>
              <a:ext cx="187960" cy="19557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226560" y="5333999"/>
              <a:ext cx="187960" cy="193040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196079" y="5557519"/>
              <a:ext cx="187960" cy="195580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190999" y="5803899"/>
              <a:ext cx="187960" cy="195580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244340" y="5074919"/>
              <a:ext cx="187960" cy="195580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4469129" y="5518149"/>
              <a:ext cx="441959" cy="734060"/>
            </a:xfrm>
            <a:custGeom>
              <a:avLst/>
              <a:gdLst/>
              <a:ahLst/>
              <a:cxnLst/>
              <a:rect l="l" t="t" r="r" b="b"/>
              <a:pathLst>
                <a:path w="441960" h="734060">
                  <a:moveTo>
                    <a:pt x="429260" y="0"/>
                  </a:moveTo>
                  <a:lnTo>
                    <a:pt x="360045" y="276859"/>
                  </a:lnTo>
                  <a:lnTo>
                    <a:pt x="69215" y="276859"/>
                  </a:lnTo>
                  <a:lnTo>
                    <a:pt x="0" y="0"/>
                  </a:lnTo>
                  <a:lnTo>
                    <a:pt x="429260" y="0"/>
                  </a:lnTo>
                  <a:close/>
                </a:path>
                <a:path w="441960" h="734060">
                  <a:moveTo>
                    <a:pt x="441960" y="457200"/>
                  </a:moveTo>
                  <a:lnTo>
                    <a:pt x="372745" y="734060"/>
                  </a:lnTo>
                  <a:lnTo>
                    <a:pt x="81915" y="734060"/>
                  </a:lnTo>
                  <a:lnTo>
                    <a:pt x="12700" y="457200"/>
                  </a:lnTo>
                  <a:lnTo>
                    <a:pt x="441960" y="4572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4483100" y="5008879"/>
            <a:ext cx="810260" cy="368300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120650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950"/>
              </a:spcBef>
            </a:pPr>
            <a:r>
              <a:rPr sz="1100" b="1" dirty="0">
                <a:latin typeface="Comic Sans MS"/>
                <a:cs typeface="Comic Sans MS"/>
              </a:rPr>
              <a:t>16</a:t>
            </a:r>
            <a:r>
              <a:rPr sz="1100" b="1" spc="-40" dirty="0">
                <a:latin typeface="Comic Sans MS"/>
                <a:cs typeface="Comic Sans MS"/>
              </a:rPr>
              <a:t> </a:t>
            </a:r>
            <a:r>
              <a:rPr sz="1100" b="1" spc="-10" dirty="0">
                <a:latin typeface="Utopia Std Semibold Caption"/>
                <a:cs typeface="Utopia Std Semibold Caption"/>
              </a:rPr>
              <a:t>÷</a:t>
            </a:r>
            <a:r>
              <a:rPr sz="1100" b="1" spc="55" dirty="0">
                <a:latin typeface="Utopia Std Semibold Caption"/>
                <a:cs typeface="Utopia Std Semibold Caption"/>
              </a:rPr>
              <a:t> </a:t>
            </a:r>
            <a:r>
              <a:rPr sz="1100" b="1" spc="5" dirty="0">
                <a:latin typeface="Utopia Std Semibold Caption"/>
                <a:cs typeface="Utopia Std Semibold Caption"/>
              </a:rPr>
              <a:t>4</a:t>
            </a:r>
            <a:r>
              <a:rPr sz="1100" b="1" spc="30" dirty="0">
                <a:latin typeface="Utopia Std Semibold Caption"/>
                <a:cs typeface="Utopia Std Semibold Caption"/>
              </a:rPr>
              <a:t> </a:t>
            </a:r>
            <a:r>
              <a:rPr sz="1100" b="1" spc="-10" dirty="0">
                <a:latin typeface="Utopia Std Semibold Caption"/>
                <a:cs typeface="Utopia Std Semibold Caption"/>
              </a:rPr>
              <a:t>=</a:t>
            </a:r>
            <a:endParaRPr sz="1100">
              <a:latin typeface="Utopia Std Semibold Caption"/>
              <a:cs typeface="Utopia Std Semibold Caption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5071109" y="5970270"/>
            <a:ext cx="429259" cy="276860"/>
          </a:xfrm>
          <a:custGeom>
            <a:avLst/>
            <a:gdLst/>
            <a:ahLst/>
            <a:cxnLst/>
            <a:rect l="l" t="t" r="r" b="b"/>
            <a:pathLst>
              <a:path w="429260" h="276860">
                <a:moveTo>
                  <a:pt x="429260" y="0"/>
                </a:moveTo>
                <a:lnTo>
                  <a:pt x="360044" y="276859"/>
                </a:lnTo>
                <a:lnTo>
                  <a:pt x="69214" y="276859"/>
                </a:lnTo>
                <a:lnTo>
                  <a:pt x="0" y="0"/>
                </a:lnTo>
                <a:lnTo>
                  <a:pt x="429260" y="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055870" y="5507990"/>
            <a:ext cx="429259" cy="276860"/>
          </a:xfrm>
          <a:custGeom>
            <a:avLst/>
            <a:gdLst/>
            <a:ahLst/>
            <a:cxnLst/>
            <a:rect l="l" t="t" r="r" b="b"/>
            <a:pathLst>
              <a:path w="429260" h="276860">
                <a:moveTo>
                  <a:pt x="429259" y="0"/>
                </a:moveTo>
                <a:lnTo>
                  <a:pt x="360044" y="276860"/>
                </a:lnTo>
                <a:lnTo>
                  <a:pt x="69214" y="276860"/>
                </a:lnTo>
                <a:lnTo>
                  <a:pt x="0" y="0"/>
                </a:lnTo>
                <a:lnTo>
                  <a:pt x="429259" y="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6817359" y="1131315"/>
            <a:ext cx="47612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04" dirty="0">
                <a:solidFill>
                  <a:srgbClr val="FF0000"/>
                </a:solidFill>
                <a:latin typeface="Verdana"/>
                <a:cs typeface="Verdana"/>
              </a:rPr>
              <a:t>2.</a:t>
            </a:r>
            <a:r>
              <a:rPr sz="1200" i="1" spc="4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25" dirty="0">
                <a:solidFill>
                  <a:srgbClr val="FF0000"/>
                </a:solidFill>
                <a:latin typeface="Verdana"/>
                <a:cs typeface="Verdana"/>
              </a:rPr>
              <a:t>Lluoswch</a:t>
            </a:r>
            <a:r>
              <a:rPr sz="1200" i="1" spc="39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5" dirty="0">
                <a:solidFill>
                  <a:srgbClr val="FF0000"/>
                </a:solidFill>
                <a:latin typeface="Verdana"/>
                <a:cs typeface="Verdana"/>
              </a:rPr>
              <a:t>y</a:t>
            </a:r>
            <a:r>
              <a:rPr sz="1200" i="1" spc="43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70" dirty="0">
                <a:solidFill>
                  <a:srgbClr val="FF0000"/>
                </a:solidFill>
                <a:latin typeface="Verdana"/>
                <a:cs typeface="Verdana"/>
              </a:rPr>
              <a:t>rhifau</a:t>
            </a:r>
            <a:r>
              <a:rPr sz="1200" i="1" spc="39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solidFill>
                  <a:srgbClr val="006FC0"/>
                </a:solidFill>
                <a:latin typeface="Verdana"/>
                <a:cs typeface="Verdana"/>
              </a:rPr>
              <a:t>/</a:t>
            </a:r>
            <a:r>
              <a:rPr sz="1200" i="1" spc="44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35" dirty="0">
                <a:solidFill>
                  <a:srgbClr val="006FC0"/>
                </a:solidFill>
                <a:latin typeface="Verdana"/>
                <a:cs typeface="Verdana"/>
              </a:rPr>
              <a:t>Multiply</a:t>
            </a:r>
            <a:r>
              <a:rPr sz="1200" i="1" spc="38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34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numbers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555625" y="3983990"/>
            <a:ext cx="47078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95" dirty="0">
                <a:solidFill>
                  <a:srgbClr val="FF0000"/>
                </a:solidFill>
                <a:latin typeface="Verdana"/>
                <a:cs typeface="Verdana"/>
              </a:rPr>
              <a:t>3.</a:t>
            </a:r>
            <a:r>
              <a:rPr sz="1200" i="1" spc="434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60" dirty="0">
                <a:solidFill>
                  <a:srgbClr val="FF0000"/>
                </a:solidFill>
                <a:latin typeface="Verdana"/>
                <a:cs typeface="Verdana"/>
              </a:rPr>
              <a:t>Rhannwch</a:t>
            </a:r>
            <a:r>
              <a:rPr sz="1200" i="1" spc="434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5" dirty="0">
                <a:solidFill>
                  <a:srgbClr val="FF0000"/>
                </a:solidFill>
                <a:latin typeface="Verdana"/>
                <a:cs typeface="Verdana"/>
              </a:rPr>
              <a:t>y</a:t>
            </a:r>
            <a:r>
              <a:rPr sz="1200" i="1" spc="42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65" dirty="0">
                <a:solidFill>
                  <a:srgbClr val="FF0000"/>
                </a:solidFill>
                <a:latin typeface="Verdana"/>
                <a:cs typeface="Verdana"/>
              </a:rPr>
              <a:t>rhifau</a:t>
            </a:r>
            <a:r>
              <a:rPr sz="1200" i="1" spc="44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solidFill>
                  <a:srgbClr val="006FC0"/>
                </a:solidFill>
                <a:latin typeface="Verdana"/>
                <a:cs typeface="Verdana"/>
              </a:rPr>
              <a:t>/</a:t>
            </a:r>
            <a:r>
              <a:rPr sz="1200" i="1" spc="42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20" dirty="0">
                <a:solidFill>
                  <a:srgbClr val="006FC0"/>
                </a:solidFill>
                <a:latin typeface="Verdana"/>
                <a:cs typeface="Verdana"/>
              </a:rPr>
              <a:t>Divide</a:t>
            </a:r>
            <a:r>
              <a:rPr sz="1200" i="1" spc="42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34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numbers</a:t>
            </a:r>
            <a:endParaRPr sz="12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83514" y="97155"/>
            <a:ext cx="11883390" cy="6663690"/>
            <a:chOff x="183514" y="97155"/>
            <a:chExt cx="11883390" cy="6663690"/>
          </a:xfrm>
        </p:grpSpPr>
        <p:sp>
          <p:nvSpPr>
            <p:cNvPr id="3" name="object 3"/>
            <p:cNvSpPr/>
            <p:nvPr/>
          </p:nvSpPr>
          <p:spPr>
            <a:xfrm>
              <a:off x="193039" y="106680"/>
              <a:ext cx="11864340" cy="6644640"/>
            </a:xfrm>
            <a:custGeom>
              <a:avLst/>
              <a:gdLst/>
              <a:ahLst/>
              <a:cxnLst/>
              <a:rect l="l" t="t" r="r" b="b"/>
              <a:pathLst>
                <a:path w="11864340" h="6644640">
                  <a:moveTo>
                    <a:pt x="0" y="6644640"/>
                  </a:moveTo>
                  <a:lnTo>
                    <a:pt x="11864340" y="6644640"/>
                  </a:lnTo>
                  <a:lnTo>
                    <a:pt x="11864340" y="0"/>
                  </a:lnTo>
                  <a:lnTo>
                    <a:pt x="0" y="0"/>
                  </a:lnTo>
                  <a:lnTo>
                    <a:pt x="0" y="6644640"/>
                  </a:lnTo>
                  <a:close/>
                </a:path>
              </a:pathLst>
            </a:custGeom>
            <a:ln w="1905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05721" y="222883"/>
              <a:ext cx="3671592" cy="48408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8504" y="919480"/>
              <a:ext cx="5856830" cy="3429000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02590" y="782065"/>
            <a:ext cx="37744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85" dirty="0">
                <a:solidFill>
                  <a:srgbClr val="FF0000"/>
                </a:solidFill>
                <a:latin typeface="Verdana"/>
                <a:cs typeface="Verdana"/>
              </a:rPr>
              <a:t>1.Labelwch</a:t>
            </a:r>
            <a:r>
              <a:rPr sz="1200" i="1" spc="37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5" dirty="0">
                <a:solidFill>
                  <a:srgbClr val="FF0000"/>
                </a:solidFill>
                <a:latin typeface="Verdana"/>
                <a:cs typeface="Verdana"/>
              </a:rPr>
              <a:t>y</a:t>
            </a:r>
            <a:r>
              <a:rPr sz="1200" i="1" spc="42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20" dirty="0">
                <a:solidFill>
                  <a:srgbClr val="FF0000"/>
                </a:solidFill>
                <a:latin typeface="Verdana"/>
                <a:cs typeface="Verdana"/>
              </a:rPr>
              <a:t>cloc</a:t>
            </a:r>
            <a:r>
              <a:rPr sz="1200" i="1" spc="42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25" dirty="0">
                <a:latin typeface="Verdana"/>
                <a:cs typeface="Verdana"/>
              </a:rPr>
              <a:t> </a:t>
            </a:r>
            <a:r>
              <a:rPr sz="1200" i="1" spc="240" dirty="0">
                <a:solidFill>
                  <a:srgbClr val="006FC0"/>
                </a:solidFill>
                <a:latin typeface="Verdana"/>
                <a:cs typeface="Verdana"/>
              </a:rPr>
              <a:t>Label</a:t>
            </a:r>
            <a:r>
              <a:rPr sz="1200" i="1" spc="40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20" dirty="0">
                <a:solidFill>
                  <a:srgbClr val="006FC0"/>
                </a:solidFill>
                <a:latin typeface="Verdana"/>
                <a:cs typeface="Verdana"/>
              </a:rPr>
              <a:t>clock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73804" y="4651121"/>
            <a:ext cx="2051050" cy="1873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50" i="1" spc="245" dirty="0">
                <a:solidFill>
                  <a:srgbClr val="FF0000"/>
                </a:solidFill>
                <a:latin typeface="Verdana"/>
                <a:cs typeface="Verdana"/>
              </a:rPr>
              <a:t>munud</a:t>
            </a:r>
            <a:r>
              <a:rPr sz="1050" i="1" spc="30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229" dirty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050" i="1" spc="36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55" dirty="0">
                <a:latin typeface="Verdana"/>
                <a:cs typeface="Verdana"/>
              </a:rPr>
              <a:t>–</a:t>
            </a:r>
            <a:r>
              <a:rPr sz="1050" i="1" spc="345" dirty="0">
                <a:latin typeface="Verdana"/>
                <a:cs typeface="Verdana"/>
              </a:rPr>
              <a:t> </a:t>
            </a:r>
            <a:r>
              <a:rPr sz="1050" i="1" spc="190" dirty="0">
                <a:solidFill>
                  <a:srgbClr val="006FC0"/>
                </a:solidFill>
                <a:latin typeface="Verdana"/>
                <a:cs typeface="Verdana"/>
              </a:rPr>
              <a:t>minutes</a:t>
            </a:r>
            <a:r>
              <a:rPr sz="1050" i="1" spc="31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35" dirty="0">
                <a:solidFill>
                  <a:srgbClr val="006FC0"/>
                </a:solidFill>
                <a:latin typeface="Verdana"/>
                <a:cs typeface="Verdana"/>
              </a:rPr>
              <a:t>to</a:t>
            </a:r>
            <a:endParaRPr sz="105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2429" y="4376801"/>
            <a:ext cx="2595245" cy="7334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50" b="1" i="1" u="sng" spc="170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Geirfa</a:t>
            </a:r>
            <a:r>
              <a:rPr sz="1050" b="1" i="1" u="sng" spc="305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 </a:t>
            </a:r>
            <a:r>
              <a:rPr sz="1050" b="1" i="1" u="sng" spc="160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i</a:t>
            </a:r>
            <a:r>
              <a:rPr sz="1050" b="1" i="1" u="sng" spc="350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 </a:t>
            </a:r>
            <a:r>
              <a:rPr sz="1050" b="1" i="1" u="sng" spc="130" dirty="0">
                <a:uFill>
                  <a:solidFill>
                    <a:srgbClr val="000000"/>
                  </a:solidFill>
                </a:uFill>
                <a:latin typeface="Verdana"/>
                <a:cs typeface="Verdana"/>
              </a:rPr>
              <a:t>helpu</a:t>
            </a:r>
            <a:endParaRPr sz="1050">
              <a:latin typeface="Verdana"/>
              <a:cs typeface="Verdana"/>
            </a:endParaRPr>
          </a:p>
          <a:p>
            <a:pPr marL="12700" marR="5080">
              <a:lnSpc>
                <a:spcPct val="169800"/>
              </a:lnSpc>
              <a:spcBef>
                <a:spcPts val="20"/>
              </a:spcBef>
            </a:pPr>
            <a:r>
              <a:rPr sz="1050" i="1" spc="245" dirty="0">
                <a:solidFill>
                  <a:srgbClr val="FF0000"/>
                </a:solidFill>
                <a:latin typeface="Verdana"/>
                <a:cs typeface="Verdana"/>
              </a:rPr>
              <a:t>munud</a:t>
            </a:r>
            <a:r>
              <a:rPr sz="1050" i="1" spc="3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90" dirty="0">
                <a:solidFill>
                  <a:srgbClr val="FF0000"/>
                </a:solidFill>
                <a:latin typeface="Verdana"/>
                <a:cs typeface="Verdana"/>
              </a:rPr>
              <a:t>wedi</a:t>
            </a:r>
            <a:r>
              <a:rPr sz="1050" i="1" spc="36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b="1" spc="-25" dirty="0">
                <a:latin typeface="Verdana"/>
                <a:cs typeface="Verdana"/>
              </a:rPr>
              <a:t>–</a:t>
            </a:r>
            <a:r>
              <a:rPr sz="1050" b="1" spc="30" dirty="0">
                <a:latin typeface="Verdana"/>
                <a:cs typeface="Verdana"/>
              </a:rPr>
              <a:t> </a:t>
            </a:r>
            <a:r>
              <a:rPr sz="1050" i="1" spc="190" dirty="0">
                <a:solidFill>
                  <a:srgbClr val="006FC0"/>
                </a:solidFill>
                <a:latin typeface="Verdana"/>
                <a:cs typeface="Verdana"/>
              </a:rPr>
              <a:t>minutes</a:t>
            </a:r>
            <a:r>
              <a:rPr sz="1050" i="1" spc="3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65" dirty="0">
                <a:solidFill>
                  <a:srgbClr val="006FC0"/>
                </a:solidFill>
                <a:latin typeface="Verdana"/>
                <a:cs typeface="Verdana"/>
              </a:rPr>
              <a:t>past </a:t>
            </a:r>
            <a:r>
              <a:rPr sz="1050" i="1" spc="-35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240" dirty="0">
                <a:solidFill>
                  <a:srgbClr val="FF0000"/>
                </a:solidFill>
                <a:latin typeface="Verdana"/>
                <a:cs typeface="Verdana"/>
              </a:rPr>
              <a:t>rhifau</a:t>
            </a:r>
            <a:r>
              <a:rPr sz="1050" i="1" spc="31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60" dirty="0">
                <a:latin typeface="Verdana"/>
                <a:cs typeface="Verdana"/>
              </a:rPr>
              <a:t>/</a:t>
            </a:r>
            <a:r>
              <a:rPr sz="1050" i="1" spc="385" dirty="0">
                <a:latin typeface="Verdana"/>
                <a:cs typeface="Verdana"/>
              </a:rPr>
              <a:t> </a:t>
            </a:r>
            <a:r>
              <a:rPr sz="1050" i="1" spc="165" dirty="0">
                <a:latin typeface="Verdana"/>
                <a:cs typeface="Verdana"/>
              </a:rPr>
              <a:t>numbers:-</a:t>
            </a:r>
            <a:endParaRPr sz="1050">
              <a:latin typeface="Verdana"/>
              <a:cs typeface="Verdana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373379" y="5189206"/>
          <a:ext cx="5741668" cy="10255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0030"/>
                <a:gridCol w="883919"/>
                <a:gridCol w="672464"/>
                <a:gridCol w="2675255"/>
              </a:tblGrid>
              <a:tr h="51117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050" i="1" spc="254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un</a:t>
                      </a:r>
                      <a:r>
                        <a:rPr sz="1050" i="1" spc="30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55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1050" i="1" spc="3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17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one</a:t>
                      </a:r>
                      <a:endParaRPr sz="1050">
                        <a:latin typeface="Verdana"/>
                        <a:cs typeface="Verdana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1050" i="1" spc="27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dau</a:t>
                      </a:r>
                      <a:r>
                        <a:rPr sz="1050" i="1" spc="32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55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1050" i="1" spc="3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13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two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22225" marB="0"/>
                </a:tc>
                <a:tc>
                  <a:txBody>
                    <a:bodyPr/>
                    <a:lstStyle/>
                    <a:p>
                      <a:pPr marL="20066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050" i="1" spc="2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chwech</a:t>
                      </a:r>
                      <a:endParaRPr sz="1050">
                        <a:latin typeface="Verdana"/>
                        <a:cs typeface="Verdana"/>
                      </a:endParaRPr>
                    </a:p>
                    <a:p>
                      <a:pPr marL="20320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1050" i="1" spc="21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saith</a:t>
                      </a:r>
                      <a:r>
                        <a:rPr sz="1050" i="1" spc="24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55" dirty="0">
                          <a:latin typeface="Verdana"/>
                          <a:cs typeface="Verdana"/>
                        </a:rPr>
                        <a:t>–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22225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050" i="1" spc="55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1050" i="1" spc="30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00" i="1" spc="14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six</a:t>
                      </a:r>
                      <a:endParaRPr sz="1000">
                        <a:latin typeface="Verdana"/>
                        <a:cs typeface="Verdana"/>
                      </a:endParaRPr>
                    </a:p>
                    <a:p>
                      <a:pPr marL="5588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1050" i="1" spc="14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seven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22225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900" i="1" spc="2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un</a:t>
                      </a:r>
                      <a:r>
                        <a:rPr sz="900" i="1" spc="29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9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ar</a:t>
                      </a:r>
                      <a:r>
                        <a:rPr sz="900" i="1" spc="29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7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ddeg</a:t>
                      </a:r>
                      <a:r>
                        <a:rPr sz="900" i="1" spc="32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60" dirty="0">
                          <a:latin typeface="Verdana"/>
                          <a:cs typeface="Verdana"/>
                        </a:rPr>
                        <a:t>-</a:t>
                      </a:r>
                      <a:r>
                        <a:rPr sz="900" i="1" spc="3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3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eleven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249554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50" i="1" spc="21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deuddeg</a:t>
                      </a:r>
                      <a:r>
                        <a:rPr sz="1050" i="1" spc="35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195" dirty="0">
                          <a:latin typeface="Verdana"/>
                          <a:cs typeface="Verdana"/>
                        </a:rPr>
                        <a:t>-</a:t>
                      </a:r>
                      <a:r>
                        <a:rPr sz="1050" i="1" spc="3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14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twelve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41275" marB="0"/>
                </a:tc>
              </a:tr>
              <a:tr h="27305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1050" i="1" spc="1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tri</a:t>
                      </a:r>
                      <a:r>
                        <a:rPr sz="1050" i="1" spc="31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55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1050" i="1" spc="3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18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three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53975" marB="0"/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1050" i="1" spc="1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wyth</a:t>
                      </a:r>
                      <a:r>
                        <a:rPr sz="1050" i="1" spc="254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55" dirty="0">
                          <a:latin typeface="Verdana"/>
                          <a:cs typeface="Verdana"/>
                        </a:rPr>
                        <a:t>–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53975" marB="0"/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1050" i="1" spc="19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eight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53975" marB="0"/>
                </a:tc>
                <a:tc>
                  <a:txBody>
                    <a:bodyPr/>
                    <a:lstStyle/>
                    <a:p>
                      <a:pPr marL="211454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sz="900" i="1" spc="2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un</a:t>
                      </a:r>
                      <a:r>
                        <a:rPr sz="900" i="1" spc="30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5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deg</a:t>
                      </a:r>
                      <a:r>
                        <a:rPr sz="900" i="1" spc="31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3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pump</a:t>
                      </a:r>
                      <a:r>
                        <a:rPr sz="900" i="1" spc="29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60" dirty="0">
                          <a:latin typeface="Verdana"/>
                          <a:cs typeface="Verdana"/>
                        </a:rPr>
                        <a:t>-</a:t>
                      </a:r>
                      <a:r>
                        <a:rPr sz="900" i="1" spc="3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7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fifteen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73025" marB="0"/>
                </a:tc>
              </a:tr>
              <a:tr h="2413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050" i="1" spc="1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pedwar</a:t>
                      </a:r>
                      <a:r>
                        <a:rPr sz="1050" i="1" spc="30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55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1050" i="1" spc="3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19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four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55244" marB="0"/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050" i="1" spc="22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naw</a:t>
                      </a:r>
                      <a:r>
                        <a:rPr sz="1050" i="1" spc="29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55" dirty="0">
                          <a:latin typeface="Verdana"/>
                          <a:cs typeface="Verdana"/>
                        </a:rPr>
                        <a:t>–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55244" marB="0"/>
                </a:tc>
                <a:tc>
                  <a:txBody>
                    <a:bodyPr/>
                    <a:lstStyle/>
                    <a:p>
                      <a:pPr marL="22860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050" i="1" spc="22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nine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55244" marB="0"/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050" i="1" spc="27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dau</a:t>
                      </a:r>
                      <a:r>
                        <a:rPr sz="1050" i="1" spc="32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204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ddeg</a:t>
                      </a:r>
                      <a:r>
                        <a:rPr sz="1050" i="1" spc="3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6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/</a:t>
                      </a:r>
                      <a:r>
                        <a:rPr sz="1050" i="1" spc="3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23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ugain</a:t>
                      </a:r>
                      <a:r>
                        <a:rPr sz="1050" i="1" spc="32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195" dirty="0">
                          <a:latin typeface="Verdana"/>
                          <a:cs typeface="Verdana"/>
                        </a:rPr>
                        <a:t>-</a:t>
                      </a:r>
                      <a:r>
                        <a:rPr sz="1050" i="1" spc="3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50" i="1" spc="16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twenty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55244" marB="0"/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392429" y="6287452"/>
            <a:ext cx="1096645" cy="1873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50" i="1" spc="160" dirty="0">
                <a:solidFill>
                  <a:srgbClr val="FF0000"/>
                </a:solidFill>
                <a:latin typeface="Verdana"/>
                <a:cs typeface="Verdana"/>
              </a:rPr>
              <a:t>pump</a:t>
            </a:r>
            <a:r>
              <a:rPr sz="1050" i="1" spc="29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55" dirty="0">
                <a:latin typeface="Verdana"/>
                <a:cs typeface="Verdana"/>
              </a:rPr>
              <a:t>–</a:t>
            </a:r>
            <a:r>
              <a:rPr sz="1050" i="1" spc="325" dirty="0">
                <a:latin typeface="Verdana"/>
                <a:cs typeface="Verdana"/>
              </a:rPr>
              <a:t> </a:t>
            </a:r>
            <a:r>
              <a:rPr sz="1050" i="1" spc="175" dirty="0">
                <a:solidFill>
                  <a:srgbClr val="006FC0"/>
                </a:solidFill>
                <a:latin typeface="Verdana"/>
                <a:cs typeface="Verdana"/>
              </a:rPr>
              <a:t>five</a:t>
            </a:r>
            <a:endParaRPr sz="105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30170" y="6287452"/>
            <a:ext cx="915669" cy="1873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50" i="1" spc="190" dirty="0">
                <a:solidFill>
                  <a:srgbClr val="FF0000"/>
                </a:solidFill>
                <a:latin typeface="Verdana"/>
                <a:cs typeface="Verdana"/>
              </a:rPr>
              <a:t>deg</a:t>
            </a:r>
            <a:r>
              <a:rPr sz="1050" i="1" spc="33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55" dirty="0">
                <a:latin typeface="Verdana"/>
                <a:cs typeface="Verdana"/>
              </a:rPr>
              <a:t>–</a:t>
            </a:r>
            <a:r>
              <a:rPr sz="1050" i="1" spc="325" dirty="0">
                <a:latin typeface="Verdana"/>
                <a:cs typeface="Verdana"/>
              </a:rPr>
              <a:t> </a:t>
            </a:r>
            <a:r>
              <a:rPr sz="1050" i="1" spc="190" dirty="0">
                <a:solidFill>
                  <a:srgbClr val="006FC0"/>
                </a:solidFill>
                <a:latin typeface="Verdana"/>
                <a:cs typeface="Verdana"/>
              </a:rPr>
              <a:t>ten</a:t>
            </a:r>
            <a:endParaRPr sz="105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90925" y="6295072"/>
            <a:ext cx="261493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i="1" spc="250" dirty="0">
                <a:solidFill>
                  <a:srgbClr val="FF0000"/>
                </a:solidFill>
                <a:latin typeface="Verdana"/>
                <a:cs typeface="Verdana"/>
              </a:rPr>
              <a:t>dau</a:t>
            </a:r>
            <a:r>
              <a:rPr sz="1000" i="1" spc="3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00" i="1" spc="195" dirty="0">
                <a:solidFill>
                  <a:srgbClr val="FF0000"/>
                </a:solidFill>
                <a:latin typeface="Verdana"/>
                <a:cs typeface="Verdana"/>
              </a:rPr>
              <a:t>ddeg</a:t>
            </a:r>
            <a:r>
              <a:rPr sz="1000" i="1" spc="35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00" i="1" spc="140" dirty="0">
                <a:solidFill>
                  <a:srgbClr val="FF0000"/>
                </a:solidFill>
                <a:latin typeface="Verdana"/>
                <a:cs typeface="Verdana"/>
              </a:rPr>
              <a:t>pump</a:t>
            </a:r>
            <a:r>
              <a:rPr sz="1000" i="1" spc="37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00" i="1" spc="45" dirty="0">
                <a:latin typeface="Verdana"/>
                <a:cs typeface="Verdana"/>
              </a:rPr>
              <a:t>–</a:t>
            </a:r>
            <a:r>
              <a:rPr sz="1000" i="1" spc="355" dirty="0">
                <a:latin typeface="Verdana"/>
                <a:cs typeface="Verdana"/>
              </a:rPr>
              <a:t> </a:t>
            </a:r>
            <a:r>
              <a:rPr sz="1000" i="1" spc="155" dirty="0">
                <a:solidFill>
                  <a:srgbClr val="006FC0"/>
                </a:solidFill>
                <a:latin typeface="Verdana"/>
                <a:cs typeface="Verdana"/>
              </a:rPr>
              <a:t>twenty</a:t>
            </a:r>
            <a:r>
              <a:rPr sz="1000" i="1" spc="33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00" i="1" spc="160" dirty="0">
                <a:solidFill>
                  <a:srgbClr val="006FC0"/>
                </a:solidFill>
                <a:latin typeface="Verdana"/>
                <a:cs typeface="Verdana"/>
              </a:rPr>
              <a:t>five</a:t>
            </a:r>
            <a:endParaRPr sz="1000">
              <a:latin typeface="Verdana"/>
              <a:cs typeface="Verdana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66700" y="896619"/>
            <a:ext cx="7643495" cy="3459479"/>
            <a:chOff x="266700" y="896619"/>
            <a:chExt cx="7643495" cy="3459479"/>
          </a:xfrm>
        </p:grpSpPr>
        <p:sp>
          <p:nvSpPr>
            <p:cNvPr id="14" name="object 14"/>
            <p:cNvSpPr/>
            <p:nvPr/>
          </p:nvSpPr>
          <p:spPr>
            <a:xfrm>
              <a:off x="273050" y="902969"/>
              <a:ext cx="6019800" cy="3446779"/>
            </a:xfrm>
            <a:custGeom>
              <a:avLst/>
              <a:gdLst/>
              <a:ahLst/>
              <a:cxnLst/>
              <a:rect l="l" t="t" r="r" b="b"/>
              <a:pathLst>
                <a:path w="6019800" h="3446779">
                  <a:moveTo>
                    <a:pt x="5913120" y="3446779"/>
                  </a:moveTo>
                  <a:lnTo>
                    <a:pt x="6019800" y="3446779"/>
                  </a:lnTo>
                  <a:lnTo>
                    <a:pt x="6019800" y="17779"/>
                  </a:lnTo>
                  <a:lnTo>
                    <a:pt x="5913120" y="17779"/>
                  </a:lnTo>
                  <a:lnTo>
                    <a:pt x="5913120" y="3446779"/>
                  </a:lnTo>
                  <a:close/>
                </a:path>
                <a:path w="6019800" h="3446779">
                  <a:moveTo>
                    <a:pt x="0" y="3429000"/>
                  </a:moveTo>
                  <a:lnTo>
                    <a:pt x="104139" y="3429000"/>
                  </a:lnTo>
                  <a:lnTo>
                    <a:pt x="104139" y="0"/>
                  </a:lnTo>
                  <a:lnTo>
                    <a:pt x="0" y="0"/>
                  </a:lnTo>
                  <a:lnTo>
                    <a:pt x="0" y="342900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00520" y="2905759"/>
              <a:ext cx="899159" cy="444500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416421" y="2788202"/>
              <a:ext cx="1485900" cy="0"/>
            </a:xfrm>
            <a:custGeom>
              <a:avLst/>
              <a:gdLst/>
              <a:ahLst/>
              <a:cxnLst/>
              <a:rect l="l" t="t" r="r" b="b"/>
              <a:pathLst>
                <a:path w="1485900">
                  <a:moveTo>
                    <a:pt x="0" y="0"/>
                  </a:moveTo>
                  <a:lnTo>
                    <a:pt x="1485900" y="0"/>
                  </a:lnTo>
                </a:path>
              </a:pathLst>
            </a:custGeom>
            <a:ln w="148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35420" y="1376679"/>
              <a:ext cx="1158240" cy="113792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6535166" y="674687"/>
            <a:ext cx="5284470" cy="6680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10"/>
              </a:spcBef>
            </a:pPr>
            <a:r>
              <a:rPr sz="1050" i="1" spc="190" dirty="0">
                <a:solidFill>
                  <a:srgbClr val="FF0000"/>
                </a:solidFill>
                <a:latin typeface="Verdana"/>
                <a:cs typeface="Verdana"/>
              </a:rPr>
              <a:t>2.Ysgrifennwch </a:t>
            </a:r>
            <a:r>
              <a:rPr sz="1050" i="1" spc="150" dirty="0">
                <a:solidFill>
                  <a:srgbClr val="FF0000"/>
                </a:solidFill>
                <a:latin typeface="Verdana"/>
                <a:cs typeface="Verdana"/>
              </a:rPr>
              <a:t>yr</a:t>
            </a:r>
            <a:r>
              <a:rPr sz="1050" i="1" spc="15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80" dirty="0">
                <a:solidFill>
                  <a:srgbClr val="FF0000"/>
                </a:solidFill>
                <a:latin typeface="Verdana"/>
                <a:cs typeface="Verdana"/>
              </a:rPr>
              <a:t>amser  </a:t>
            </a:r>
            <a:r>
              <a:rPr sz="1050" i="1" spc="175" dirty="0">
                <a:solidFill>
                  <a:srgbClr val="FF0000"/>
                </a:solidFill>
                <a:latin typeface="Verdana"/>
                <a:cs typeface="Verdana"/>
              </a:rPr>
              <a:t>cywir </a:t>
            </a:r>
            <a:r>
              <a:rPr sz="1050" i="1" spc="155" dirty="0">
                <a:latin typeface="Verdana"/>
                <a:cs typeface="Verdana"/>
              </a:rPr>
              <a:t>/</a:t>
            </a:r>
            <a:r>
              <a:rPr sz="1050" i="1" spc="155" dirty="0">
                <a:solidFill>
                  <a:srgbClr val="006FC0"/>
                </a:solidFill>
                <a:latin typeface="Verdana"/>
                <a:cs typeface="Verdana"/>
              </a:rPr>
              <a:t>Write  </a:t>
            </a:r>
            <a:r>
              <a:rPr sz="1050" i="1" spc="200" dirty="0">
                <a:solidFill>
                  <a:srgbClr val="006FC0"/>
                </a:solidFill>
                <a:latin typeface="Verdana"/>
                <a:cs typeface="Verdana"/>
              </a:rPr>
              <a:t>the </a:t>
            </a:r>
            <a:r>
              <a:rPr sz="1050" i="1" spc="165" dirty="0">
                <a:solidFill>
                  <a:srgbClr val="006FC0"/>
                </a:solidFill>
                <a:latin typeface="Verdana"/>
                <a:cs typeface="Verdana"/>
              </a:rPr>
              <a:t>correct </a:t>
            </a:r>
            <a:r>
              <a:rPr sz="1050" i="1" spc="185" dirty="0">
                <a:solidFill>
                  <a:srgbClr val="006FC0"/>
                </a:solidFill>
                <a:latin typeface="Verdana"/>
                <a:cs typeface="Verdana"/>
              </a:rPr>
              <a:t>time </a:t>
            </a:r>
            <a:r>
              <a:rPr sz="1050" i="1" spc="19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200" dirty="0">
                <a:solidFill>
                  <a:srgbClr val="FF0000"/>
                </a:solidFill>
                <a:latin typeface="Verdana"/>
                <a:cs typeface="Verdana"/>
              </a:rPr>
              <a:t>Her </a:t>
            </a:r>
            <a:r>
              <a:rPr sz="1050" i="1" spc="60" dirty="0">
                <a:solidFill>
                  <a:srgbClr val="006FC0"/>
                </a:solidFill>
                <a:latin typeface="Verdana"/>
                <a:cs typeface="Verdana"/>
              </a:rPr>
              <a:t>/</a:t>
            </a:r>
            <a:r>
              <a:rPr sz="1050" i="1" spc="6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210" dirty="0">
                <a:solidFill>
                  <a:srgbClr val="006FC0"/>
                </a:solidFill>
                <a:latin typeface="Verdana"/>
                <a:cs typeface="Verdana"/>
              </a:rPr>
              <a:t>Challenge: </a:t>
            </a:r>
            <a:r>
              <a:rPr sz="1050" i="1" spc="190" dirty="0">
                <a:solidFill>
                  <a:srgbClr val="FF0000"/>
                </a:solidFill>
                <a:latin typeface="Verdana"/>
                <a:cs typeface="Verdana"/>
              </a:rPr>
              <a:t>Ysgrifennwch </a:t>
            </a:r>
            <a:r>
              <a:rPr sz="1050" i="1" spc="150" dirty="0">
                <a:solidFill>
                  <a:srgbClr val="FF0000"/>
                </a:solidFill>
                <a:latin typeface="Verdana"/>
                <a:cs typeface="Verdana"/>
              </a:rPr>
              <a:t>yr</a:t>
            </a:r>
            <a:r>
              <a:rPr sz="1050" i="1" spc="15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80" dirty="0">
                <a:solidFill>
                  <a:srgbClr val="FF0000"/>
                </a:solidFill>
                <a:latin typeface="Verdana"/>
                <a:cs typeface="Verdana"/>
              </a:rPr>
              <a:t>amser</a:t>
            </a:r>
            <a:r>
              <a:rPr sz="1050" i="1" spc="18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210" dirty="0">
                <a:solidFill>
                  <a:srgbClr val="FF0000"/>
                </a:solidFill>
                <a:latin typeface="Verdana"/>
                <a:cs typeface="Verdana"/>
              </a:rPr>
              <a:t>digidol </a:t>
            </a:r>
            <a:r>
              <a:rPr sz="1050" i="1" spc="250" dirty="0">
                <a:solidFill>
                  <a:srgbClr val="FF0000"/>
                </a:solidFill>
                <a:latin typeface="Verdana"/>
                <a:cs typeface="Verdana"/>
              </a:rPr>
              <a:t>am </a:t>
            </a:r>
            <a:r>
              <a:rPr sz="1050" i="1" spc="160" dirty="0">
                <a:solidFill>
                  <a:srgbClr val="FF0000"/>
                </a:solidFill>
                <a:latin typeface="Verdana"/>
                <a:cs typeface="Verdana"/>
              </a:rPr>
              <a:t>y </a:t>
            </a:r>
            <a:r>
              <a:rPr sz="1050" i="1" spc="16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200" dirty="0">
                <a:solidFill>
                  <a:srgbClr val="FF0000"/>
                </a:solidFill>
                <a:latin typeface="Verdana"/>
                <a:cs typeface="Verdana"/>
              </a:rPr>
              <a:t>prynhawn</a:t>
            </a:r>
            <a:r>
              <a:rPr sz="1050" i="1" spc="3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60" dirty="0">
                <a:solidFill>
                  <a:srgbClr val="006FC0"/>
                </a:solidFill>
                <a:latin typeface="Verdana"/>
                <a:cs typeface="Verdana"/>
              </a:rPr>
              <a:t>/</a:t>
            </a:r>
            <a:r>
              <a:rPr sz="1050" i="1" spc="37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75" dirty="0">
                <a:solidFill>
                  <a:srgbClr val="006FC0"/>
                </a:solidFill>
                <a:latin typeface="Verdana"/>
                <a:cs typeface="Verdana"/>
              </a:rPr>
              <a:t>Write</a:t>
            </a:r>
            <a:r>
              <a:rPr sz="1050" i="1" spc="3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95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050" i="1" spc="36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220" dirty="0">
                <a:solidFill>
                  <a:srgbClr val="006FC0"/>
                </a:solidFill>
                <a:latin typeface="Verdana"/>
                <a:cs typeface="Verdana"/>
              </a:rPr>
              <a:t>digital</a:t>
            </a:r>
            <a:r>
              <a:rPr sz="1050" i="1" spc="33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85" dirty="0">
                <a:solidFill>
                  <a:srgbClr val="006FC0"/>
                </a:solidFill>
                <a:latin typeface="Verdana"/>
                <a:cs typeface="Verdana"/>
              </a:rPr>
              <a:t>time</a:t>
            </a:r>
            <a:r>
              <a:rPr sz="1050" i="1" spc="34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70" dirty="0">
                <a:solidFill>
                  <a:srgbClr val="006FC0"/>
                </a:solidFill>
                <a:latin typeface="Verdana"/>
                <a:cs typeface="Verdana"/>
              </a:rPr>
              <a:t>for</a:t>
            </a:r>
            <a:r>
              <a:rPr sz="1050" i="1" spc="37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95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050" i="1" spc="34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95" dirty="0">
                <a:solidFill>
                  <a:srgbClr val="006FC0"/>
                </a:solidFill>
                <a:latin typeface="Verdana"/>
                <a:cs typeface="Verdana"/>
              </a:rPr>
              <a:t>afternoon</a:t>
            </a:r>
            <a:r>
              <a:rPr sz="1050" i="1" spc="3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30" dirty="0">
                <a:solidFill>
                  <a:srgbClr val="FF0000"/>
                </a:solidFill>
                <a:latin typeface="Verdana"/>
                <a:cs typeface="Verdana"/>
              </a:rPr>
              <a:t>e.e. </a:t>
            </a:r>
            <a:r>
              <a:rPr sz="1050" i="1" spc="-35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40" dirty="0">
                <a:solidFill>
                  <a:srgbClr val="006FC0"/>
                </a:solidFill>
                <a:latin typeface="Verdana"/>
                <a:cs typeface="Verdana"/>
              </a:rPr>
              <a:t>e.g</a:t>
            </a:r>
            <a:r>
              <a:rPr sz="1050" i="1" spc="37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55" dirty="0">
                <a:solidFill>
                  <a:srgbClr val="006FC0"/>
                </a:solidFill>
                <a:latin typeface="Verdana"/>
                <a:cs typeface="Verdana"/>
              </a:rPr>
              <a:t>–</a:t>
            </a:r>
            <a:r>
              <a:rPr sz="1050" i="1" spc="36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80" dirty="0">
                <a:solidFill>
                  <a:srgbClr val="006FC0"/>
                </a:solidFill>
                <a:latin typeface="Verdana"/>
                <a:cs typeface="Verdana"/>
              </a:rPr>
              <a:t>2.30</a:t>
            </a:r>
            <a:r>
              <a:rPr sz="1050" i="1" spc="180" dirty="0">
                <a:solidFill>
                  <a:srgbClr val="FF0000"/>
                </a:solidFill>
                <a:latin typeface="Verdana"/>
                <a:cs typeface="Verdana"/>
              </a:rPr>
              <a:t>y.b</a:t>
            </a:r>
            <a:r>
              <a:rPr sz="1050" i="1" spc="180" dirty="0">
                <a:solidFill>
                  <a:srgbClr val="006FC0"/>
                </a:solidFill>
                <a:latin typeface="Verdana"/>
                <a:cs typeface="Verdana"/>
              </a:rPr>
              <a:t>/am</a:t>
            </a:r>
            <a:r>
              <a:rPr sz="1050" i="1" spc="31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55" dirty="0">
                <a:solidFill>
                  <a:srgbClr val="006FC0"/>
                </a:solidFill>
                <a:latin typeface="Verdana"/>
                <a:cs typeface="Verdana"/>
              </a:rPr>
              <a:t>–</a:t>
            </a:r>
            <a:r>
              <a:rPr sz="1050" i="1" spc="36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35" dirty="0">
                <a:solidFill>
                  <a:srgbClr val="006FC0"/>
                </a:solidFill>
                <a:latin typeface="Verdana"/>
                <a:cs typeface="Verdana"/>
              </a:rPr>
              <a:t>14:30</a:t>
            </a:r>
            <a:r>
              <a:rPr sz="1050" i="1" spc="135" dirty="0">
                <a:solidFill>
                  <a:srgbClr val="FF0000"/>
                </a:solidFill>
                <a:latin typeface="Verdana"/>
                <a:cs typeface="Verdana"/>
              </a:rPr>
              <a:t>yp</a:t>
            </a:r>
            <a:r>
              <a:rPr sz="1050" i="1" spc="135" dirty="0">
                <a:solidFill>
                  <a:srgbClr val="006FC0"/>
                </a:solidFill>
                <a:latin typeface="Verdana"/>
                <a:cs typeface="Verdana"/>
              </a:rPr>
              <a:t>/pm</a:t>
            </a:r>
            <a:endParaRPr sz="1050">
              <a:latin typeface="Verdana"/>
              <a:cs typeface="Verdana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8592819" y="1290319"/>
            <a:ext cx="2997200" cy="2049780"/>
            <a:chOff x="8592819" y="1290319"/>
            <a:chExt cx="2997200" cy="2049780"/>
          </a:xfrm>
        </p:grpSpPr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592819" y="1343659"/>
              <a:ext cx="1160779" cy="113792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37599" y="2895600"/>
              <a:ext cx="899159" cy="44450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421619" y="1290319"/>
              <a:ext cx="1168400" cy="108203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70977" y="2918459"/>
              <a:ext cx="874262" cy="411479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6403721" y="4556696"/>
            <a:ext cx="16109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omic Sans MS"/>
                <a:cs typeface="Comic Sans MS"/>
              </a:rPr>
              <a:t>Ugain</a:t>
            </a:r>
            <a:r>
              <a:rPr sz="1400" spc="-60" dirty="0">
                <a:latin typeface="Comic Sans MS"/>
                <a:cs typeface="Comic Sans MS"/>
              </a:rPr>
              <a:t> </a:t>
            </a:r>
            <a:r>
              <a:rPr sz="1400" spc="-5" dirty="0">
                <a:latin typeface="Comic Sans MS"/>
                <a:cs typeface="Comic Sans MS"/>
              </a:rPr>
              <a:t>munud</a:t>
            </a:r>
            <a:r>
              <a:rPr sz="1400" spc="-10" dirty="0">
                <a:latin typeface="Comic Sans MS"/>
                <a:cs typeface="Comic Sans MS"/>
              </a:rPr>
              <a:t> </a:t>
            </a:r>
            <a:r>
              <a:rPr sz="1400" dirty="0">
                <a:latin typeface="Comic Sans MS"/>
                <a:cs typeface="Comic Sans MS"/>
              </a:rPr>
              <a:t>i</a:t>
            </a:r>
            <a:r>
              <a:rPr sz="1400" spc="-40" dirty="0">
                <a:latin typeface="Comic Sans MS"/>
                <a:cs typeface="Comic Sans MS"/>
              </a:rPr>
              <a:t> </a:t>
            </a:r>
            <a:r>
              <a:rPr sz="1400" spc="-5" dirty="0">
                <a:latin typeface="Comic Sans MS"/>
                <a:cs typeface="Comic Sans MS"/>
              </a:rPr>
              <a:t>wyth</a:t>
            </a:r>
            <a:endParaRPr sz="1400">
              <a:latin typeface="Comic Sans MS"/>
              <a:cs typeface="Comic Sans MS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6578600" y="2756198"/>
            <a:ext cx="5172710" cy="2506980"/>
            <a:chOff x="6578600" y="2756198"/>
            <a:chExt cx="5172710" cy="2506980"/>
          </a:xfrm>
        </p:grpSpPr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78600" y="3408679"/>
              <a:ext cx="1168400" cy="108458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20839" y="4818379"/>
              <a:ext cx="899159" cy="444500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516620" y="3317239"/>
              <a:ext cx="1214120" cy="1214119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8409558" y="2763818"/>
              <a:ext cx="3334385" cy="12065"/>
            </a:xfrm>
            <a:custGeom>
              <a:avLst/>
              <a:gdLst/>
              <a:ahLst/>
              <a:cxnLst/>
              <a:rect l="l" t="t" r="r" b="b"/>
              <a:pathLst>
                <a:path w="3334384" h="12064">
                  <a:moveTo>
                    <a:pt x="0" y="11684"/>
                  </a:moveTo>
                  <a:lnTo>
                    <a:pt x="1485900" y="11684"/>
                  </a:lnTo>
                </a:path>
                <a:path w="3334384" h="12064">
                  <a:moveTo>
                    <a:pt x="1848231" y="0"/>
                  </a:moveTo>
                  <a:lnTo>
                    <a:pt x="3334131" y="0"/>
                  </a:lnTo>
                </a:path>
              </a:pathLst>
            </a:custGeom>
            <a:ln w="148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413369" y="4727538"/>
              <a:ext cx="1486535" cy="0"/>
            </a:xfrm>
            <a:custGeom>
              <a:avLst/>
              <a:gdLst/>
              <a:ahLst/>
              <a:cxnLst/>
              <a:rect l="l" t="t" r="r" b="b"/>
              <a:pathLst>
                <a:path w="1486534">
                  <a:moveTo>
                    <a:pt x="0" y="0"/>
                  </a:moveTo>
                  <a:lnTo>
                    <a:pt x="1485908" y="0"/>
                  </a:lnTo>
                </a:path>
              </a:pathLst>
            </a:custGeom>
            <a:ln w="1486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07120" y="4777739"/>
              <a:ext cx="899159" cy="441960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10440289" y="4455795"/>
            <a:ext cx="11887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mic Sans MS"/>
                <a:cs typeface="Comic Sans MS"/>
              </a:rPr>
              <a:t>Deg</a:t>
            </a:r>
            <a:r>
              <a:rPr sz="1200" spc="-25" dirty="0">
                <a:latin typeface="Comic Sans MS"/>
                <a:cs typeface="Comic Sans MS"/>
              </a:rPr>
              <a:t> </a:t>
            </a:r>
            <a:r>
              <a:rPr sz="1200" spc="-5" dirty="0">
                <a:latin typeface="Comic Sans MS"/>
                <a:cs typeface="Comic Sans MS"/>
              </a:rPr>
              <a:t>munud</a:t>
            </a:r>
            <a:r>
              <a:rPr sz="1200" spc="-10" dirty="0">
                <a:latin typeface="Comic Sans MS"/>
                <a:cs typeface="Comic Sans MS"/>
              </a:rPr>
              <a:t> </a:t>
            </a:r>
            <a:r>
              <a:rPr sz="1200" dirty="0">
                <a:latin typeface="Comic Sans MS"/>
                <a:cs typeface="Comic Sans MS"/>
              </a:rPr>
              <a:t>i</a:t>
            </a:r>
            <a:r>
              <a:rPr sz="1200" spc="-20" dirty="0">
                <a:latin typeface="Comic Sans MS"/>
                <a:cs typeface="Comic Sans MS"/>
              </a:rPr>
              <a:t> </a:t>
            </a:r>
            <a:r>
              <a:rPr sz="1200" spc="-5" dirty="0">
                <a:latin typeface="Comic Sans MS"/>
                <a:cs typeface="Comic Sans MS"/>
              </a:rPr>
              <a:t>naw</a:t>
            </a:r>
            <a:endParaRPr sz="1200">
              <a:latin typeface="Comic Sans MS"/>
              <a:cs typeface="Comic Sans MS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421619" y="3429000"/>
            <a:ext cx="1082040" cy="1699260"/>
            <a:chOff x="10421619" y="3429000"/>
            <a:chExt cx="1082040" cy="1699260"/>
          </a:xfrm>
        </p:grpSpPr>
        <p:pic>
          <p:nvPicPr>
            <p:cNvPr id="34" name="object 3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421619" y="3429000"/>
              <a:ext cx="1082040" cy="100330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66399" y="4683760"/>
              <a:ext cx="899159" cy="444500"/>
            </a:xfrm>
            <a:prstGeom prst="rect">
              <a:avLst/>
            </a:prstGeom>
          </p:spPr>
        </p:pic>
      </p:grpSp>
      <p:sp>
        <p:nvSpPr>
          <p:cNvPr id="36" name="object 36"/>
          <p:cNvSpPr txBox="1"/>
          <p:nvPr/>
        </p:nvSpPr>
        <p:spPr>
          <a:xfrm>
            <a:off x="6343396" y="6188075"/>
            <a:ext cx="180276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mic Sans MS"/>
                <a:cs typeface="Comic Sans MS"/>
              </a:rPr>
              <a:t>Pum</a:t>
            </a:r>
            <a:r>
              <a:rPr sz="1200" dirty="0">
                <a:latin typeface="Comic Sans MS"/>
                <a:cs typeface="Comic Sans MS"/>
              </a:rPr>
              <a:t> </a:t>
            </a:r>
            <a:r>
              <a:rPr sz="1200" spc="-5" dirty="0">
                <a:latin typeface="Comic Sans MS"/>
                <a:cs typeface="Comic Sans MS"/>
              </a:rPr>
              <a:t>munud</a:t>
            </a:r>
            <a:r>
              <a:rPr sz="1200" spc="-30" dirty="0">
                <a:latin typeface="Comic Sans MS"/>
                <a:cs typeface="Comic Sans MS"/>
              </a:rPr>
              <a:t> </a:t>
            </a:r>
            <a:r>
              <a:rPr sz="1200" spc="-5" dirty="0">
                <a:latin typeface="Comic Sans MS"/>
                <a:cs typeface="Comic Sans MS"/>
              </a:rPr>
              <a:t>wedi deuddeg</a:t>
            </a:r>
            <a:endParaRPr sz="1200">
              <a:latin typeface="Comic Sans MS"/>
              <a:cs typeface="Comic Sans MS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6309359" y="5161279"/>
            <a:ext cx="5451475" cy="1686560"/>
            <a:chOff x="6309359" y="5161279"/>
            <a:chExt cx="5451475" cy="1686560"/>
          </a:xfrm>
        </p:grpSpPr>
        <p:pic>
          <p:nvPicPr>
            <p:cNvPr id="38" name="object 3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09359" y="5219699"/>
              <a:ext cx="1610360" cy="1074420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64959" y="6360159"/>
              <a:ext cx="899159" cy="44449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717279" y="6443978"/>
              <a:ext cx="871220" cy="360680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8409558" y="6409353"/>
              <a:ext cx="1485900" cy="0"/>
            </a:xfrm>
            <a:custGeom>
              <a:avLst/>
              <a:gdLst/>
              <a:ahLst/>
              <a:cxnLst/>
              <a:rect l="l" t="t" r="r" b="b"/>
              <a:pathLst>
                <a:path w="1485900">
                  <a:moveTo>
                    <a:pt x="0" y="0"/>
                  </a:moveTo>
                  <a:lnTo>
                    <a:pt x="1485900" y="0"/>
                  </a:lnTo>
                </a:path>
              </a:pathLst>
            </a:custGeom>
            <a:ln w="148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663939" y="5252719"/>
              <a:ext cx="1043940" cy="967740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828019" y="6357619"/>
              <a:ext cx="657859" cy="490219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0274934" y="6392525"/>
              <a:ext cx="1485900" cy="0"/>
            </a:xfrm>
            <a:custGeom>
              <a:avLst/>
              <a:gdLst/>
              <a:ahLst/>
              <a:cxnLst/>
              <a:rect l="l" t="t" r="r" b="b"/>
              <a:pathLst>
                <a:path w="1485900">
                  <a:moveTo>
                    <a:pt x="0" y="0"/>
                  </a:moveTo>
                  <a:lnTo>
                    <a:pt x="1485900" y="0"/>
                  </a:lnTo>
                </a:path>
              </a:pathLst>
            </a:custGeom>
            <a:ln w="148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535919" y="5161279"/>
              <a:ext cx="1046479" cy="96773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5347" y="217809"/>
            <a:ext cx="7687318" cy="48915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95800" y="3213100"/>
            <a:ext cx="497839" cy="49276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27779" y="3157220"/>
            <a:ext cx="599439" cy="59943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620" y="1074419"/>
            <a:ext cx="403860" cy="4038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781300" y="3220720"/>
            <a:ext cx="490220" cy="49022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09800" y="3195320"/>
            <a:ext cx="495300" cy="49529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546860" y="3195320"/>
            <a:ext cx="553720" cy="534035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266700" y="3157220"/>
            <a:ext cx="1211580" cy="627380"/>
            <a:chOff x="266700" y="3157220"/>
            <a:chExt cx="1211580" cy="627380"/>
          </a:xfrm>
        </p:grpSpPr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37259" y="3200400"/>
              <a:ext cx="541020" cy="54101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6700" y="3157220"/>
              <a:ext cx="629919" cy="627379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368617" y="816228"/>
            <a:ext cx="389127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80" dirty="0">
                <a:solidFill>
                  <a:srgbClr val="FF0000"/>
                </a:solidFill>
                <a:latin typeface="Verdana"/>
                <a:cs typeface="Verdana"/>
              </a:rPr>
              <a:t>1.Faint</a:t>
            </a:r>
            <a:r>
              <a:rPr sz="1200" i="1" spc="42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20" dirty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1200" i="1" spc="43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35" dirty="0">
                <a:solidFill>
                  <a:srgbClr val="FF0000"/>
                </a:solidFill>
                <a:latin typeface="Verdana"/>
                <a:cs typeface="Verdana"/>
              </a:rPr>
              <a:t>arian?</a:t>
            </a:r>
            <a:r>
              <a:rPr sz="1200" i="1" spc="409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25" dirty="0">
                <a:latin typeface="Verdana"/>
                <a:cs typeface="Verdana"/>
              </a:rPr>
              <a:t>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How</a:t>
            </a:r>
            <a:r>
              <a:rPr sz="1200" i="1" spc="4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54" dirty="0">
                <a:solidFill>
                  <a:srgbClr val="006FC0"/>
                </a:solidFill>
                <a:latin typeface="Verdana"/>
                <a:cs typeface="Verdana"/>
              </a:rPr>
              <a:t>much</a:t>
            </a:r>
            <a:r>
              <a:rPr sz="1200" i="1" spc="409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65" dirty="0">
                <a:solidFill>
                  <a:srgbClr val="006FC0"/>
                </a:solidFill>
                <a:latin typeface="Verdana"/>
                <a:cs typeface="Verdana"/>
              </a:rPr>
              <a:t>money?</a:t>
            </a:r>
            <a:endParaRPr sz="1200">
              <a:latin typeface="Verdana"/>
              <a:cs typeface="Verdana"/>
            </a:endParaRPr>
          </a:p>
        </p:txBody>
      </p:sp>
      <p:pic>
        <p:nvPicPr>
          <p:cNvPr id="13" name="object 1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46200" y="1071880"/>
            <a:ext cx="401319" cy="403860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61060" y="1071880"/>
            <a:ext cx="403859" cy="403860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46579" y="1008380"/>
            <a:ext cx="665480" cy="66547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608579" y="1008380"/>
            <a:ext cx="579119" cy="579120"/>
          </a:xfrm>
          <a:prstGeom prst="rect">
            <a:avLst/>
          </a:prstGeom>
        </p:spPr>
      </p:pic>
      <p:sp>
        <p:nvSpPr>
          <p:cNvPr id="17" name="object 17"/>
          <p:cNvSpPr/>
          <p:nvPr/>
        </p:nvSpPr>
        <p:spPr>
          <a:xfrm>
            <a:off x="3729990" y="1093469"/>
            <a:ext cx="1170940" cy="495300"/>
          </a:xfrm>
          <a:custGeom>
            <a:avLst/>
            <a:gdLst/>
            <a:ahLst/>
            <a:cxnLst/>
            <a:rect l="l" t="t" r="r" b="b"/>
            <a:pathLst>
              <a:path w="1170939" h="495300">
                <a:moveTo>
                  <a:pt x="0" y="495300"/>
                </a:moveTo>
                <a:lnTo>
                  <a:pt x="1170939" y="495300"/>
                </a:lnTo>
                <a:lnTo>
                  <a:pt x="1170939" y="0"/>
                </a:lnTo>
                <a:lnTo>
                  <a:pt x="0" y="0"/>
                </a:lnTo>
                <a:lnTo>
                  <a:pt x="0" y="4953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0760" y="1788160"/>
            <a:ext cx="403859" cy="401320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20620" y="1775460"/>
            <a:ext cx="401319" cy="403860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940560" y="1788160"/>
            <a:ext cx="403860" cy="401320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78280" y="1788160"/>
            <a:ext cx="403860" cy="40132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66700" y="1630679"/>
            <a:ext cx="645160" cy="621792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882900" y="1689100"/>
            <a:ext cx="645160" cy="624332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576320" y="1788160"/>
            <a:ext cx="538479" cy="535939"/>
          </a:xfrm>
          <a:prstGeom prst="rect">
            <a:avLst/>
          </a:prstGeom>
        </p:spPr>
      </p:pic>
      <p:sp>
        <p:nvSpPr>
          <p:cNvPr id="25" name="object 25"/>
          <p:cNvSpPr/>
          <p:nvPr/>
        </p:nvSpPr>
        <p:spPr>
          <a:xfrm>
            <a:off x="4532629" y="1774189"/>
            <a:ext cx="1168400" cy="495300"/>
          </a:xfrm>
          <a:custGeom>
            <a:avLst/>
            <a:gdLst/>
            <a:ahLst/>
            <a:cxnLst/>
            <a:rect l="l" t="t" r="r" b="b"/>
            <a:pathLst>
              <a:path w="1168400" h="495300">
                <a:moveTo>
                  <a:pt x="0" y="495300"/>
                </a:moveTo>
                <a:lnTo>
                  <a:pt x="1168400" y="495300"/>
                </a:lnTo>
                <a:lnTo>
                  <a:pt x="1168400" y="0"/>
                </a:lnTo>
                <a:lnTo>
                  <a:pt x="0" y="0"/>
                </a:lnTo>
                <a:lnTo>
                  <a:pt x="0" y="4953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object 2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56540" y="2385060"/>
            <a:ext cx="645160" cy="645160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699260" y="2382520"/>
            <a:ext cx="645160" cy="645160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70280" y="2397760"/>
            <a:ext cx="645160" cy="64516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415539" y="2471420"/>
            <a:ext cx="505460" cy="508000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012439" y="2468879"/>
            <a:ext cx="508000" cy="505460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76320" y="2415539"/>
            <a:ext cx="612139" cy="612139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46879" y="2509520"/>
            <a:ext cx="403860" cy="401320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5104129" y="2457450"/>
            <a:ext cx="1168400" cy="495300"/>
          </a:xfrm>
          <a:custGeom>
            <a:avLst/>
            <a:gdLst/>
            <a:ahLst/>
            <a:cxnLst/>
            <a:rect l="l" t="t" r="r" b="b"/>
            <a:pathLst>
              <a:path w="1168400" h="495300">
                <a:moveTo>
                  <a:pt x="0" y="495300"/>
                </a:moveTo>
                <a:lnTo>
                  <a:pt x="1168400" y="495300"/>
                </a:lnTo>
                <a:lnTo>
                  <a:pt x="1168400" y="0"/>
                </a:lnTo>
                <a:lnTo>
                  <a:pt x="0" y="0"/>
                </a:lnTo>
                <a:lnTo>
                  <a:pt x="0" y="4953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4" name="object 3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345179" y="3261359"/>
            <a:ext cx="401320" cy="403859"/>
          </a:xfrm>
          <a:prstGeom prst="rect">
            <a:avLst/>
          </a:prstGeom>
        </p:spPr>
      </p:pic>
      <p:sp>
        <p:nvSpPr>
          <p:cNvPr id="35" name="object 35"/>
          <p:cNvSpPr txBox="1"/>
          <p:nvPr/>
        </p:nvSpPr>
        <p:spPr>
          <a:xfrm>
            <a:off x="3387978" y="1196911"/>
            <a:ext cx="1818639" cy="2395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600">
              <a:latin typeface="Calibri"/>
              <a:cs typeface="Calibri"/>
            </a:endParaRPr>
          </a:p>
          <a:p>
            <a:pPr marR="67310" algn="ctr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600">
              <a:latin typeface="Calibri"/>
              <a:cs typeface="Calibri"/>
            </a:endParaRPr>
          </a:p>
          <a:p>
            <a:pPr marR="309880" algn="r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1390"/>
              </a:spcBef>
            </a:pPr>
            <a:r>
              <a:rPr sz="1800" dirty="0"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5408929" y="3186429"/>
            <a:ext cx="1170940" cy="495300"/>
          </a:xfrm>
          <a:custGeom>
            <a:avLst/>
            <a:gdLst/>
            <a:ahLst/>
            <a:cxnLst/>
            <a:rect l="l" t="t" r="r" b="b"/>
            <a:pathLst>
              <a:path w="1170940" h="495300">
                <a:moveTo>
                  <a:pt x="0" y="495300"/>
                </a:moveTo>
                <a:lnTo>
                  <a:pt x="1170940" y="495300"/>
                </a:lnTo>
                <a:lnTo>
                  <a:pt x="1170940" y="0"/>
                </a:lnTo>
                <a:lnTo>
                  <a:pt x="0" y="0"/>
                </a:lnTo>
                <a:lnTo>
                  <a:pt x="0" y="4953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7741284" y="851153"/>
            <a:ext cx="3510915" cy="361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7340" marR="5080" indent="-294640">
              <a:lnSpc>
                <a:spcPct val="100000"/>
              </a:lnSpc>
              <a:spcBef>
                <a:spcPts val="100"/>
              </a:spcBef>
            </a:pPr>
            <a:r>
              <a:rPr sz="1100" i="1" spc="180" dirty="0">
                <a:solidFill>
                  <a:srgbClr val="FF0000"/>
                </a:solidFill>
                <a:latin typeface="Verdana"/>
                <a:cs typeface="Verdana"/>
              </a:rPr>
              <a:t>3. </a:t>
            </a:r>
            <a:r>
              <a:rPr sz="1100" i="1" spc="235" dirty="0">
                <a:solidFill>
                  <a:srgbClr val="FF0000"/>
                </a:solidFill>
                <a:latin typeface="Verdana"/>
                <a:cs typeface="Verdana"/>
              </a:rPr>
              <a:t>Lluniwch </a:t>
            </a:r>
            <a:r>
              <a:rPr sz="1100" i="1" spc="160" dirty="0">
                <a:solidFill>
                  <a:srgbClr val="FF0000"/>
                </a:solidFill>
                <a:latin typeface="Verdana"/>
                <a:cs typeface="Verdana"/>
              </a:rPr>
              <a:t>y</a:t>
            </a:r>
            <a:r>
              <a:rPr sz="1100" i="1" spc="16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100" i="1" spc="250" dirty="0">
                <a:solidFill>
                  <a:srgbClr val="FF0000"/>
                </a:solidFill>
                <a:latin typeface="Verdana"/>
                <a:cs typeface="Verdana"/>
              </a:rPr>
              <a:t>darnau </a:t>
            </a:r>
            <a:r>
              <a:rPr sz="1100" i="1" spc="245" dirty="0">
                <a:solidFill>
                  <a:srgbClr val="FF0000"/>
                </a:solidFill>
                <a:latin typeface="Verdana"/>
                <a:cs typeface="Verdana"/>
              </a:rPr>
              <a:t>arian </a:t>
            </a:r>
            <a:r>
              <a:rPr sz="1100" i="1" spc="175" dirty="0">
                <a:solidFill>
                  <a:srgbClr val="FF0000"/>
                </a:solidFill>
                <a:latin typeface="Verdana"/>
                <a:cs typeface="Verdana"/>
              </a:rPr>
              <a:t>cywir</a:t>
            </a:r>
            <a:r>
              <a:rPr sz="1100" i="1" spc="18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100" i="1" spc="55" dirty="0">
                <a:latin typeface="Verdana"/>
                <a:cs typeface="Verdana"/>
              </a:rPr>
              <a:t>/ </a:t>
            </a:r>
            <a:r>
              <a:rPr sz="1100" i="1" spc="-375" dirty="0">
                <a:latin typeface="Verdana"/>
                <a:cs typeface="Verdana"/>
              </a:rPr>
              <a:t> </a:t>
            </a:r>
            <a:r>
              <a:rPr sz="1100" i="1" spc="204" dirty="0">
                <a:solidFill>
                  <a:srgbClr val="006FC0"/>
                </a:solidFill>
                <a:latin typeface="Verdana"/>
                <a:cs typeface="Verdana"/>
              </a:rPr>
              <a:t>Draw</a:t>
            </a:r>
            <a:r>
              <a:rPr sz="1100" i="1" spc="40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100" i="1" spc="20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100" i="1" spc="36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100" i="1" spc="170" dirty="0">
                <a:solidFill>
                  <a:srgbClr val="006FC0"/>
                </a:solidFill>
                <a:latin typeface="Verdana"/>
                <a:cs typeface="Verdana"/>
              </a:rPr>
              <a:t>correct</a:t>
            </a:r>
            <a:r>
              <a:rPr sz="1100" i="1" spc="37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100" i="1" spc="175" dirty="0">
                <a:solidFill>
                  <a:srgbClr val="006FC0"/>
                </a:solidFill>
                <a:latin typeface="Verdana"/>
                <a:cs typeface="Verdana"/>
              </a:rPr>
              <a:t>money</a:t>
            </a:r>
            <a:r>
              <a:rPr sz="1100" i="1" spc="37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100" i="1" spc="165" dirty="0">
                <a:solidFill>
                  <a:srgbClr val="006FC0"/>
                </a:solidFill>
                <a:latin typeface="Verdana"/>
                <a:cs typeface="Verdana"/>
              </a:rPr>
              <a:t>pieces</a:t>
            </a:r>
            <a:endParaRPr sz="1100">
              <a:latin typeface="Verdana"/>
              <a:cs typeface="Verdana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25069" y="4196079"/>
            <a:ext cx="1189355" cy="701040"/>
            <a:chOff x="325069" y="4196079"/>
            <a:chExt cx="1189355" cy="701040"/>
          </a:xfrm>
        </p:grpSpPr>
        <p:pic>
          <p:nvPicPr>
            <p:cNvPr id="39" name="object 3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12800" y="4196079"/>
              <a:ext cx="701040" cy="701040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337769" y="4257547"/>
              <a:ext cx="579120" cy="320675"/>
            </a:xfrm>
            <a:custGeom>
              <a:avLst/>
              <a:gdLst/>
              <a:ahLst/>
              <a:cxnLst/>
              <a:rect l="l" t="t" r="r" b="b"/>
              <a:pathLst>
                <a:path w="579119" h="320675">
                  <a:moveTo>
                    <a:pt x="42760" y="0"/>
                  </a:moveTo>
                  <a:lnTo>
                    <a:pt x="0" y="250570"/>
                  </a:lnTo>
                  <a:lnTo>
                    <a:pt x="408393" y="320294"/>
                  </a:lnTo>
                  <a:lnTo>
                    <a:pt x="578942" y="220471"/>
                  </a:lnTo>
                  <a:lnTo>
                    <a:pt x="451167" y="69595"/>
                  </a:lnTo>
                  <a:lnTo>
                    <a:pt x="4276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337769" y="4257547"/>
              <a:ext cx="579120" cy="320675"/>
            </a:xfrm>
            <a:custGeom>
              <a:avLst/>
              <a:gdLst/>
              <a:ahLst/>
              <a:cxnLst/>
              <a:rect l="l" t="t" r="r" b="b"/>
              <a:pathLst>
                <a:path w="579119" h="320675">
                  <a:moveTo>
                    <a:pt x="42760" y="0"/>
                  </a:moveTo>
                  <a:lnTo>
                    <a:pt x="451167" y="69595"/>
                  </a:lnTo>
                  <a:lnTo>
                    <a:pt x="578942" y="220471"/>
                  </a:lnTo>
                  <a:lnTo>
                    <a:pt x="408393" y="320294"/>
                  </a:lnTo>
                  <a:lnTo>
                    <a:pt x="0" y="250570"/>
                  </a:lnTo>
                  <a:lnTo>
                    <a:pt x="42760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459384" y="4323079"/>
              <a:ext cx="326390" cy="179070"/>
            </a:xfrm>
            <a:custGeom>
              <a:avLst/>
              <a:gdLst/>
              <a:ahLst/>
              <a:cxnLst/>
              <a:rect l="l" t="t" r="r" b="b"/>
              <a:pathLst>
                <a:path w="326390" h="179070">
                  <a:moveTo>
                    <a:pt x="53835" y="0"/>
                  </a:moveTo>
                  <a:lnTo>
                    <a:pt x="52997" y="0"/>
                  </a:lnTo>
                  <a:lnTo>
                    <a:pt x="52158" y="254"/>
                  </a:lnTo>
                  <a:lnTo>
                    <a:pt x="51168" y="508"/>
                  </a:lnTo>
                  <a:lnTo>
                    <a:pt x="50253" y="889"/>
                  </a:lnTo>
                  <a:lnTo>
                    <a:pt x="48628" y="2159"/>
                  </a:lnTo>
                  <a:lnTo>
                    <a:pt x="47929" y="3048"/>
                  </a:lnTo>
                  <a:lnTo>
                    <a:pt x="47320" y="4318"/>
                  </a:lnTo>
                  <a:lnTo>
                    <a:pt x="12811" y="67278"/>
                  </a:lnTo>
                  <a:lnTo>
                    <a:pt x="0" y="92710"/>
                  </a:lnTo>
                  <a:lnTo>
                    <a:pt x="165" y="93853"/>
                  </a:lnTo>
                  <a:lnTo>
                    <a:pt x="1435" y="96393"/>
                  </a:lnTo>
                  <a:lnTo>
                    <a:pt x="2959" y="97282"/>
                  </a:lnTo>
                  <a:lnTo>
                    <a:pt x="48539" y="105029"/>
                  </a:lnTo>
                  <a:lnTo>
                    <a:pt x="42125" y="127635"/>
                  </a:lnTo>
                  <a:lnTo>
                    <a:pt x="41681" y="129921"/>
                  </a:lnTo>
                  <a:lnTo>
                    <a:pt x="41935" y="131699"/>
                  </a:lnTo>
                  <a:lnTo>
                    <a:pt x="42900" y="132842"/>
                  </a:lnTo>
                  <a:lnTo>
                    <a:pt x="43929" y="134239"/>
                  </a:lnTo>
                  <a:lnTo>
                    <a:pt x="45275" y="135001"/>
                  </a:lnTo>
                  <a:lnTo>
                    <a:pt x="46939" y="135255"/>
                  </a:lnTo>
                  <a:lnTo>
                    <a:pt x="48590" y="135636"/>
                  </a:lnTo>
                  <a:lnTo>
                    <a:pt x="61417" y="107950"/>
                  </a:lnTo>
                  <a:lnTo>
                    <a:pt x="88254" y="107950"/>
                  </a:lnTo>
                  <a:lnTo>
                    <a:pt x="88582" y="107442"/>
                  </a:lnTo>
                  <a:lnTo>
                    <a:pt x="88950" y="105918"/>
                  </a:lnTo>
                  <a:lnTo>
                    <a:pt x="89293" y="103759"/>
                  </a:lnTo>
                  <a:lnTo>
                    <a:pt x="89166" y="102489"/>
                  </a:lnTo>
                  <a:lnTo>
                    <a:pt x="65506" y="94615"/>
                  </a:lnTo>
                  <a:lnTo>
                    <a:pt x="66224" y="92329"/>
                  </a:lnTo>
                  <a:lnTo>
                    <a:pt x="52311" y="92329"/>
                  </a:lnTo>
                  <a:lnTo>
                    <a:pt x="17983" y="86487"/>
                  </a:lnTo>
                  <a:lnTo>
                    <a:pt x="59016" y="9652"/>
                  </a:lnTo>
                  <a:lnTo>
                    <a:pt x="59385" y="8890"/>
                  </a:lnTo>
                  <a:lnTo>
                    <a:pt x="59651" y="8128"/>
                  </a:lnTo>
                  <a:lnTo>
                    <a:pt x="59880" y="6731"/>
                  </a:lnTo>
                  <a:lnTo>
                    <a:pt x="59905" y="6223"/>
                  </a:lnTo>
                  <a:lnTo>
                    <a:pt x="59740" y="4826"/>
                  </a:lnTo>
                  <a:lnTo>
                    <a:pt x="54965" y="254"/>
                  </a:lnTo>
                  <a:lnTo>
                    <a:pt x="54673" y="127"/>
                  </a:lnTo>
                  <a:lnTo>
                    <a:pt x="53835" y="0"/>
                  </a:lnTo>
                  <a:close/>
                </a:path>
                <a:path w="326390" h="179070">
                  <a:moveTo>
                    <a:pt x="88254" y="107950"/>
                  </a:moveTo>
                  <a:lnTo>
                    <a:pt x="61417" y="107950"/>
                  </a:lnTo>
                  <a:lnTo>
                    <a:pt x="82981" y="111633"/>
                  </a:lnTo>
                  <a:lnTo>
                    <a:pt x="84797" y="111252"/>
                  </a:lnTo>
                  <a:lnTo>
                    <a:pt x="86245" y="109982"/>
                  </a:lnTo>
                  <a:lnTo>
                    <a:pt x="87680" y="108839"/>
                  </a:lnTo>
                  <a:lnTo>
                    <a:pt x="88254" y="107950"/>
                  </a:lnTo>
                  <a:close/>
                </a:path>
                <a:path w="326390" h="179070">
                  <a:moveTo>
                    <a:pt x="68021" y="57785"/>
                  </a:moveTo>
                  <a:lnTo>
                    <a:pt x="66395" y="58166"/>
                  </a:lnTo>
                  <a:lnTo>
                    <a:pt x="63169" y="59944"/>
                  </a:lnTo>
                  <a:lnTo>
                    <a:pt x="62090" y="61341"/>
                  </a:lnTo>
                  <a:lnTo>
                    <a:pt x="61518" y="63500"/>
                  </a:lnTo>
                  <a:lnTo>
                    <a:pt x="52311" y="92329"/>
                  </a:lnTo>
                  <a:lnTo>
                    <a:pt x="66224" y="92329"/>
                  </a:lnTo>
                  <a:lnTo>
                    <a:pt x="74561" y="65786"/>
                  </a:lnTo>
                  <a:lnTo>
                    <a:pt x="74739" y="65278"/>
                  </a:lnTo>
                  <a:lnTo>
                    <a:pt x="74790" y="64897"/>
                  </a:lnTo>
                  <a:lnTo>
                    <a:pt x="75082" y="63246"/>
                  </a:lnTo>
                  <a:lnTo>
                    <a:pt x="74803" y="61849"/>
                  </a:lnTo>
                  <a:lnTo>
                    <a:pt x="73939" y="60706"/>
                  </a:lnTo>
                  <a:lnTo>
                    <a:pt x="72821" y="59309"/>
                  </a:lnTo>
                  <a:lnTo>
                    <a:pt x="71399" y="58420"/>
                  </a:lnTo>
                  <a:lnTo>
                    <a:pt x="69684" y="58166"/>
                  </a:lnTo>
                  <a:lnTo>
                    <a:pt x="68021" y="57785"/>
                  </a:lnTo>
                  <a:close/>
                </a:path>
                <a:path w="326390" h="179070">
                  <a:moveTo>
                    <a:pt x="197853" y="24765"/>
                  </a:moveTo>
                  <a:lnTo>
                    <a:pt x="195453" y="24765"/>
                  </a:lnTo>
                  <a:lnTo>
                    <a:pt x="193065" y="24892"/>
                  </a:lnTo>
                  <a:lnTo>
                    <a:pt x="190449" y="25146"/>
                  </a:lnTo>
                  <a:lnTo>
                    <a:pt x="187617" y="25908"/>
                  </a:lnTo>
                  <a:lnTo>
                    <a:pt x="184785" y="26543"/>
                  </a:lnTo>
                  <a:lnTo>
                    <a:pt x="164287" y="40767"/>
                  </a:lnTo>
                  <a:lnTo>
                    <a:pt x="162344" y="43307"/>
                  </a:lnTo>
                  <a:lnTo>
                    <a:pt x="158292" y="60071"/>
                  </a:lnTo>
                  <a:lnTo>
                    <a:pt x="158457" y="62738"/>
                  </a:lnTo>
                  <a:lnTo>
                    <a:pt x="159207" y="65278"/>
                  </a:lnTo>
                  <a:lnTo>
                    <a:pt x="161899" y="70358"/>
                  </a:lnTo>
                  <a:lnTo>
                    <a:pt x="163995" y="73025"/>
                  </a:lnTo>
                  <a:lnTo>
                    <a:pt x="166839" y="75692"/>
                  </a:lnTo>
                  <a:lnTo>
                    <a:pt x="169672" y="78486"/>
                  </a:lnTo>
                  <a:lnTo>
                    <a:pt x="172961" y="81026"/>
                  </a:lnTo>
                  <a:lnTo>
                    <a:pt x="176707" y="83566"/>
                  </a:lnTo>
                  <a:lnTo>
                    <a:pt x="170649" y="85217"/>
                  </a:lnTo>
                  <a:lnTo>
                    <a:pt x="138264" y="106299"/>
                  </a:lnTo>
                  <a:lnTo>
                    <a:pt x="135559" y="115062"/>
                  </a:lnTo>
                  <a:lnTo>
                    <a:pt x="135191" y="116332"/>
                  </a:lnTo>
                  <a:lnTo>
                    <a:pt x="134928" y="117475"/>
                  </a:lnTo>
                  <a:lnTo>
                    <a:pt x="134003" y="122809"/>
                  </a:lnTo>
                  <a:lnTo>
                    <a:pt x="134066" y="127127"/>
                  </a:lnTo>
                  <a:lnTo>
                    <a:pt x="134937" y="130683"/>
                  </a:lnTo>
                  <a:lnTo>
                    <a:pt x="136042" y="135382"/>
                  </a:lnTo>
                  <a:lnTo>
                    <a:pt x="167436" y="156083"/>
                  </a:lnTo>
                  <a:lnTo>
                    <a:pt x="170218" y="156591"/>
                  </a:lnTo>
                  <a:lnTo>
                    <a:pt x="173266" y="156845"/>
                  </a:lnTo>
                  <a:lnTo>
                    <a:pt x="176555" y="156845"/>
                  </a:lnTo>
                  <a:lnTo>
                    <a:pt x="197015" y="152781"/>
                  </a:lnTo>
                  <a:lnTo>
                    <a:pt x="200431" y="151511"/>
                  </a:lnTo>
                  <a:lnTo>
                    <a:pt x="203619" y="149733"/>
                  </a:lnTo>
                  <a:lnTo>
                    <a:pt x="209486" y="145415"/>
                  </a:lnTo>
                  <a:lnTo>
                    <a:pt x="210720" y="144145"/>
                  </a:lnTo>
                  <a:lnTo>
                    <a:pt x="178841" y="144145"/>
                  </a:lnTo>
                  <a:lnTo>
                    <a:pt x="174828" y="144018"/>
                  </a:lnTo>
                  <a:lnTo>
                    <a:pt x="167055" y="142621"/>
                  </a:lnTo>
                  <a:lnTo>
                    <a:pt x="163677" y="141732"/>
                  </a:lnTo>
                  <a:lnTo>
                    <a:pt x="160528" y="140335"/>
                  </a:lnTo>
                  <a:lnTo>
                    <a:pt x="157378" y="139065"/>
                  </a:lnTo>
                  <a:lnTo>
                    <a:pt x="154749" y="137414"/>
                  </a:lnTo>
                  <a:lnTo>
                    <a:pt x="152641" y="135255"/>
                  </a:lnTo>
                  <a:lnTo>
                    <a:pt x="150520" y="133223"/>
                  </a:lnTo>
                  <a:lnTo>
                    <a:pt x="149059" y="130683"/>
                  </a:lnTo>
                  <a:lnTo>
                    <a:pt x="147599" y="125476"/>
                  </a:lnTo>
                  <a:lnTo>
                    <a:pt x="147510" y="122809"/>
                  </a:lnTo>
                  <a:lnTo>
                    <a:pt x="148082" y="119507"/>
                  </a:lnTo>
                  <a:lnTo>
                    <a:pt x="148361" y="118110"/>
                  </a:lnTo>
                  <a:lnTo>
                    <a:pt x="148675" y="116967"/>
                  </a:lnTo>
                  <a:lnTo>
                    <a:pt x="149491" y="113538"/>
                  </a:lnTo>
                  <a:lnTo>
                    <a:pt x="150698" y="110744"/>
                  </a:lnTo>
                  <a:lnTo>
                    <a:pt x="152324" y="108839"/>
                  </a:lnTo>
                  <a:lnTo>
                    <a:pt x="153758" y="107061"/>
                  </a:lnTo>
                  <a:lnTo>
                    <a:pt x="181876" y="95123"/>
                  </a:lnTo>
                  <a:lnTo>
                    <a:pt x="184835" y="94361"/>
                  </a:lnTo>
                  <a:lnTo>
                    <a:pt x="187464" y="93853"/>
                  </a:lnTo>
                  <a:lnTo>
                    <a:pt x="189763" y="93345"/>
                  </a:lnTo>
                  <a:lnTo>
                    <a:pt x="210599" y="93345"/>
                  </a:lnTo>
                  <a:lnTo>
                    <a:pt x="210146" y="92837"/>
                  </a:lnTo>
                  <a:lnTo>
                    <a:pt x="207873" y="90551"/>
                  </a:lnTo>
                  <a:lnTo>
                    <a:pt x="205714" y="88773"/>
                  </a:lnTo>
                  <a:lnTo>
                    <a:pt x="208330" y="87884"/>
                  </a:lnTo>
                  <a:lnTo>
                    <a:pt x="223700" y="79248"/>
                  </a:lnTo>
                  <a:lnTo>
                    <a:pt x="194208" y="79248"/>
                  </a:lnTo>
                  <a:lnTo>
                    <a:pt x="190779" y="76962"/>
                  </a:lnTo>
                  <a:lnTo>
                    <a:pt x="187528" y="74676"/>
                  </a:lnTo>
                  <a:lnTo>
                    <a:pt x="181394" y="70612"/>
                  </a:lnTo>
                  <a:lnTo>
                    <a:pt x="178841" y="68580"/>
                  </a:lnTo>
                  <a:lnTo>
                    <a:pt x="174764" y="64770"/>
                  </a:lnTo>
                  <a:lnTo>
                    <a:pt x="173355" y="62738"/>
                  </a:lnTo>
                  <a:lnTo>
                    <a:pt x="171907" y="59182"/>
                  </a:lnTo>
                  <a:lnTo>
                    <a:pt x="171831" y="58420"/>
                  </a:lnTo>
                  <a:lnTo>
                    <a:pt x="171861" y="56642"/>
                  </a:lnTo>
                  <a:lnTo>
                    <a:pt x="194906" y="37338"/>
                  </a:lnTo>
                  <a:lnTo>
                    <a:pt x="230443" y="37338"/>
                  </a:lnTo>
                  <a:lnTo>
                    <a:pt x="229273" y="35433"/>
                  </a:lnTo>
                  <a:lnTo>
                    <a:pt x="224332" y="31496"/>
                  </a:lnTo>
                  <a:lnTo>
                    <a:pt x="217982" y="29337"/>
                  </a:lnTo>
                  <a:lnTo>
                    <a:pt x="212229" y="27305"/>
                  </a:lnTo>
                  <a:lnTo>
                    <a:pt x="207810" y="26035"/>
                  </a:lnTo>
                  <a:lnTo>
                    <a:pt x="204736" y="25527"/>
                  </a:lnTo>
                  <a:lnTo>
                    <a:pt x="200621" y="25019"/>
                  </a:lnTo>
                  <a:lnTo>
                    <a:pt x="197853" y="24765"/>
                  </a:lnTo>
                  <a:close/>
                </a:path>
                <a:path w="326390" h="179070">
                  <a:moveTo>
                    <a:pt x="210599" y="93345"/>
                  </a:moveTo>
                  <a:lnTo>
                    <a:pt x="189763" y="93345"/>
                  </a:lnTo>
                  <a:lnTo>
                    <a:pt x="192341" y="95123"/>
                  </a:lnTo>
                  <a:lnTo>
                    <a:pt x="194881" y="97028"/>
                  </a:lnTo>
                  <a:lnTo>
                    <a:pt x="207579" y="119888"/>
                  </a:lnTo>
                  <a:lnTo>
                    <a:pt x="206794" y="124460"/>
                  </a:lnTo>
                  <a:lnTo>
                    <a:pt x="178841" y="144145"/>
                  </a:lnTo>
                  <a:lnTo>
                    <a:pt x="210720" y="144145"/>
                  </a:lnTo>
                  <a:lnTo>
                    <a:pt x="221072" y="118110"/>
                  </a:lnTo>
                  <a:lnTo>
                    <a:pt x="221014" y="116332"/>
                  </a:lnTo>
                  <a:lnTo>
                    <a:pt x="212521" y="95504"/>
                  </a:lnTo>
                  <a:lnTo>
                    <a:pt x="210599" y="93345"/>
                  </a:lnTo>
                  <a:close/>
                </a:path>
                <a:path w="326390" h="179070">
                  <a:moveTo>
                    <a:pt x="230443" y="37338"/>
                  </a:moveTo>
                  <a:lnTo>
                    <a:pt x="197523" y="37338"/>
                  </a:lnTo>
                  <a:lnTo>
                    <a:pt x="199923" y="37719"/>
                  </a:lnTo>
                  <a:lnTo>
                    <a:pt x="207949" y="39116"/>
                  </a:lnTo>
                  <a:lnTo>
                    <a:pt x="222863" y="54610"/>
                  </a:lnTo>
                  <a:lnTo>
                    <a:pt x="222631" y="56007"/>
                  </a:lnTo>
                  <a:lnTo>
                    <a:pt x="222453" y="56896"/>
                  </a:lnTo>
                  <a:lnTo>
                    <a:pt x="221030" y="61722"/>
                  </a:lnTo>
                  <a:lnTo>
                    <a:pt x="219481" y="65024"/>
                  </a:lnTo>
                  <a:lnTo>
                    <a:pt x="217678" y="67056"/>
                  </a:lnTo>
                  <a:lnTo>
                    <a:pt x="215887" y="69215"/>
                  </a:lnTo>
                  <a:lnTo>
                    <a:pt x="213741" y="71120"/>
                  </a:lnTo>
                  <a:lnTo>
                    <a:pt x="208775" y="74168"/>
                  </a:lnTo>
                  <a:lnTo>
                    <a:pt x="206019" y="75565"/>
                  </a:lnTo>
                  <a:lnTo>
                    <a:pt x="202996" y="76581"/>
                  </a:lnTo>
                  <a:lnTo>
                    <a:pt x="199961" y="77724"/>
                  </a:lnTo>
                  <a:lnTo>
                    <a:pt x="197040" y="78613"/>
                  </a:lnTo>
                  <a:lnTo>
                    <a:pt x="194208" y="79248"/>
                  </a:lnTo>
                  <a:lnTo>
                    <a:pt x="223700" y="79248"/>
                  </a:lnTo>
                  <a:lnTo>
                    <a:pt x="236673" y="52451"/>
                  </a:lnTo>
                  <a:lnTo>
                    <a:pt x="236664" y="50292"/>
                  </a:lnTo>
                  <a:lnTo>
                    <a:pt x="235826" y="46101"/>
                  </a:lnTo>
                  <a:lnTo>
                    <a:pt x="230443" y="37338"/>
                  </a:lnTo>
                  <a:close/>
                </a:path>
                <a:path w="326390" h="179070">
                  <a:moveTo>
                    <a:pt x="299554" y="94107"/>
                  </a:moveTo>
                  <a:lnTo>
                    <a:pt x="293497" y="94107"/>
                  </a:lnTo>
                  <a:lnTo>
                    <a:pt x="287858" y="95250"/>
                  </a:lnTo>
                  <a:lnTo>
                    <a:pt x="282219" y="96266"/>
                  </a:lnTo>
                  <a:lnTo>
                    <a:pt x="277126" y="98425"/>
                  </a:lnTo>
                  <a:lnTo>
                    <a:pt x="268084" y="104521"/>
                  </a:lnTo>
                  <a:lnTo>
                    <a:pt x="264236" y="108458"/>
                  </a:lnTo>
                  <a:lnTo>
                    <a:pt x="261035" y="113284"/>
                  </a:lnTo>
                  <a:lnTo>
                    <a:pt x="258368" y="117094"/>
                  </a:lnTo>
                  <a:lnTo>
                    <a:pt x="251307" y="150495"/>
                  </a:lnTo>
                  <a:lnTo>
                    <a:pt x="252298" y="155829"/>
                  </a:lnTo>
                  <a:lnTo>
                    <a:pt x="285838" y="178181"/>
                  </a:lnTo>
                  <a:lnTo>
                    <a:pt x="288239" y="178562"/>
                  </a:lnTo>
                  <a:lnTo>
                    <a:pt x="289560" y="178816"/>
                  </a:lnTo>
                  <a:lnTo>
                    <a:pt x="290664" y="178943"/>
                  </a:lnTo>
                  <a:lnTo>
                    <a:pt x="291566" y="179070"/>
                  </a:lnTo>
                  <a:lnTo>
                    <a:pt x="296862" y="179070"/>
                  </a:lnTo>
                  <a:lnTo>
                    <a:pt x="299643" y="178943"/>
                  </a:lnTo>
                  <a:lnTo>
                    <a:pt x="302437" y="178943"/>
                  </a:lnTo>
                  <a:lnTo>
                    <a:pt x="305396" y="178435"/>
                  </a:lnTo>
                  <a:lnTo>
                    <a:pt x="325346" y="166370"/>
                  </a:lnTo>
                  <a:lnTo>
                    <a:pt x="290283" y="166370"/>
                  </a:lnTo>
                  <a:lnTo>
                    <a:pt x="286956" y="165608"/>
                  </a:lnTo>
                  <a:lnTo>
                    <a:pt x="264604" y="142875"/>
                  </a:lnTo>
                  <a:lnTo>
                    <a:pt x="264807" y="140716"/>
                  </a:lnTo>
                  <a:lnTo>
                    <a:pt x="286004" y="107188"/>
                  </a:lnTo>
                  <a:lnTo>
                    <a:pt x="293674" y="105791"/>
                  </a:lnTo>
                  <a:lnTo>
                    <a:pt x="323529" y="105791"/>
                  </a:lnTo>
                  <a:lnTo>
                    <a:pt x="322567" y="104648"/>
                  </a:lnTo>
                  <a:lnTo>
                    <a:pt x="319620" y="101854"/>
                  </a:lnTo>
                  <a:lnTo>
                    <a:pt x="318058" y="100584"/>
                  </a:lnTo>
                  <a:lnTo>
                    <a:pt x="316407" y="99568"/>
                  </a:lnTo>
                  <a:lnTo>
                    <a:pt x="314756" y="98425"/>
                  </a:lnTo>
                  <a:lnTo>
                    <a:pt x="306006" y="95250"/>
                  </a:lnTo>
                  <a:lnTo>
                    <a:pt x="299554" y="94107"/>
                  </a:lnTo>
                  <a:close/>
                </a:path>
                <a:path w="326390" h="179070">
                  <a:moveTo>
                    <a:pt x="319201" y="159258"/>
                  </a:moveTo>
                  <a:lnTo>
                    <a:pt x="316382" y="159639"/>
                  </a:lnTo>
                  <a:lnTo>
                    <a:pt x="313182" y="161671"/>
                  </a:lnTo>
                  <a:lnTo>
                    <a:pt x="308559" y="163957"/>
                  </a:lnTo>
                  <a:lnTo>
                    <a:pt x="304685" y="165227"/>
                  </a:lnTo>
                  <a:lnTo>
                    <a:pt x="298411" y="165989"/>
                  </a:lnTo>
                  <a:lnTo>
                    <a:pt x="295529" y="166243"/>
                  </a:lnTo>
                  <a:lnTo>
                    <a:pt x="292912" y="166243"/>
                  </a:lnTo>
                  <a:lnTo>
                    <a:pt x="290283" y="166370"/>
                  </a:lnTo>
                  <a:lnTo>
                    <a:pt x="325346" y="166370"/>
                  </a:lnTo>
                  <a:lnTo>
                    <a:pt x="325226" y="162941"/>
                  </a:lnTo>
                  <a:lnTo>
                    <a:pt x="324065" y="161417"/>
                  </a:lnTo>
                  <a:lnTo>
                    <a:pt x="321640" y="160274"/>
                  </a:lnTo>
                  <a:lnTo>
                    <a:pt x="319201" y="159258"/>
                  </a:lnTo>
                  <a:close/>
                </a:path>
                <a:path w="326390" h="179070">
                  <a:moveTo>
                    <a:pt x="323529" y="105791"/>
                  </a:moveTo>
                  <a:lnTo>
                    <a:pt x="293674" y="105791"/>
                  </a:lnTo>
                  <a:lnTo>
                    <a:pt x="305168" y="107696"/>
                  </a:lnTo>
                  <a:lnTo>
                    <a:pt x="307352" y="108712"/>
                  </a:lnTo>
                  <a:lnTo>
                    <a:pt x="311404" y="111760"/>
                  </a:lnTo>
                  <a:lnTo>
                    <a:pt x="313029" y="113538"/>
                  </a:lnTo>
                  <a:lnTo>
                    <a:pt x="314807" y="116459"/>
                  </a:lnTo>
                  <a:lnTo>
                    <a:pt x="315391" y="116967"/>
                  </a:lnTo>
                  <a:lnTo>
                    <a:pt x="316623" y="117729"/>
                  </a:lnTo>
                  <a:lnTo>
                    <a:pt x="317296" y="117983"/>
                  </a:lnTo>
                  <a:lnTo>
                    <a:pt x="318033" y="118110"/>
                  </a:lnTo>
                  <a:lnTo>
                    <a:pt x="319735" y="118491"/>
                  </a:lnTo>
                  <a:lnTo>
                    <a:pt x="326275" y="111887"/>
                  </a:lnTo>
                  <a:lnTo>
                    <a:pt x="326263" y="111125"/>
                  </a:lnTo>
                  <a:lnTo>
                    <a:pt x="326136" y="110490"/>
                  </a:lnTo>
                  <a:lnTo>
                    <a:pt x="325894" y="109474"/>
                  </a:lnTo>
                  <a:lnTo>
                    <a:pt x="325488" y="108585"/>
                  </a:lnTo>
                  <a:lnTo>
                    <a:pt x="324846" y="107696"/>
                  </a:lnTo>
                  <a:lnTo>
                    <a:pt x="323850" y="106172"/>
                  </a:lnTo>
                  <a:lnTo>
                    <a:pt x="323529" y="10579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248920" y="4886959"/>
            <a:ext cx="1473200" cy="462280"/>
          </a:xfrm>
          <a:prstGeom prst="rect">
            <a:avLst/>
          </a:prstGeom>
          <a:ln w="9525">
            <a:solidFill>
              <a:srgbClr val="FF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250"/>
              </a:spcBef>
            </a:pPr>
            <a:r>
              <a:rPr sz="1200" i="1" spc="220" dirty="0">
                <a:latin typeface="Verdana"/>
                <a:cs typeface="Verdana"/>
              </a:rPr>
              <a:t>newid</a:t>
            </a:r>
            <a:r>
              <a:rPr sz="1200" i="1" spc="390" dirty="0">
                <a:latin typeface="Verdana"/>
                <a:cs typeface="Verdana"/>
              </a:rPr>
              <a:t> </a:t>
            </a:r>
            <a:r>
              <a:rPr sz="1200" i="1" spc="120" dirty="0">
                <a:latin typeface="Verdana"/>
                <a:cs typeface="Verdana"/>
              </a:rPr>
              <a:t>o</a:t>
            </a:r>
            <a:r>
              <a:rPr sz="1200" i="1" spc="400" dirty="0">
                <a:latin typeface="Verdana"/>
                <a:cs typeface="Verdana"/>
              </a:rPr>
              <a:t> </a:t>
            </a:r>
            <a:r>
              <a:rPr sz="1200" i="1" spc="160" dirty="0">
                <a:latin typeface="Verdana"/>
                <a:cs typeface="Verdana"/>
              </a:rPr>
              <a:t>£1</a:t>
            </a:r>
            <a:endParaRPr sz="1200">
              <a:latin typeface="Verdana"/>
              <a:cs typeface="Verdana"/>
            </a:endParaRPr>
          </a:p>
          <a:p>
            <a:pPr marL="90170">
              <a:lnSpc>
                <a:spcPct val="100000"/>
              </a:lnSpc>
            </a:pPr>
            <a:r>
              <a:rPr sz="1200" i="1" spc="-65" dirty="0">
                <a:latin typeface="Verdana"/>
                <a:cs typeface="Verdana"/>
              </a:rPr>
              <a:t>=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2229611" y="4198620"/>
            <a:ext cx="1138555" cy="680720"/>
            <a:chOff x="2229611" y="4198620"/>
            <a:chExt cx="1138555" cy="680720"/>
          </a:xfrm>
        </p:grpSpPr>
        <p:pic>
          <p:nvPicPr>
            <p:cNvPr id="45" name="object 4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783839" y="4198620"/>
              <a:ext cx="584200" cy="680719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2242311" y="4265676"/>
              <a:ext cx="579120" cy="320675"/>
            </a:xfrm>
            <a:custGeom>
              <a:avLst/>
              <a:gdLst/>
              <a:ahLst/>
              <a:cxnLst/>
              <a:rect l="l" t="t" r="r" b="b"/>
              <a:pathLst>
                <a:path w="579119" h="320675">
                  <a:moveTo>
                    <a:pt x="42799" y="0"/>
                  </a:moveTo>
                  <a:lnTo>
                    <a:pt x="0" y="250571"/>
                  </a:lnTo>
                  <a:lnTo>
                    <a:pt x="408431" y="320294"/>
                  </a:lnTo>
                  <a:lnTo>
                    <a:pt x="578993" y="220344"/>
                  </a:lnTo>
                  <a:lnTo>
                    <a:pt x="451231" y="69596"/>
                  </a:lnTo>
                  <a:lnTo>
                    <a:pt x="4279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2242311" y="4265676"/>
              <a:ext cx="579120" cy="320675"/>
            </a:xfrm>
            <a:custGeom>
              <a:avLst/>
              <a:gdLst/>
              <a:ahLst/>
              <a:cxnLst/>
              <a:rect l="l" t="t" r="r" b="b"/>
              <a:pathLst>
                <a:path w="579119" h="320675">
                  <a:moveTo>
                    <a:pt x="42799" y="0"/>
                  </a:moveTo>
                  <a:lnTo>
                    <a:pt x="451231" y="69596"/>
                  </a:lnTo>
                  <a:lnTo>
                    <a:pt x="578993" y="220344"/>
                  </a:lnTo>
                  <a:lnTo>
                    <a:pt x="408431" y="320294"/>
                  </a:lnTo>
                  <a:lnTo>
                    <a:pt x="0" y="250571"/>
                  </a:lnTo>
                  <a:lnTo>
                    <a:pt x="42799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364612" y="4329430"/>
              <a:ext cx="103378" cy="134365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494406" y="4355973"/>
              <a:ext cx="190754" cy="153415"/>
            </a:xfrm>
            <a:prstGeom prst="rect">
              <a:avLst/>
            </a:prstGeom>
          </p:spPr>
        </p:pic>
      </p:grpSp>
      <p:sp>
        <p:nvSpPr>
          <p:cNvPr id="50" name="object 50"/>
          <p:cNvSpPr txBox="1"/>
          <p:nvPr/>
        </p:nvSpPr>
        <p:spPr>
          <a:xfrm>
            <a:off x="2382520" y="4930140"/>
            <a:ext cx="1475740" cy="459740"/>
          </a:xfrm>
          <a:prstGeom prst="rect">
            <a:avLst/>
          </a:prstGeom>
          <a:ln w="9525">
            <a:solidFill>
              <a:srgbClr val="FF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44"/>
              </a:spcBef>
            </a:pPr>
            <a:r>
              <a:rPr sz="1200" i="1" spc="220" dirty="0">
                <a:latin typeface="Verdana"/>
                <a:cs typeface="Verdana"/>
              </a:rPr>
              <a:t>newid</a:t>
            </a:r>
            <a:r>
              <a:rPr sz="1200" i="1" spc="390" dirty="0">
                <a:latin typeface="Verdana"/>
                <a:cs typeface="Verdana"/>
              </a:rPr>
              <a:t> </a:t>
            </a:r>
            <a:r>
              <a:rPr sz="1200" i="1" spc="120" dirty="0">
                <a:latin typeface="Verdana"/>
                <a:cs typeface="Verdana"/>
              </a:rPr>
              <a:t>o</a:t>
            </a:r>
            <a:r>
              <a:rPr sz="1200" i="1" spc="395" dirty="0">
                <a:latin typeface="Verdana"/>
                <a:cs typeface="Verdana"/>
              </a:rPr>
              <a:t> </a:t>
            </a:r>
            <a:r>
              <a:rPr sz="1200" i="1" spc="160" dirty="0">
                <a:latin typeface="Verdana"/>
                <a:cs typeface="Verdana"/>
              </a:rPr>
              <a:t>£1</a:t>
            </a:r>
            <a:endParaRPr sz="1200">
              <a:latin typeface="Verdana"/>
              <a:cs typeface="Verdana"/>
            </a:endParaRPr>
          </a:p>
          <a:p>
            <a:pPr marL="92710">
              <a:lnSpc>
                <a:spcPct val="100000"/>
              </a:lnSpc>
            </a:pPr>
            <a:r>
              <a:rPr sz="1200" i="1" spc="-70" dirty="0">
                <a:latin typeface="Verdana"/>
                <a:cs typeface="Verdana"/>
              </a:rPr>
              <a:t>=</a:t>
            </a:r>
            <a:endParaRPr sz="1200">
              <a:latin typeface="Verdana"/>
              <a:cs typeface="Verdana"/>
            </a:endParaRPr>
          </a:p>
        </p:txBody>
      </p:sp>
      <p:pic>
        <p:nvPicPr>
          <p:cNvPr id="51" name="object 5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4207828" y="4264659"/>
            <a:ext cx="878212" cy="1150620"/>
          </a:xfrm>
          <a:prstGeom prst="rect">
            <a:avLst/>
          </a:prstGeom>
        </p:spPr>
      </p:pic>
      <p:sp>
        <p:nvSpPr>
          <p:cNvPr id="52" name="object 52"/>
          <p:cNvSpPr/>
          <p:nvPr/>
        </p:nvSpPr>
        <p:spPr>
          <a:xfrm>
            <a:off x="5194300" y="4511040"/>
            <a:ext cx="1473200" cy="462280"/>
          </a:xfrm>
          <a:custGeom>
            <a:avLst/>
            <a:gdLst/>
            <a:ahLst/>
            <a:cxnLst/>
            <a:rect l="l" t="t" r="r" b="b"/>
            <a:pathLst>
              <a:path w="1473200" h="462279">
                <a:moveTo>
                  <a:pt x="0" y="462280"/>
                </a:moveTo>
                <a:lnTo>
                  <a:pt x="1473200" y="462280"/>
                </a:lnTo>
                <a:lnTo>
                  <a:pt x="1473200" y="0"/>
                </a:lnTo>
                <a:lnTo>
                  <a:pt x="0" y="0"/>
                </a:lnTo>
                <a:lnTo>
                  <a:pt x="0" y="462280"/>
                </a:lnTo>
                <a:close/>
              </a:path>
            </a:pathLst>
          </a:custGeom>
          <a:ln w="952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368617" y="3999865"/>
            <a:ext cx="5317490" cy="923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25" dirty="0">
                <a:solidFill>
                  <a:srgbClr val="FF0000"/>
                </a:solidFill>
                <a:latin typeface="Verdana"/>
                <a:cs typeface="Verdana"/>
              </a:rPr>
              <a:t>2.Gweithiwch</a:t>
            </a:r>
            <a:r>
              <a:rPr sz="1200" i="1" spc="43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95" dirty="0">
                <a:solidFill>
                  <a:srgbClr val="FF0000"/>
                </a:solidFill>
                <a:latin typeface="Verdana"/>
                <a:cs typeface="Verdana"/>
              </a:rPr>
              <a:t>allan</a:t>
            </a:r>
            <a:r>
              <a:rPr sz="1200" i="1" spc="38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5" dirty="0">
                <a:solidFill>
                  <a:srgbClr val="FF0000"/>
                </a:solidFill>
                <a:latin typeface="Verdana"/>
                <a:cs typeface="Verdana"/>
              </a:rPr>
              <a:t>y</a:t>
            </a:r>
            <a:r>
              <a:rPr sz="1200" i="1" spc="4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FF0000"/>
                </a:solidFill>
                <a:latin typeface="Verdana"/>
                <a:cs typeface="Verdana"/>
              </a:rPr>
              <a:t>newid.</a:t>
            </a:r>
            <a:r>
              <a:rPr sz="1200" i="1" spc="434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45" dirty="0">
                <a:latin typeface="Verdana"/>
                <a:cs typeface="Verdana"/>
              </a:rPr>
              <a:t> </a:t>
            </a:r>
            <a:r>
              <a:rPr sz="1200" i="1" spc="170" dirty="0">
                <a:solidFill>
                  <a:srgbClr val="006FC0"/>
                </a:solidFill>
                <a:latin typeface="Verdana"/>
                <a:cs typeface="Verdana"/>
              </a:rPr>
              <a:t>Work</a:t>
            </a:r>
            <a:r>
              <a:rPr sz="1200" i="1" spc="39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out</a:t>
            </a:r>
            <a:r>
              <a:rPr sz="1200" i="1" spc="42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95" dirty="0">
                <a:solidFill>
                  <a:srgbClr val="006FC0"/>
                </a:solidFill>
                <a:latin typeface="Verdana"/>
                <a:cs typeface="Verdana"/>
              </a:rPr>
              <a:t>cha</a:t>
            </a:r>
            <a:endParaRPr sz="12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Verdana"/>
              <a:cs typeface="Verdana"/>
            </a:endParaRPr>
          </a:p>
          <a:p>
            <a:pPr marL="4918075">
              <a:lnSpc>
                <a:spcPct val="100000"/>
              </a:lnSpc>
            </a:pPr>
            <a:r>
              <a:rPr sz="1200" i="1" spc="275" dirty="0">
                <a:latin typeface="Verdana"/>
                <a:cs typeface="Verdana"/>
              </a:rPr>
              <a:t>n</a:t>
            </a:r>
            <a:r>
              <a:rPr sz="1200" i="1" spc="180" dirty="0">
                <a:latin typeface="Verdana"/>
                <a:cs typeface="Verdana"/>
              </a:rPr>
              <a:t>e</a:t>
            </a:r>
            <a:r>
              <a:rPr sz="1200" i="1" spc="110" dirty="0">
                <a:latin typeface="Verdana"/>
                <a:cs typeface="Verdana"/>
              </a:rPr>
              <a:t>w</a:t>
            </a:r>
            <a:endParaRPr sz="1200">
              <a:latin typeface="Verdana"/>
              <a:cs typeface="Verdana"/>
            </a:endParaRPr>
          </a:p>
          <a:p>
            <a:pPr marL="4918075">
              <a:lnSpc>
                <a:spcPct val="100000"/>
              </a:lnSpc>
            </a:pPr>
            <a:r>
              <a:rPr sz="1200" i="1" spc="-70" dirty="0">
                <a:latin typeface="Verdana"/>
                <a:cs typeface="Verdana"/>
              </a:rPr>
              <a:t>=</a:t>
            </a:r>
            <a:endParaRPr sz="1200">
              <a:latin typeface="Verdana"/>
              <a:cs typeface="Verdana"/>
            </a:endParaRPr>
          </a:p>
        </p:txBody>
      </p:sp>
      <p:pic>
        <p:nvPicPr>
          <p:cNvPr id="54" name="object 54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5044440" y="5661659"/>
            <a:ext cx="599439" cy="970280"/>
          </a:xfrm>
          <a:prstGeom prst="rect">
            <a:avLst/>
          </a:prstGeom>
        </p:spPr>
      </p:pic>
      <p:graphicFrame>
        <p:nvGraphicFramePr>
          <p:cNvPr id="55" name="object 55"/>
          <p:cNvGraphicFramePr>
            <a:graphicFrameLocks noGrp="1"/>
          </p:cNvGraphicFramePr>
          <p:nvPr/>
        </p:nvGraphicFramePr>
        <p:xfrm>
          <a:off x="5621337" y="1257427"/>
          <a:ext cx="6324600" cy="53600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3835"/>
                <a:gridCol w="1261110"/>
                <a:gridCol w="1795145"/>
                <a:gridCol w="1794510"/>
              </a:tblGrid>
              <a:tr h="676910"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sz="1200" i="1" spc="19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nge.</a:t>
                      </a:r>
                      <a:endParaRPr sz="12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200" i="1" spc="270" dirty="0">
                          <a:latin typeface="Verdana"/>
                          <a:cs typeface="Verdana"/>
                        </a:rPr>
                        <a:t>id</a:t>
                      </a:r>
                      <a:r>
                        <a:rPr sz="1200" i="1" spc="3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i="1" spc="120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1200" i="1" spc="3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i="1" spc="160" dirty="0">
                          <a:latin typeface="Verdana"/>
                          <a:cs typeface="Verdana"/>
                        </a:rPr>
                        <a:t>£1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39090" marR="167640" indent="-163195">
                        <a:lnSpc>
                          <a:spcPct val="100000"/>
                        </a:lnSpc>
                      </a:pPr>
                      <a:r>
                        <a:rPr sz="900" i="1" spc="16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Cyfanswm</a:t>
                      </a:r>
                      <a:r>
                        <a:rPr sz="900" i="1" spc="26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45" dirty="0">
                          <a:latin typeface="Verdana"/>
                          <a:cs typeface="Verdana"/>
                        </a:rPr>
                        <a:t>/ </a:t>
                      </a:r>
                      <a:r>
                        <a:rPr sz="900" i="1" spc="-3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8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Amount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248285" marR="94615" indent="-6096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900" i="1" spc="20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Lleiaf</a:t>
                      </a:r>
                      <a:r>
                        <a:rPr sz="900" i="1" spc="30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9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o</a:t>
                      </a:r>
                      <a:r>
                        <a:rPr sz="900" i="1" spc="3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204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ddarnau</a:t>
                      </a:r>
                      <a:r>
                        <a:rPr sz="900" i="1" spc="31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45" dirty="0">
                          <a:latin typeface="Verdana"/>
                          <a:cs typeface="Verdana"/>
                        </a:rPr>
                        <a:t>/ </a:t>
                      </a:r>
                      <a:r>
                        <a:rPr sz="900" i="1" spc="-3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6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Least</a:t>
                      </a:r>
                      <a:r>
                        <a:rPr sz="900" i="1" spc="31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7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amount</a:t>
                      </a:r>
                      <a:r>
                        <a:rPr sz="900" i="1" spc="29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5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of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669925">
                        <a:lnSpc>
                          <a:spcPct val="100000"/>
                        </a:lnSpc>
                      </a:pPr>
                      <a:r>
                        <a:rPr sz="900" i="1" spc="13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pieces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i="1" spc="17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Ffordd</a:t>
                      </a:r>
                      <a:r>
                        <a:rPr sz="900" i="1" spc="28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20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arall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900" i="1" spc="45" dirty="0">
                          <a:latin typeface="Verdana"/>
                          <a:cs typeface="Verdana"/>
                        </a:rPr>
                        <a:t>/</a:t>
                      </a:r>
                      <a:r>
                        <a:rPr sz="900" i="1" spc="2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7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Different</a:t>
                      </a:r>
                      <a:r>
                        <a:rPr sz="900" i="1" spc="34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900" i="1" spc="15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way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5556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545"/>
                        </a:spcBef>
                      </a:pPr>
                      <a:r>
                        <a:rPr sz="1400" i="1" spc="270" dirty="0">
                          <a:latin typeface="Verdana"/>
                          <a:cs typeface="Verdana"/>
                        </a:rPr>
                        <a:t>37c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196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5556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545"/>
                        </a:spcBef>
                      </a:pPr>
                      <a:r>
                        <a:rPr sz="1400" i="1" spc="300" dirty="0">
                          <a:latin typeface="Verdana"/>
                          <a:cs typeface="Verdana"/>
                        </a:rPr>
                        <a:t>74c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196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5556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550"/>
                        </a:spcBef>
                      </a:pPr>
                      <a:r>
                        <a:rPr sz="1400" i="1" spc="300" dirty="0">
                          <a:latin typeface="Verdana"/>
                          <a:cs typeface="Verdana"/>
                        </a:rPr>
                        <a:t>92c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1968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55499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550"/>
                        </a:spcBef>
                      </a:pPr>
                      <a:r>
                        <a:rPr sz="1400" i="1" spc="245" dirty="0">
                          <a:latin typeface="Verdana"/>
                          <a:cs typeface="Verdana"/>
                        </a:rPr>
                        <a:t>£1.25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1968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6400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55"/>
                        </a:spcBef>
                      </a:pPr>
                      <a:r>
                        <a:rPr sz="1400" i="1" spc="245" dirty="0">
                          <a:latin typeface="Verdana"/>
                          <a:cs typeface="Verdana"/>
                        </a:rPr>
                        <a:t>£1.94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197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6400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555"/>
                        </a:spcBef>
                      </a:pPr>
                      <a:r>
                        <a:rPr sz="1400" i="1" spc="325" dirty="0">
                          <a:latin typeface="Verdana"/>
                          <a:cs typeface="Verdana"/>
                        </a:rPr>
                        <a:t>£2.99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197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3702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93370">
                        <a:lnSpc>
                          <a:spcPct val="100000"/>
                        </a:lnSpc>
                        <a:spcBef>
                          <a:spcPts val="1555"/>
                        </a:spcBef>
                      </a:pPr>
                      <a:r>
                        <a:rPr sz="1400" i="1" spc="245" dirty="0">
                          <a:latin typeface="Verdana"/>
                          <a:cs typeface="Verdana"/>
                        </a:rPr>
                        <a:t>£5.12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197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220345">
                <a:tc rowSpan="2"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200" i="1" spc="220" dirty="0">
                          <a:latin typeface="Verdana"/>
                          <a:cs typeface="Verdana"/>
                        </a:rPr>
                        <a:t>newid</a:t>
                      </a:r>
                      <a:r>
                        <a:rPr sz="1200" i="1" spc="3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i="1" spc="120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1200" i="1" spc="4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i="1" spc="375" dirty="0">
                          <a:latin typeface="Verdana"/>
                          <a:cs typeface="Verdana"/>
                        </a:rPr>
                        <a:t>£2</a:t>
                      </a:r>
                      <a:endParaRPr sz="1200">
                        <a:latin typeface="Verdana"/>
                        <a:cs typeface="Verdana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200" i="1" dirty="0">
                          <a:latin typeface="Verdana"/>
                          <a:cs typeface="Verdana"/>
                        </a:rPr>
                        <a:t>=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33655" marB="0">
                    <a:lnL w="9525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0000"/>
                      </a:solidFill>
                      <a:prstDash val="solid"/>
                    </a:lnT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7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2413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3655" marB="0">
                    <a:lnL w="9525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0000"/>
                      </a:solidFill>
                      <a:prstDash val="solid"/>
                    </a:lnT>
                    <a:lnB w="9525">
                      <a:solidFill>
                        <a:srgbClr val="FF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1555"/>
                        </a:spcBef>
                      </a:pPr>
                      <a:r>
                        <a:rPr sz="1400" i="1" spc="275" dirty="0">
                          <a:latin typeface="Verdana"/>
                          <a:cs typeface="Verdana"/>
                        </a:rPr>
                        <a:t>£10.20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197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7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</a:tbl>
          </a:graphicData>
        </a:graphic>
      </p:graphicFrame>
      <p:grpSp>
        <p:nvGrpSpPr>
          <p:cNvPr id="56" name="object 56"/>
          <p:cNvGrpSpPr/>
          <p:nvPr/>
        </p:nvGrpSpPr>
        <p:grpSpPr>
          <a:xfrm>
            <a:off x="3934333" y="4214367"/>
            <a:ext cx="604520" cy="346075"/>
            <a:chOff x="3934333" y="4214367"/>
            <a:chExt cx="604520" cy="346075"/>
          </a:xfrm>
        </p:grpSpPr>
        <p:sp>
          <p:nvSpPr>
            <p:cNvPr id="57" name="object 57"/>
            <p:cNvSpPr/>
            <p:nvPr/>
          </p:nvSpPr>
          <p:spPr>
            <a:xfrm>
              <a:off x="3947033" y="4227067"/>
              <a:ext cx="579120" cy="320675"/>
            </a:xfrm>
            <a:custGeom>
              <a:avLst/>
              <a:gdLst/>
              <a:ahLst/>
              <a:cxnLst/>
              <a:rect l="l" t="t" r="r" b="b"/>
              <a:pathLst>
                <a:path w="579120" h="320675">
                  <a:moveTo>
                    <a:pt x="42671" y="0"/>
                  </a:moveTo>
                  <a:lnTo>
                    <a:pt x="0" y="250697"/>
                  </a:lnTo>
                  <a:lnTo>
                    <a:pt x="408304" y="320293"/>
                  </a:lnTo>
                  <a:lnTo>
                    <a:pt x="578865" y="220471"/>
                  </a:lnTo>
                  <a:lnTo>
                    <a:pt x="451103" y="69595"/>
                  </a:lnTo>
                  <a:lnTo>
                    <a:pt x="42671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3947033" y="4227067"/>
              <a:ext cx="579120" cy="320675"/>
            </a:xfrm>
            <a:custGeom>
              <a:avLst/>
              <a:gdLst/>
              <a:ahLst/>
              <a:cxnLst/>
              <a:rect l="l" t="t" r="r" b="b"/>
              <a:pathLst>
                <a:path w="579120" h="320675">
                  <a:moveTo>
                    <a:pt x="42671" y="0"/>
                  </a:moveTo>
                  <a:lnTo>
                    <a:pt x="451103" y="69595"/>
                  </a:lnTo>
                  <a:lnTo>
                    <a:pt x="578865" y="220471"/>
                  </a:lnTo>
                  <a:lnTo>
                    <a:pt x="408304" y="320293"/>
                  </a:lnTo>
                  <a:lnTo>
                    <a:pt x="0" y="250697"/>
                  </a:lnTo>
                  <a:lnTo>
                    <a:pt x="42671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067429" y="4294377"/>
              <a:ext cx="102820" cy="131953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203827" y="4315713"/>
              <a:ext cx="89281" cy="135509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319905" y="4386833"/>
              <a:ext cx="74930" cy="84836"/>
            </a:xfrm>
            <a:prstGeom prst="rect">
              <a:avLst/>
            </a:prstGeom>
          </p:spPr>
        </p:pic>
      </p:grpSp>
      <p:pic>
        <p:nvPicPr>
          <p:cNvPr id="62" name="object 6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303014" y="5508244"/>
            <a:ext cx="859916" cy="427647"/>
          </a:xfrm>
          <a:prstGeom prst="rect">
            <a:avLst/>
          </a:prstGeom>
        </p:spPr>
      </p:pic>
      <p:grpSp>
        <p:nvGrpSpPr>
          <p:cNvPr id="63" name="object 63"/>
          <p:cNvGrpSpPr/>
          <p:nvPr/>
        </p:nvGrpSpPr>
        <p:grpSpPr>
          <a:xfrm>
            <a:off x="251383" y="5412485"/>
            <a:ext cx="1242695" cy="648335"/>
            <a:chOff x="251383" y="5412485"/>
            <a:chExt cx="1242695" cy="648335"/>
          </a:xfrm>
        </p:grpSpPr>
        <p:pic>
          <p:nvPicPr>
            <p:cNvPr id="64" name="object 6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985520" y="5443219"/>
              <a:ext cx="508000" cy="617220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51383" y="5412485"/>
              <a:ext cx="859955" cy="427672"/>
            </a:xfrm>
            <a:prstGeom prst="rect">
              <a:avLst/>
            </a:prstGeom>
          </p:spPr>
        </p:pic>
      </p:grpSp>
      <p:sp>
        <p:nvSpPr>
          <p:cNvPr id="66" name="object 66"/>
          <p:cNvSpPr txBox="1"/>
          <p:nvPr/>
        </p:nvSpPr>
        <p:spPr>
          <a:xfrm>
            <a:off x="289559" y="6111240"/>
            <a:ext cx="1473200" cy="459740"/>
          </a:xfrm>
          <a:prstGeom prst="rect">
            <a:avLst/>
          </a:prstGeom>
          <a:ln w="9525">
            <a:solidFill>
              <a:srgbClr val="FF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50"/>
              </a:spcBef>
            </a:pPr>
            <a:r>
              <a:rPr sz="1200" i="1" spc="220" dirty="0">
                <a:latin typeface="Verdana"/>
                <a:cs typeface="Verdana"/>
              </a:rPr>
              <a:t>newid</a:t>
            </a:r>
            <a:r>
              <a:rPr sz="1200" i="1" spc="390" dirty="0">
                <a:latin typeface="Verdana"/>
                <a:cs typeface="Verdana"/>
              </a:rPr>
              <a:t> </a:t>
            </a:r>
            <a:r>
              <a:rPr sz="1200" i="1" spc="120" dirty="0">
                <a:latin typeface="Verdana"/>
                <a:cs typeface="Verdana"/>
              </a:rPr>
              <a:t>o</a:t>
            </a:r>
            <a:r>
              <a:rPr sz="1200" i="1" spc="395" dirty="0">
                <a:latin typeface="Verdana"/>
                <a:cs typeface="Verdana"/>
              </a:rPr>
              <a:t> </a:t>
            </a:r>
            <a:r>
              <a:rPr sz="1200" i="1" spc="375" dirty="0">
                <a:latin typeface="Verdana"/>
                <a:cs typeface="Verdana"/>
              </a:rPr>
              <a:t>£2</a:t>
            </a:r>
            <a:endParaRPr sz="1200">
              <a:latin typeface="Verdana"/>
              <a:cs typeface="Verdana"/>
            </a:endParaRPr>
          </a:p>
          <a:p>
            <a:pPr marL="91440">
              <a:lnSpc>
                <a:spcPct val="100000"/>
              </a:lnSpc>
            </a:pPr>
            <a:r>
              <a:rPr sz="1200" i="1" spc="-70" dirty="0">
                <a:latin typeface="Verdana"/>
                <a:cs typeface="Verdana"/>
              </a:rPr>
              <a:t>=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2435860" y="6096000"/>
            <a:ext cx="1473200" cy="462280"/>
          </a:xfrm>
          <a:prstGeom prst="rect">
            <a:avLst/>
          </a:prstGeom>
          <a:ln w="9525">
            <a:solidFill>
              <a:srgbClr val="FF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65"/>
              </a:spcBef>
            </a:pPr>
            <a:r>
              <a:rPr sz="1200" i="1" spc="225" dirty="0">
                <a:latin typeface="Verdana"/>
                <a:cs typeface="Verdana"/>
              </a:rPr>
              <a:t>newid</a:t>
            </a:r>
            <a:r>
              <a:rPr sz="1200" i="1" spc="390" dirty="0">
                <a:latin typeface="Verdana"/>
                <a:cs typeface="Verdana"/>
              </a:rPr>
              <a:t> </a:t>
            </a:r>
            <a:r>
              <a:rPr sz="1200" i="1" spc="120" dirty="0">
                <a:latin typeface="Verdana"/>
                <a:cs typeface="Verdana"/>
              </a:rPr>
              <a:t>o</a:t>
            </a:r>
            <a:r>
              <a:rPr sz="1200" i="1" spc="390" dirty="0">
                <a:latin typeface="Verdana"/>
                <a:cs typeface="Verdana"/>
              </a:rPr>
              <a:t> </a:t>
            </a:r>
            <a:r>
              <a:rPr sz="1200" i="1" spc="375" dirty="0">
                <a:latin typeface="Verdana"/>
                <a:cs typeface="Verdana"/>
              </a:rPr>
              <a:t>£2</a:t>
            </a:r>
            <a:endParaRPr sz="1200">
              <a:latin typeface="Verdana"/>
              <a:cs typeface="Verdana"/>
            </a:endParaRPr>
          </a:p>
          <a:p>
            <a:pPr marL="92075">
              <a:lnSpc>
                <a:spcPct val="100000"/>
              </a:lnSpc>
            </a:pPr>
            <a:r>
              <a:rPr sz="1200" i="1" spc="-65" dirty="0">
                <a:latin typeface="Verdana"/>
                <a:cs typeface="Verdana"/>
              </a:rPr>
              <a:t>=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68" name="object 68"/>
          <p:cNvGrpSpPr/>
          <p:nvPr/>
        </p:nvGrpSpPr>
        <p:grpSpPr>
          <a:xfrm>
            <a:off x="2192147" y="5421503"/>
            <a:ext cx="1256665" cy="652145"/>
            <a:chOff x="2192147" y="5421503"/>
            <a:chExt cx="1256665" cy="652145"/>
          </a:xfrm>
        </p:grpSpPr>
        <p:pic>
          <p:nvPicPr>
            <p:cNvPr id="69" name="object 69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933607" y="5445760"/>
              <a:ext cx="514971" cy="627379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2204847" y="5434203"/>
              <a:ext cx="835025" cy="402590"/>
            </a:xfrm>
            <a:custGeom>
              <a:avLst/>
              <a:gdLst/>
              <a:ahLst/>
              <a:cxnLst/>
              <a:rect l="l" t="t" r="r" b="b"/>
              <a:pathLst>
                <a:path w="835025" h="402589">
                  <a:moveTo>
                    <a:pt x="50164" y="0"/>
                  </a:moveTo>
                  <a:lnTo>
                    <a:pt x="0" y="294017"/>
                  </a:lnTo>
                  <a:lnTo>
                    <a:pt x="634619" y="402272"/>
                  </a:lnTo>
                  <a:lnTo>
                    <a:pt x="834644" y="285127"/>
                  </a:lnTo>
                  <a:lnTo>
                    <a:pt x="684783" y="108331"/>
                  </a:lnTo>
                  <a:lnTo>
                    <a:pt x="5016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2204847" y="5434203"/>
              <a:ext cx="835025" cy="402590"/>
            </a:xfrm>
            <a:custGeom>
              <a:avLst/>
              <a:gdLst/>
              <a:ahLst/>
              <a:cxnLst/>
              <a:rect l="l" t="t" r="r" b="b"/>
              <a:pathLst>
                <a:path w="835025" h="402589">
                  <a:moveTo>
                    <a:pt x="50164" y="0"/>
                  </a:moveTo>
                  <a:lnTo>
                    <a:pt x="684783" y="108331"/>
                  </a:lnTo>
                  <a:lnTo>
                    <a:pt x="834644" y="285127"/>
                  </a:lnTo>
                  <a:lnTo>
                    <a:pt x="634619" y="402272"/>
                  </a:lnTo>
                  <a:lnTo>
                    <a:pt x="0" y="294017"/>
                  </a:lnTo>
                  <a:lnTo>
                    <a:pt x="50164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2" name="object 7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387206" y="5512689"/>
              <a:ext cx="112026" cy="137617"/>
            </a:xfrm>
            <a:prstGeom prst="rect">
              <a:avLst/>
            </a:prstGeom>
          </p:spPr>
        </p:pic>
        <p:sp>
          <p:nvSpPr>
            <p:cNvPr id="73" name="object 73"/>
            <p:cNvSpPr/>
            <p:nvPr/>
          </p:nvSpPr>
          <p:spPr>
            <a:xfrm>
              <a:off x="2540000" y="5531612"/>
              <a:ext cx="323850" cy="180340"/>
            </a:xfrm>
            <a:custGeom>
              <a:avLst/>
              <a:gdLst/>
              <a:ahLst/>
              <a:cxnLst/>
              <a:rect l="l" t="t" r="r" b="b"/>
              <a:pathLst>
                <a:path w="323850" h="180339">
                  <a:moveTo>
                    <a:pt x="36702" y="0"/>
                  </a:moveTo>
                  <a:lnTo>
                    <a:pt x="635" y="123609"/>
                  </a:lnTo>
                  <a:lnTo>
                    <a:pt x="0" y="128320"/>
                  </a:lnTo>
                  <a:lnTo>
                    <a:pt x="1524" y="131000"/>
                  </a:lnTo>
                  <a:lnTo>
                    <a:pt x="9270" y="132346"/>
                  </a:lnTo>
                  <a:lnTo>
                    <a:pt x="12064" y="130416"/>
                  </a:lnTo>
                  <a:lnTo>
                    <a:pt x="13588" y="125907"/>
                  </a:lnTo>
                  <a:lnTo>
                    <a:pt x="42418" y="8254"/>
                  </a:lnTo>
                  <a:lnTo>
                    <a:pt x="42925" y="4190"/>
                  </a:lnTo>
                  <a:lnTo>
                    <a:pt x="41020" y="1396"/>
                  </a:lnTo>
                  <a:lnTo>
                    <a:pt x="36702" y="0"/>
                  </a:lnTo>
                  <a:close/>
                </a:path>
                <a:path w="323850" h="180339">
                  <a:moveTo>
                    <a:pt x="70866" y="121627"/>
                  </a:moveTo>
                  <a:lnTo>
                    <a:pt x="69595" y="121831"/>
                  </a:lnTo>
                  <a:lnTo>
                    <a:pt x="68199" y="122021"/>
                  </a:lnTo>
                  <a:lnTo>
                    <a:pt x="66929" y="122453"/>
                  </a:lnTo>
                  <a:lnTo>
                    <a:pt x="60579" y="130657"/>
                  </a:lnTo>
                  <a:lnTo>
                    <a:pt x="60198" y="131889"/>
                  </a:lnTo>
                  <a:lnTo>
                    <a:pt x="60114" y="134289"/>
                  </a:lnTo>
                  <a:lnTo>
                    <a:pt x="60198" y="134899"/>
                  </a:lnTo>
                  <a:lnTo>
                    <a:pt x="60451" y="136207"/>
                  </a:lnTo>
                  <a:lnTo>
                    <a:pt x="70738" y="142316"/>
                  </a:lnTo>
                  <a:lnTo>
                    <a:pt x="73406" y="141909"/>
                  </a:lnTo>
                  <a:lnTo>
                    <a:pt x="81152" y="133286"/>
                  </a:lnTo>
                  <a:lnTo>
                    <a:pt x="81533" y="132054"/>
                  </a:lnTo>
                  <a:lnTo>
                    <a:pt x="81661" y="129971"/>
                  </a:lnTo>
                  <a:lnTo>
                    <a:pt x="81533" y="129044"/>
                  </a:lnTo>
                  <a:lnTo>
                    <a:pt x="81280" y="127736"/>
                  </a:lnTo>
                  <a:lnTo>
                    <a:pt x="72262" y="121640"/>
                  </a:lnTo>
                  <a:lnTo>
                    <a:pt x="70866" y="121627"/>
                  </a:lnTo>
                  <a:close/>
                </a:path>
                <a:path w="323850" h="180339">
                  <a:moveTo>
                    <a:pt x="241271" y="44957"/>
                  </a:moveTo>
                  <a:lnTo>
                    <a:pt x="211581" y="44957"/>
                  </a:lnTo>
                  <a:lnTo>
                    <a:pt x="213994" y="45084"/>
                  </a:lnTo>
                  <a:lnTo>
                    <a:pt x="216535" y="45465"/>
                  </a:lnTo>
                  <a:lnTo>
                    <a:pt x="230250" y="54228"/>
                  </a:lnTo>
                  <a:lnTo>
                    <a:pt x="231648" y="56464"/>
                  </a:lnTo>
                  <a:lnTo>
                    <a:pt x="232410" y="59131"/>
                  </a:lnTo>
                  <a:lnTo>
                    <a:pt x="232663" y="62191"/>
                  </a:lnTo>
                  <a:lnTo>
                    <a:pt x="232760" y="62991"/>
                  </a:lnTo>
                  <a:lnTo>
                    <a:pt x="232791" y="66535"/>
                  </a:lnTo>
                  <a:lnTo>
                    <a:pt x="232410" y="68935"/>
                  </a:lnTo>
                  <a:lnTo>
                    <a:pt x="232135" y="70002"/>
                  </a:lnTo>
                  <a:lnTo>
                    <a:pt x="231648" y="72135"/>
                  </a:lnTo>
                  <a:lnTo>
                    <a:pt x="216788" y="97320"/>
                  </a:lnTo>
                  <a:lnTo>
                    <a:pt x="213487" y="100723"/>
                  </a:lnTo>
                  <a:lnTo>
                    <a:pt x="168719" y="130956"/>
                  </a:lnTo>
                  <a:lnTo>
                    <a:pt x="164147" y="133922"/>
                  </a:lnTo>
                  <a:lnTo>
                    <a:pt x="161289" y="135839"/>
                  </a:lnTo>
                  <a:lnTo>
                    <a:pt x="158623" y="137706"/>
                  </a:lnTo>
                  <a:lnTo>
                    <a:pt x="155956" y="139534"/>
                  </a:lnTo>
                  <a:lnTo>
                    <a:pt x="153162" y="141325"/>
                  </a:lnTo>
                  <a:lnTo>
                    <a:pt x="151256" y="142519"/>
                  </a:lnTo>
                  <a:lnTo>
                    <a:pt x="149860" y="143624"/>
                  </a:lnTo>
                  <a:lnTo>
                    <a:pt x="149098" y="144627"/>
                  </a:lnTo>
                  <a:lnTo>
                    <a:pt x="148208" y="145643"/>
                  </a:lnTo>
                  <a:lnTo>
                    <a:pt x="147574" y="146799"/>
                  </a:lnTo>
                  <a:lnTo>
                    <a:pt x="147319" y="148107"/>
                  </a:lnTo>
                  <a:lnTo>
                    <a:pt x="146938" y="150545"/>
                  </a:lnTo>
                  <a:lnTo>
                    <a:pt x="147066" y="151472"/>
                  </a:lnTo>
                  <a:lnTo>
                    <a:pt x="147319" y="152755"/>
                  </a:lnTo>
                  <a:lnTo>
                    <a:pt x="148208" y="153949"/>
                  </a:lnTo>
                  <a:lnTo>
                    <a:pt x="149860" y="155041"/>
                  </a:lnTo>
                  <a:lnTo>
                    <a:pt x="150875" y="155803"/>
                  </a:lnTo>
                  <a:lnTo>
                    <a:pt x="152145" y="156375"/>
                  </a:lnTo>
                  <a:lnTo>
                    <a:pt x="153669" y="156743"/>
                  </a:lnTo>
                  <a:lnTo>
                    <a:pt x="156972" y="157454"/>
                  </a:lnTo>
                  <a:lnTo>
                    <a:pt x="222376" y="168541"/>
                  </a:lnTo>
                  <a:lnTo>
                    <a:pt x="224155" y="168097"/>
                  </a:lnTo>
                  <a:lnTo>
                    <a:pt x="228854" y="160261"/>
                  </a:lnTo>
                  <a:lnTo>
                    <a:pt x="228726" y="158902"/>
                  </a:lnTo>
                  <a:lnTo>
                    <a:pt x="228147" y="157454"/>
                  </a:lnTo>
                  <a:lnTo>
                    <a:pt x="227456" y="155867"/>
                  </a:lnTo>
                  <a:lnTo>
                    <a:pt x="225932" y="154800"/>
                  </a:lnTo>
                  <a:lnTo>
                    <a:pt x="170306" y="145160"/>
                  </a:lnTo>
                  <a:lnTo>
                    <a:pt x="174777" y="142184"/>
                  </a:lnTo>
                  <a:lnTo>
                    <a:pt x="180165" y="138739"/>
                  </a:lnTo>
                  <a:lnTo>
                    <a:pt x="200620" y="126098"/>
                  </a:lnTo>
                  <a:lnTo>
                    <a:pt x="206597" y="122291"/>
                  </a:lnTo>
                  <a:lnTo>
                    <a:pt x="234695" y="96278"/>
                  </a:lnTo>
                  <a:lnTo>
                    <a:pt x="246415" y="62191"/>
                  </a:lnTo>
                  <a:lnTo>
                    <a:pt x="246125" y="59664"/>
                  </a:lnTo>
                  <a:lnTo>
                    <a:pt x="245744" y="54990"/>
                  </a:lnTo>
                  <a:lnTo>
                    <a:pt x="244475" y="50672"/>
                  </a:lnTo>
                  <a:lnTo>
                    <a:pt x="241271" y="44957"/>
                  </a:lnTo>
                  <a:close/>
                </a:path>
                <a:path w="323850" h="180339">
                  <a:moveTo>
                    <a:pt x="212598" y="30987"/>
                  </a:moveTo>
                  <a:lnTo>
                    <a:pt x="209042" y="31496"/>
                  </a:lnTo>
                  <a:lnTo>
                    <a:pt x="205612" y="31876"/>
                  </a:lnTo>
                  <a:lnTo>
                    <a:pt x="202311" y="32765"/>
                  </a:lnTo>
                  <a:lnTo>
                    <a:pt x="182880" y="41909"/>
                  </a:lnTo>
                  <a:lnTo>
                    <a:pt x="180848" y="43053"/>
                  </a:lnTo>
                  <a:lnTo>
                    <a:pt x="179577" y="44576"/>
                  </a:lnTo>
                  <a:lnTo>
                    <a:pt x="179069" y="46609"/>
                  </a:lnTo>
                  <a:lnTo>
                    <a:pt x="178943" y="50165"/>
                  </a:lnTo>
                  <a:lnTo>
                    <a:pt x="179197" y="51053"/>
                  </a:lnTo>
                  <a:lnTo>
                    <a:pt x="185166" y="55244"/>
                  </a:lnTo>
                  <a:lnTo>
                    <a:pt x="186689" y="54990"/>
                  </a:lnTo>
                  <a:lnTo>
                    <a:pt x="188213" y="53975"/>
                  </a:lnTo>
                  <a:lnTo>
                    <a:pt x="190881" y="52578"/>
                  </a:lnTo>
                  <a:lnTo>
                    <a:pt x="193420" y="51307"/>
                  </a:lnTo>
                  <a:lnTo>
                    <a:pt x="195706" y="50037"/>
                  </a:lnTo>
                  <a:lnTo>
                    <a:pt x="198119" y="48768"/>
                  </a:lnTo>
                  <a:lnTo>
                    <a:pt x="200406" y="47751"/>
                  </a:lnTo>
                  <a:lnTo>
                    <a:pt x="202564" y="46990"/>
                  </a:lnTo>
                  <a:lnTo>
                    <a:pt x="204850" y="46100"/>
                  </a:lnTo>
                  <a:lnTo>
                    <a:pt x="207010" y="45593"/>
                  </a:lnTo>
                  <a:lnTo>
                    <a:pt x="209295" y="45212"/>
                  </a:lnTo>
                  <a:lnTo>
                    <a:pt x="211581" y="44957"/>
                  </a:lnTo>
                  <a:lnTo>
                    <a:pt x="241271" y="44957"/>
                  </a:lnTo>
                  <a:lnTo>
                    <a:pt x="240156" y="42925"/>
                  </a:lnTo>
                  <a:lnTo>
                    <a:pt x="216154" y="31115"/>
                  </a:lnTo>
                  <a:lnTo>
                    <a:pt x="212598" y="30987"/>
                  </a:lnTo>
                  <a:close/>
                </a:path>
                <a:path w="323850" h="180339">
                  <a:moveTo>
                    <a:pt x="317119" y="47878"/>
                  </a:moveTo>
                  <a:lnTo>
                    <a:pt x="281050" y="171462"/>
                  </a:lnTo>
                  <a:lnTo>
                    <a:pt x="280416" y="176174"/>
                  </a:lnTo>
                  <a:lnTo>
                    <a:pt x="281939" y="178841"/>
                  </a:lnTo>
                  <a:lnTo>
                    <a:pt x="289687" y="180187"/>
                  </a:lnTo>
                  <a:lnTo>
                    <a:pt x="292481" y="178257"/>
                  </a:lnTo>
                  <a:lnTo>
                    <a:pt x="294005" y="173748"/>
                  </a:lnTo>
                  <a:lnTo>
                    <a:pt x="322833" y="56134"/>
                  </a:lnTo>
                  <a:lnTo>
                    <a:pt x="323342" y="52069"/>
                  </a:lnTo>
                  <a:lnTo>
                    <a:pt x="321437" y="49275"/>
                  </a:lnTo>
                  <a:lnTo>
                    <a:pt x="317119" y="4787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08923" y="200052"/>
            <a:ext cx="3582686" cy="55770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140204" y="4548187"/>
            <a:ext cx="83832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25" dirty="0">
                <a:solidFill>
                  <a:srgbClr val="FF0000"/>
                </a:solidFill>
                <a:latin typeface="Verdana"/>
                <a:cs typeface="Verdana"/>
              </a:rPr>
              <a:t>2.Rhwydi</a:t>
            </a:r>
            <a:r>
              <a:rPr sz="1200" i="1" spc="42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20" dirty="0">
                <a:solidFill>
                  <a:srgbClr val="FF0000"/>
                </a:solidFill>
                <a:latin typeface="Verdana"/>
                <a:cs typeface="Verdana"/>
              </a:rPr>
              <a:t>pa</a:t>
            </a:r>
            <a:r>
              <a:rPr sz="1200" i="1" spc="4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40" dirty="0">
                <a:solidFill>
                  <a:srgbClr val="FF0000"/>
                </a:solidFill>
                <a:latin typeface="Verdana"/>
                <a:cs typeface="Verdana"/>
              </a:rPr>
              <a:t>siapiau</a:t>
            </a:r>
            <a:r>
              <a:rPr sz="1200" i="1" spc="42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70" dirty="0">
                <a:solidFill>
                  <a:srgbClr val="FF0000"/>
                </a:solidFill>
                <a:latin typeface="Verdana"/>
                <a:cs typeface="Verdana"/>
              </a:rPr>
              <a:t>3D</a:t>
            </a:r>
            <a:r>
              <a:rPr sz="1200" i="1" spc="42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30" dirty="0">
                <a:solidFill>
                  <a:srgbClr val="FF0000"/>
                </a:solidFill>
                <a:latin typeface="Verdana"/>
                <a:cs typeface="Verdana"/>
              </a:rPr>
              <a:t>yw’r</a:t>
            </a:r>
            <a:r>
              <a:rPr sz="1200" i="1" spc="42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25" dirty="0">
                <a:solidFill>
                  <a:srgbClr val="FF0000"/>
                </a:solidFill>
                <a:latin typeface="Verdana"/>
                <a:cs typeface="Verdana"/>
              </a:rPr>
              <a:t>rhain?</a:t>
            </a:r>
            <a:r>
              <a:rPr sz="1200" i="1" spc="459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5" dirty="0">
                <a:latin typeface="Verdana"/>
                <a:cs typeface="Verdana"/>
              </a:rPr>
              <a:t>/</a:t>
            </a:r>
            <a:r>
              <a:rPr sz="1200" i="1" spc="425" dirty="0">
                <a:latin typeface="Verdana"/>
                <a:cs typeface="Verdana"/>
              </a:rPr>
              <a:t> </a:t>
            </a:r>
            <a:r>
              <a:rPr sz="1200" i="1" spc="254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2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85" dirty="0">
                <a:solidFill>
                  <a:srgbClr val="006FC0"/>
                </a:solidFill>
                <a:latin typeface="Verdana"/>
                <a:cs typeface="Verdana"/>
              </a:rPr>
              <a:t>nets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95" dirty="0">
                <a:solidFill>
                  <a:srgbClr val="006FC0"/>
                </a:solidFill>
                <a:latin typeface="Verdana"/>
                <a:cs typeface="Verdana"/>
              </a:rPr>
              <a:t>for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40" dirty="0">
                <a:solidFill>
                  <a:srgbClr val="006FC0"/>
                </a:solidFill>
                <a:latin typeface="Verdana"/>
                <a:cs typeface="Verdana"/>
              </a:rPr>
              <a:t>which</a:t>
            </a:r>
            <a:r>
              <a:rPr sz="1200" i="1" spc="42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70" dirty="0">
                <a:solidFill>
                  <a:srgbClr val="006FC0"/>
                </a:solidFill>
                <a:latin typeface="Verdana"/>
                <a:cs typeface="Verdana"/>
              </a:rPr>
              <a:t>3D</a:t>
            </a:r>
            <a:r>
              <a:rPr sz="1200" i="1" spc="42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shape</a:t>
            </a:r>
            <a:r>
              <a:rPr sz="1200" i="1" spc="38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25" dirty="0">
                <a:solidFill>
                  <a:srgbClr val="006FC0"/>
                </a:solidFill>
                <a:latin typeface="Verdana"/>
                <a:cs typeface="Verdana"/>
              </a:rPr>
              <a:t>are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65" dirty="0">
                <a:solidFill>
                  <a:srgbClr val="006FC0"/>
                </a:solidFill>
                <a:latin typeface="Verdana"/>
                <a:cs typeface="Verdana"/>
              </a:rPr>
              <a:t>these?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919220" y="5001259"/>
            <a:ext cx="2273300" cy="1559560"/>
            <a:chOff x="3919220" y="5001259"/>
            <a:chExt cx="2273300" cy="155956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19220" y="5135879"/>
              <a:ext cx="1049020" cy="142468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656582" y="5007609"/>
              <a:ext cx="1529715" cy="490220"/>
            </a:xfrm>
            <a:custGeom>
              <a:avLst/>
              <a:gdLst/>
              <a:ahLst/>
              <a:cxnLst/>
              <a:rect l="l" t="t" r="r" b="b"/>
              <a:pathLst>
                <a:path w="1529714" h="490220">
                  <a:moveTo>
                    <a:pt x="1529588" y="0"/>
                  </a:moveTo>
                  <a:lnTo>
                    <a:pt x="84327" y="0"/>
                  </a:lnTo>
                  <a:lnTo>
                    <a:pt x="84327" y="457199"/>
                  </a:lnTo>
                  <a:lnTo>
                    <a:pt x="325246" y="457199"/>
                  </a:lnTo>
                  <a:lnTo>
                    <a:pt x="0" y="490219"/>
                  </a:lnTo>
                  <a:lnTo>
                    <a:pt x="686562" y="457199"/>
                  </a:lnTo>
                  <a:lnTo>
                    <a:pt x="1529588" y="457199"/>
                  </a:lnTo>
                  <a:lnTo>
                    <a:pt x="15295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56582" y="5007609"/>
              <a:ext cx="1529715" cy="490220"/>
            </a:xfrm>
            <a:custGeom>
              <a:avLst/>
              <a:gdLst/>
              <a:ahLst/>
              <a:cxnLst/>
              <a:rect l="l" t="t" r="r" b="b"/>
              <a:pathLst>
                <a:path w="1529714" h="490220">
                  <a:moveTo>
                    <a:pt x="84327" y="0"/>
                  </a:moveTo>
                  <a:lnTo>
                    <a:pt x="325246" y="0"/>
                  </a:lnTo>
                  <a:lnTo>
                    <a:pt x="686562" y="0"/>
                  </a:lnTo>
                  <a:lnTo>
                    <a:pt x="1529588" y="0"/>
                  </a:lnTo>
                  <a:lnTo>
                    <a:pt x="1529588" y="266699"/>
                  </a:lnTo>
                  <a:lnTo>
                    <a:pt x="1529588" y="380999"/>
                  </a:lnTo>
                  <a:lnTo>
                    <a:pt x="1529588" y="457199"/>
                  </a:lnTo>
                  <a:lnTo>
                    <a:pt x="686562" y="457199"/>
                  </a:lnTo>
                  <a:lnTo>
                    <a:pt x="0" y="490219"/>
                  </a:lnTo>
                  <a:lnTo>
                    <a:pt x="325246" y="457199"/>
                  </a:lnTo>
                  <a:lnTo>
                    <a:pt x="84327" y="457199"/>
                  </a:lnTo>
                  <a:lnTo>
                    <a:pt x="84327" y="380999"/>
                  </a:lnTo>
                  <a:lnTo>
                    <a:pt x="84327" y="266699"/>
                  </a:lnTo>
                  <a:lnTo>
                    <a:pt x="84327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952803" y="4998720"/>
            <a:ext cx="2552700" cy="1498600"/>
            <a:chOff x="952803" y="4998720"/>
            <a:chExt cx="2552700" cy="149860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2803" y="5163820"/>
              <a:ext cx="1320204" cy="133349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056130" y="5005070"/>
              <a:ext cx="1442720" cy="595630"/>
            </a:xfrm>
            <a:custGeom>
              <a:avLst/>
              <a:gdLst/>
              <a:ahLst/>
              <a:cxnLst/>
              <a:rect l="l" t="t" r="r" b="b"/>
              <a:pathLst>
                <a:path w="1442720" h="595629">
                  <a:moveTo>
                    <a:pt x="1442720" y="0"/>
                  </a:moveTo>
                  <a:lnTo>
                    <a:pt x="0" y="0"/>
                  </a:lnTo>
                  <a:lnTo>
                    <a:pt x="0" y="454659"/>
                  </a:lnTo>
                  <a:lnTo>
                    <a:pt x="240411" y="454659"/>
                  </a:lnTo>
                  <a:lnTo>
                    <a:pt x="12064" y="595553"/>
                  </a:lnTo>
                  <a:lnTo>
                    <a:pt x="601090" y="454659"/>
                  </a:lnTo>
                  <a:lnTo>
                    <a:pt x="1442720" y="454659"/>
                  </a:lnTo>
                  <a:lnTo>
                    <a:pt x="14427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056130" y="5005070"/>
              <a:ext cx="1442720" cy="595630"/>
            </a:xfrm>
            <a:custGeom>
              <a:avLst/>
              <a:gdLst/>
              <a:ahLst/>
              <a:cxnLst/>
              <a:rect l="l" t="t" r="r" b="b"/>
              <a:pathLst>
                <a:path w="1442720" h="595629">
                  <a:moveTo>
                    <a:pt x="0" y="0"/>
                  </a:moveTo>
                  <a:lnTo>
                    <a:pt x="240411" y="0"/>
                  </a:lnTo>
                  <a:lnTo>
                    <a:pt x="601090" y="0"/>
                  </a:lnTo>
                  <a:lnTo>
                    <a:pt x="1442720" y="0"/>
                  </a:lnTo>
                  <a:lnTo>
                    <a:pt x="1442720" y="265175"/>
                  </a:lnTo>
                  <a:lnTo>
                    <a:pt x="1442720" y="378840"/>
                  </a:lnTo>
                  <a:lnTo>
                    <a:pt x="1442720" y="454659"/>
                  </a:lnTo>
                  <a:lnTo>
                    <a:pt x="601090" y="454659"/>
                  </a:lnTo>
                  <a:lnTo>
                    <a:pt x="12064" y="595553"/>
                  </a:lnTo>
                  <a:lnTo>
                    <a:pt x="240411" y="454659"/>
                  </a:lnTo>
                  <a:lnTo>
                    <a:pt x="0" y="454659"/>
                  </a:lnTo>
                  <a:lnTo>
                    <a:pt x="0" y="378840"/>
                  </a:lnTo>
                  <a:lnTo>
                    <a:pt x="0" y="265175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6631940" y="4866640"/>
            <a:ext cx="5318760" cy="1790700"/>
            <a:chOff x="6631940" y="4866640"/>
            <a:chExt cx="5318760" cy="1790700"/>
          </a:xfrm>
        </p:grpSpPr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17810" y="5100320"/>
              <a:ext cx="1522909" cy="151278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0366629" y="5005070"/>
              <a:ext cx="1577975" cy="535940"/>
            </a:xfrm>
            <a:custGeom>
              <a:avLst/>
              <a:gdLst/>
              <a:ahLst/>
              <a:cxnLst/>
              <a:rect l="l" t="t" r="r" b="b"/>
              <a:pathLst>
                <a:path w="1577975" h="535939">
                  <a:moveTo>
                    <a:pt x="1577721" y="0"/>
                  </a:moveTo>
                  <a:lnTo>
                    <a:pt x="132461" y="0"/>
                  </a:lnTo>
                  <a:lnTo>
                    <a:pt x="132461" y="454659"/>
                  </a:lnTo>
                  <a:lnTo>
                    <a:pt x="373379" y="454659"/>
                  </a:lnTo>
                  <a:lnTo>
                    <a:pt x="0" y="535558"/>
                  </a:lnTo>
                  <a:lnTo>
                    <a:pt x="734695" y="454659"/>
                  </a:lnTo>
                  <a:lnTo>
                    <a:pt x="1577721" y="454659"/>
                  </a:lnTo>
                  <a:lnTo>
                    <a:pt x="157772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366629" y="5005070"/>
              <a:ext cx="1577975" cy="535940"/>
            </a:xfrm>
            <a:custGeom>
              <a:avLst/>
              <a:gdLst/>
              <a:ahLst/>
              <a:cxnLst/>
              <a:rect l="l" t="t" r="r" b="b"/>
              <a:pathLst>
                <a:path w="1577975" h="535939">
                  <a:moveTo>
                    <a:pt x="132461" y="0"/>
                  </a:moveTo>
                  <a:lnTo>
                    <a:pt x="373379" y="0"/>
                  </a:lnTo>
                  <a:lnTo>
                    <a:pt x="734695" y="0"/>
                  </a:lnTo>
                  <a:lnTo>
                    <a:pt x="1577721" y="0"/>
                  </a:lnTo>
                  <a:lnTo>
                    <a:pt x="1577721" y="265175"/>
                  </a:lnTo>
                  <a:lnTo>
                    <a:pt x="1577721" y="378840"/>
                  </a:lnTo>
                  <a:lnTo>
                    <a:pt x="1577721" y="454659"/>
                  </a:lnTo>
                  <a:lnTo>
                    <a:pt x="734695" y="454659"/>
                  </a:lnTo>
                  <a:lnTo>
                    <a:pt x="0" y="535558"/>
                  </a:lnTo>
                  <a:lnTo>
                    <a:pt x="373379" y="454659"/>
                  </a:lnTo>
                  <a:lnTo>
                    <a:pt x="132461" y="454659"/>
                  </a:lnTo>
                  <a:lnTo>
                    <a:pt x="132461" y="378840"/>
                  </a:lnTo>
                  <a:lnTo>
                    <a:pt x="132461" y="265175"/>
                  </a:lnTo>
                  <a:lnTo>
                    <a:pt x="132461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31940" y="5311140"/>
              <a:ext cx="1561475" cy="134620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576566" y="4872990"/>
              <a:ext cx="1731645" cy="511809"/>
            </a:xfrm>
            <a:custGeom>
              <a:avLst/>
              <a:gdLst/>
              <a:ahLst/>
              <a:cxnLst/>
              <a:rect l="l" t="t" r="r" b="b"/>
              <a:pathLst>
                <a:path w="1731645" h="511810">
                  <a:moveTo>
                    <a:pt x="1731263" y="0"/>
                  </a:moveTo>
                  <a:lnTo>
                    <a:pt x="288543" y="0"/>
                  </a:lnTo>
                  <a:lnTo>
                    <a:pt x="288543" y="265176"/>
                  </a:lnTo>
                  <a:lnTo>
                    <a:pt x="0" y="511556"/>
                  </a:lnTo>
                  <a:lnTo>
                    <a:pt x="288543" y="378841"/>
                  </a:lnTo>
                  <a:lnTo>
                    <a:pt x="288543" y="454660"/>
                  </a:lnTo>
                  <a:lnTo>
                    <a:pt x="1731263" y="454660"/>
                  </a:lnTo>
                  <a:lnTo>
                    <a:pt x="17312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576566" y="4872990"/>
              <a:ext cx="1731645" cy="511809"/>
            </a:xfrm>
            <a:custGeom>
              <a:avLst/>
              <a:gdLst/>
              <a:ahLst/>
              <a:cxnLst/>
              <a:rect l="l" t="t" r="r" b="b"/>
              <a:pathLst>
                <a:path w="1731645" h="511810">
                  <a:moveTo>
                    <a:pt x="288543" y="0"/>
                  </a:moveTo>
                  <a:lnTo>
                    <a:pt x="528954" y="0"/>
                  </a:lnTo>
                  <a:lnTo>
                    <a:pt x="889634" y="0"/>
                  </a:lnTo>
                  <a:lnTo>
                    <a:pt x="1731263" y="0"/>
                  </a:lnTo>
                  <a:lnTo>
                    <a:pt x="1731263" y="265176"/>
                  </a:lnTo>
                  <a:lnTo>
                    <a:pt x="1731263" y="378841"/>
                  </a:lnTo>
                  <a:lnTo>
                    <a:pt x="1731263" y="454660"/>
                  </a:lnTo>
                  <a:lnTo>
                    <a:pt x="889634" y="454660"/>
                  </a:lnTo>
                  <a:lnTo>
                    <a:pt x="528954" y="454660"/>
                  </a:lnTo>
                  <a:lnTo>
                    <a:pt x="288543" y="454660"/>
                  </a:lnTo>
                  <a:lnTo>
                    <a:pt x="288543" y="378841"/>
                  </a:lnTo>
                  <a:lnTo>
                    <a:pt x="0" y="511556"/>
                  </a:lnTo>
                  <a:lnTo>
                    <a:pt x="288543" y="265176"/>
                  </a:lnTo>
                  <a:lnTo>
                    <a:pt x="288543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434644" y="1318767"/>
          <a:ext cx="8223884" cy="2947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8700"/>
                <a:gridCol w="3537585"/>
                <a:gridCol w="3657599"/>
              </a:tblGrid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100" i="1" spc="20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Pedwar</a:t>
                      </a:r>
                      <a:r>
                        <a:rPr sz="1100" i="1" spc="40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2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neu</a:t>
                      </a:r>
                      <a:r>
                        <a:rPr sz="1100" i="1" spc="38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fwy</a:t>
                      </a:r>
                      <a:r>
                        <a:rPr sz="1100" i="1" spc="37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o</a:t>
                      </a:r>
                      <a:r>
                        <a:rPr sz="1100" i="1" spc="39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gorneli</a:t>
                      </a:r>
                      <a:r>
                        <a:rPr sz="1100" i="1" spc="3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55" dirty="0">
                          <a:latin typeface="Verdana"/>
                          <a:cs typeface="Verdana"/>
                        </a:rPr>
                        <a:t>/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100" i="1" spc="19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four</a:t>
                      </a:r>
                      <a:r>
                        <a:rPr sz="1100" i="1" spc="37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3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or</a:t>
                      </a:r>
                      <a:r>
                        <a:rPr sz="1100" i="1" spc="37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5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more</a:t>
                      </a:r>
                      <a:r>
                        <a:rPr sz="1100" i="1" spc="35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6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corners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0480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100" i="1" spc="26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Llai</a:t>
                      </a:r>
                      <a:r>
                        <a:rPr sz="1100" i="1" spc="36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na</a:t>
                      </a:r>
                      <a:r>
                        <a:rPr sz="1100" i="1" spc="3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pedwar</a:t>
                      </a:r>
                      <a:r>
                        <a:rPr sz="1100" i="1" spc="40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9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cornel</a:t>
                      </a:r>
                      <a:r>
                        <a:rPr sz="1100" i="1" spc="3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55" dirty="0">
                          <a:latin typeface="Verdana"/>
                          <a:cs typeface="Verdana"/>
                        </a:rPr>
                        <a:t>/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i="1" spc="16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less</a:t>
                      </a:r>
                      <a:r>
                        <a:rPr sz="1100" i="1" spc="33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5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than</a:t>
                      </a:r>
                      <a:r>
                        <a:rPr sz="1100" i="1" spc="37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30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4</a:t>
                      </a:r>
                      <a:r>
                        <a:rPr sz="1100" i="1" spc="37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6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corners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0480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1256030">
                <a:tc>
                  <a:txBody>
                    <a:bodyPr/>
                    <a:lstStyle/>
                    <a:p>
                      <a:pPr marL="92075" marR="83185" indent="-1270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100" i="1" spc="204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Pedwar </a:t>
                      </a:r>
                      <a:r>
                        <a:rPr sz="1100" i="1" spc="2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2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neu</a:t>
                      </a:r>
                      <a:r>
                        <a:rPr sz="1100" i="1" spc="34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fwy </a:t>
                      </a:r>
                      <a:r>
                        <a:rPr sz="1100" i="1" spc="1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o</a:t>
                      </a:r>
                      <a:r>
                        <a:rPr sz="1100" i="1" spc="30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2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ochrau </a:t>
                      </a:r>
                      <a:r>
                        <a:rPr sz="1100" i="1" spc="-37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9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four</a:t>
                      </a:r>
                      <a:r>
                        <a:rPr sz="1100" i="1" spc="36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2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or </a:t>
                      </a:r>
                      <a:r>
                        <a:rPr sz="1100" i="1" spc="13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5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more </a:t>
                      </a:r>
                      <a:r>
                        <a:rPr sz="1100" i="1" spc="15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8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sides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1115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1264920">
                <a:tc>
                  <a:txBody>
                    <a:bodyPr/>
                    <a:lstStyle/>
                    <a:p>
                      <a:pPr marL="155575" marR="147955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100" i="1" spc="26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Llai</a:t>
                      </a:r>
                      <a:r>
                        <a:rPr sz="1100" i="1" spc="29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na </a:t>
                      </a:r>
                      <a:r>
                        <a:rPr sz="1100" i="1" spc="-37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pedwar </a:t>
                      </a:r>
                      <a:r>
                        <a:rPr sz="1100" i="1" spc="-37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9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ochr </a:t>
                      </a:r>
                      <a:r>
                        <a:rPr sz="1100" i="1" spc="19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7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Less </a:t>
                      </a:r>
                      <a:r>
                        <a:rPr sz="1100" i="1" spc="18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25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than </a:t>
                      </a:r>
                      <a:r>
                        <a:rPr sz="1100" i="1" spc="254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9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four </a:t>
                      </a:r>
                      <a:r>
                        <a:rPr sz="1100" i="1" spc="19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8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sides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1750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71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000000"/>
                      </a:solidFill>
                      <a:prstDash val="solid"/>
                    </a:lnT>
                    <a:lnB w="571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</a:tbl>
          </a:graphicData>
        </a:graphic>
      </p:graphicFrame>
      <p:sp>
        <p:nvSpPr>
          <p:cNvPr id="20" name="object 20"/>
          <p:cNvSpPr txBox="1"/>
          <p:nvPr/>
        </p:nvSpPr>
        <p:spPr>
          <a:xfrm>
            <a:off x="457834" y="983234"/>
            <a:ext cx="52184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75" dirty="0">
                <a:solidFill>
                  <a:srgbClr val="FF0000"/>
                </a:solidFill>
                <a:latin typeface="Verdana"/>
                <a:cs typeface="Verdana"/>
              </a:rPr>
              <a:t>1.Dosbarthwch</a:t>
            </a:r>
            <a:r>
              <a:rPr sz="1200" i="1" spc="37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5" dirty="0">
                <a:solidFill>
                  <a:srgbClr val="FF0000"/>
                </a:solidFill>
                <a:latin typeface="Verdana"/>
                <a:cs typeface="Verdana"/>
              </a:rPr>
              <a:t>y</a:t>
            </a:r>
            <a:r>
              <a:rPr sz="1200" i="1" spc="43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25" dirty="0">
                <a:solidFill>
                  <a:srgbClr val="FF0000"/>
                </a:solidFill>
                <a:latin typeface="Verdana"/>
                <a:cs typeface="Verdana"/>
              </a:rPr>
              <a:t>siapiau.</a:t>
            </a:r>
            <a:r>
              <a:rPr sz="1200" i="1" spc="42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30" dirty="0">
                <a:latin typeface="Verdana"/>
                <a:cs typeface="Verdana"/>
              </a:rPr>
              <a:t> </a:t>
            </a:r>
            <a:r>
              <a:rPr sz="1200" i="1" spc="195" dirty="0">
                <a:solidFill>
                  <a:srgbClr val="006FC0"/>
                </a:solidFill>
                <a:latin typeface="Verdana"/>
                <a:cs typeface="Verdana"/>
              </a:rPr>
              <a:t>Distribute</a:t>
            </a:r>
            <a:r>
              <a:rPr sz="1200" i="1" spc="45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85" dirty="0">
                <a:solidFill>
                  <a:srgbClr val="006FC0"/>
                </a:solidFill>
                <a:latin typeface="Verdana"/>
                <a:cs typeface="Verdana"/>
              </a:rPr>
              <a:t>shapes.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8928100" y="1838960"/>
            <a:ext cx="541020" cy="474980"/>
            <a:chOff x="8928100" y="1838960"/>
            <a:chExt cx="541020" cy="474980"/>
          </a:xfrm>
        </p:grpSpPr>
        <p:sp>
          <p:nvSpPr>
            <p:cNvPr id="22" name="object 22"/>
            <p:cNvSpPr/>
            <p:nvPr/>
          </p:nvSpPr>
          <p:spPr>
            <a:xfrm>
              <a:off x="8934450" y="1845310"/>
              <a:ext cx="528320" cy="462280"/>
            </a:xfrm>
            <a:custGeom>
              <a:avLst/>
              <a:gdLst/>
              <a:ahLst/>
              <a:cxnLst/>
              <a:rect l="l" t="t" r="r" b="b"/>
              <a:pathLst>
                <a:path w="528320" h="462280">
                  <a:moveTo>
                    <a:pt x="528320" y="0"/>
                  </a:moveTo>
                  <a:lnTo>
                    <a:pt x="0" y="0"/>
                  </a:lnTo>
                  <a:lnTo>
                    <a:pt x="0" y="462279"/>
                  </a:lnTo>
                  <a:lnTo>
                    <a:pt x="528320" y="462279"/>
                  </a:lnTo>
                  <a:lnTo>
                    <a:pt x="52832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934450" y="1845310"/>
              <a:ext cx="528320" cy="462280"/>
            </a:xfrm>
            <a:custGeom>
              <a:avLst/>
              <a:gdLst/>
              <a:ahLst/>
              <a:cxnLst/>
              <a:rect l="l" t="t" r="r" b="b"/>
              <a:pathLst>
                <a:path w="528320" h="462280">
                  <a:moveTo>
                    <a:pt x="0" y="462279"/>
                  </a:moveTo>
                  <a:lnTo>
                    <a:pt x="528320" y="462279"/>
                  </a:lnTo>
                  <a:lnTo>
                    <a:pt x="528320" y="0"/>
                  </a:lnTo>
                  <a:lnTo>
                    <a:pt x="0" y="0"/>
                  </a:lnTo>
                  <a:lnTo>
                    <a:pt x="0" y="46227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4" name="object 24"/>
          <p:cNvGrpSpPr/>
          <p:nvPr/>
        </p:nvGrpSpPr>
        <p:grpSpPr>
          <a:xfrm>
            <a:off x="9738359" y="1838960"/>
            <a:ext cx="543560" cy="474980"/>
            <a:chOff x="9738359" y="1838960"/>
            <a:chExt cx="543560" cy="474980"/>
          </a:xfrm>
        </p:grpSpPr>
        <p:sp>
          <p:nvSpPr>
            <p:cNvPr id="25" name="object 25"/>
            <p:cNvSpPr/>
            <p:nvPr/>
          </p:nvSpPr>
          <p:spPr>
            <a:xfrm>
              <a:off x="9744709" y="1845310"/>
              <a:ext cx="530860" cy="462280"/>
            </a:xfrm>
            <a:custGeom>
              <a:avLst/>
              <a:gdLst/>
              <a:ahLst/>
              <a:cxnLst/>
              <a:rect l="l" t="t" r="r" b="b"/>
              <a:pathLst>
                <a:path w="530859" h="462280">
                  <a:moveTo>
                    <a:pt x="265430" y="0"/>
                  </a:moveTo>
                  <a:lnTo>
                    <a:pt x="0" y="176529"/>
                  </a:lnTo>
                  <a:lnTo>
                    <a:pt x="101346" y="462279"/>
                  </a:lnTo>
                  <a:lnTo>
                    <a:pt x="429514" y="462279"/>
                  </a:lnTo>
                  <a:lnTo>
                    <a:pt x="530860" y="176529"/>
                  </a:lnTo>
                  <a:lnTo>
                    <a:pt x="265430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9744709" y="1845310"/>
              <a:ext cx="530860" cy="462280"/>
            </a:xfrm>
            <a:custGeom>
              <a:avLst/>
              <a:gdLst/>
              <a:ahLst/>
              <a:cxnLst/>
              <a:rect l="l" t="t" r="r" b="b"/>
              <a:pathLst>
                <a:path w="530859" h="462280">
                  <a:moveTo>
                    <a:pt x="0" y="176529"/>
                  </a:moveTo>
                  <a:lnTo>
                    <a:pt x="265430" y="0"/>
                  </a:lnTo>
                  <a:lnTo>
                    <a:pt x="530860" y="176529"/>
                  </a:lnTo>
                  <a:lnTo>
                    <a:pt x="429514" y="462279"/>
                  </a:lnTo>
                  <a:lnTo>
                    <a:pt x="101346" y="462279"/>
                  </a:lnTo>
                  <a:lnTo>
                    <a:pt x="0" y="17652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9738359" y="2481579"/>
            <a:ext cx="543560" cy="474980"/>
            <a:chOff x="9738359" y="2481579"/>
            <a:chExt cx="543560" cy="474980"/>
          </a:xfrm>
        </p:grpSpPr>
        <p:sp>
          <p:nvSpPr>
            <p:cNvPr id="28" name="object 28"/>
            <p:cNvSpPr/>
            <p:nvPr/>
          </p:nvSpPr>
          <p:spPr>
            <a:xfrm>
              <a:off x="9744709" y="2487929"/>
              <a:ext cx="530860" cy="462280"/>
            </a:xfrm>
            <a:custGeom>
              <a:avLst/>
              <a:gdLst/>
              <a:ahLst/>
              <a:cxnLst/>
              <a:rect l="l" t="t" r="r" b="b"/>
              <a:pathLst>
                <a:path w="530859" h="462280">
                  <a:moveTo>
                    <a:pt x="265430" y="0"/>
                  </a:moveTo>
                  <a:lnTo>
                    <a:pt x="217727" y="3724"/>
                  </a:lnTo>
                  <a:lnTo>
                    <a:pt x="172826" y="14463"/>
                  </a:lnTo>
                  <a:lnTo>
                    <a:pt x="131477" y="31561"/>
                  </a:lnTo>
                  <a:lnTo>
                    <a:pt x="94431" y="54367"/>
                  </a:lnTo>
                  <a:lnTo>
                    <a:pt x="62437" y="82227"/>
                  </a:lnTo>
                  <a:lnTo>
                    <a:pt x="36246" y="114488"/>
                  </a:lnTo>
                  <a:lnTo>
                    <a:pt x="16609" y="150495"/>
                  </a:lnTo>
                  <a:lnTo>
                    <a:pt x="4277" y="189597"/>
                  </a:lnTo>
                  <a:lnTo>
                    <a:pt x="0" y="231140"/>
                  </a:lnTo>
                  <a:lnTo>
                    <a:pt x="4277" y="272682"/>
                  </a:lnTo>
                  <a:lnTo>
                    <a:pt x="16609" y="311784"/>
                  </a:lnTo>
                  <a:lnTo>
                    <a:pt x="36246" y="347791"/>
                  </a:lnTo>
                  <a:lnTo>
                    <a:pt x="62437" y="380052"/>
                  </a:lnTo>
                  <a:lnTo>
                    <a:pt x="94431" y="407912"/>
                  </a:lnTo>
                  <a:lnTo>
                    <a:pt x="131477" y="430718"/>
                  </a:lnTo>
                  <a:lnTo>
                    <a:pt x="172826" y="447816"/>
                  </a:lnTo>
                  <a:lnTo>
                    <a:pt x="217727" y="458555"/>
                  </a:lnTo>
                  <a:lnTo>
                    <a:pt x="265430" y="462280"/>
                  </a:lnTo>
                  <a:lnTo>
                    <a:pt x="313132" y="458555"/>
                  </a:lnTo>
                  <a:lnTo>
                    <a:pt x="358033" y="447816"/>
                  </a:lnTo>
                  <a:lnTo>
                    <a:pt x="399382" y="430718"/>
                  </a:lnTo>
                  <a:lnTo>
                    <a:pt x="436428" y="407912"/>
                  </a:lnTo>
                  <a:lnTo>
                    <a:pt x="468422" y="380052"/>
                  </a:lnTo>
                  <a:lnTo>
                    <a:pt x="494613" y="347791"/>
                  </a:lnTo>
                  <a:lnTo>
                    <a:pt x="514250" y="311784"/>
                  </a:lnTo>
                  <a:lnTo>
                    <a:pt x="526582" y="272682"/>
                  </a:lnTo>
                  <a:lnTo>
                    <a:pt x="530860" y="231140"/>
                  </a:lnTo>
                  <a:lnTo>
                    <a:pt x="526582" y="189597"/>
                  </a:lnTo>
                  <a:lnTo>
                    <a:pt x="514250" y="150495"/>
                  </a:lnTo>
                  <a:lnTo>
                    <a:pt x="494613" y="114488"/>
                  </a:lnTo>
                  <a:lnTo>
                    <a:pt x="468422" y="82227"/>
                  </a:lnTo>
                  <a:lnTo>
                    <a:pt x="436428" y="54367"/>
                  </a:lnTo>
                  <a:lnTo>
                    <a:pt x="399382" y="31561"/>
                  </a:lnTo>
                  <a:lnTo>
                    <a:pt x="358033" y="14463"/>
                  </a:lnTo>
                  <a:lnTo>
                    <a:pt x="313132" y="3724"/>
                  </a:lnTo>
                  <a:lnTo>
                    <a:pt x="26543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9744709" y="2487929"/>
              <a:ext cx="530860" cy="462280"/>
            </a:xfrm>
            <a:custGeom>
              <a:avLst/>
              <a:gdLst/>
              <a:ahLst/>
              <a:cxnLst/>
              <a:rect l="l" t="t" r="r" b="b"/>
              <a:pathLst>
                <a:path w="530859" h="462280">
                  <a:moveTo>
                    <a:pt x="0" y="231140"/>
                  </a:moveTo>
                  <a:lnTo>
                    <a:pt x="4277" y="189597"/>
                  </a:lnTo>
                  <a:lnTo>
                    <a:pt x="16609" y="150495"/>
                  </a:lnTo>
                  <a:lnTo>
                    <a:pt x="36246" y="114488"/>
                  </a:lnTo>
                  <a:lnTo>
                    <a:pt x="62437" y="82227"/>
                  </a:lnTo>
                  <a:lnTo>
                    <a:pt x="94431" y="54367"/>
                  </a:lnTo>
                  <a:lnTo>
                    <a:pt x="131477" y="31561"/>
                  </a:lnTo>
                  <a:lnTo>
                    <a:pt x="172826" y="14463"/>
                  </a:lnTo>
                  <a:lnTo>
                    <a:pt x="217727" y="3724"/>
                  </a:lnTo>
                  <a:lnTo>
                    <a:pt x="265430" y="0"/>
                  </a:lnTo>
                  <a:lnTo>
                    <a:pt x="313132" y="3724"/>
                  </a:lnTo>
                  <a:lnTo>
                    <a:pt x="358033" y="14463"/>
                  </a:lnTo>
                  <a:lnTo>
                    <a:pt x="399382" y="31561"/>
                  </a:lnTo>
                  <a:lnTo>
                    <a:pt x="436428" y="54367"/>
                  </a:lnTo>
                  <a:lnTo>
                    <a:pt x="468422" y="82227"/>
                  </a:lnTo>
                  <a:lnTo>
                    <a:pt x="494613" y="114488"/>
                  </a:lnTo>
                  <a:lnTo>
                    <a:pt x="514250" y="150495"/>
                  </a:lnTo>
                  <a:lnTo>
                    <a:pt x="526582" y="189597"/>
                  </a:lnTo>
                  <a:lnTo>
                    <a:pt x="530860" y="231140"/>
                  </a:lnTo>
                  <a:lnTo>
                    <a:pt x="526582" y="272682"/>
                  </a:lnTo>
                  <a:lnTo>
                    <a:pt x="514250" y="311784"/>
                  </a:lnTo>
                  <a:lnTo>
                    <a:pt x="494613" y="347791"/>
                  </a:lnTo>
                  <a:lnTo>
                    <a:pt x="468422" y="380052"/>
                  </a:lnTo>
                  <a:lnTo>
                    <a:pt x="436428" y="407912"/>
                  </a:lnTo>
                  <a:lnTo>
                    <a:pt x="399382" y="430718"/>
                  </a:lnTo>
                  <a:lnTo>
                    <a:pt x="358033" y="447816"/>
                  </a:lnTo>
                  <a:lnTo>
                    <a:pt x="313132" y="458555"/>
                  </a:lnTo>
                  <a:lnTo>
                    <a:pt x="265430" y="462280"/>
                  </a:lnTo>
                  <a:lnTo>
                    <a:pt x="217727" y="458555"/>
                  </a:lnTo>
                  <a:lnTo>
                    <a:pt x="172826" y="447816"/>
                  </a:lnTo>
                  <a:lnTo>
                    <a:pt x="131477" y="430718"/>
                  </a:lnTo>
                  <a:lnTo>
                    <a:pt x="94431" y="407912"/>
                  </a:lnTo>
                  <a:lnTo>
                    <a:pt x="62437" y="380052"/>
                  </a:lnTo>
                  <a:lnTo>
                    <a:pt x="36246" y="347791"/>
                  </a:lnTo>
                  <a:lnTo>
                    <a:pt x="16609" y="311784"/>
                  </a:lnTo>
                  <a:lnTo>
                    <a:pt x="4277" y="272682"/>
                  </a:lnTo>
                  <a:lnTo>
                    <a:pt x="0" y="23114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11153140" y="2481579"/>
            <a:ext cx="541020" cy="474980"/>
            <a:chOff x="11153140" y="2481579"/>
            <a:chExt cx="541020" cy="474980"/>
          </a:xfrm>
        </p:grpSpPr>
        <p:sp>
          <p:nvSpPr>
            <p:cNvPr id="31" name="object 31"/>
            <p:cNvSpPr/>
            <p:nvPr/>
          </p:nvSpPr>
          <p:spPr>
            <a:xfrm>
              <a:off x="11159490" y="2487929"/>
              <a:ext cx="528320" cy="462280"/>
            </a:xfrm>
            <a:custGeom>
              <a:avLst/>
              <a:gdLst/>
              <a:ahLst/>
              <a:cxnLst/>
              <a:rect l="l" t="t" r="r" b="b"/>
              <a:pathLst>
                <a:path w="528320" h="462280">
                  <a:moveTo>
                    <a:pt x="297179" y="0"/>
                  </a:moveTo>
                  <a:lnTo>
                    <a:pt x="0" y="0"/>
                  </a:lnTo>
                  <a:lnTo>
                    <a:pt x="0" y="462280"/>
                  </a:lnTo>
                  <a:lnTo>
                    <a:pt x="297179" y="462280"/>
                  </a:lnTo>
                  <a:lnTo>
                    <a:pt x="528319" y="231140"/>
                  </a:lnTo>
                  <a:lnTo>
                    <a:pt x="297179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1159490" y="2487929"/>
              <a:ext cx="528320" cy="462280"/>
            </a:xfrm>
            <a:custGeom>
              <a:avLst/>
              <a:gdLst/>
              <a:ahLst/>
              <a:cxnLst/>
              <a:rect l="l" t="t" r="r" b="b"/>
              <a:pathLst>
                <a:path w="528320" h="462280">
                  <a:moveTo>
                    <a:pt x="0" y="0"/>
                  </a:moveTo>
                  <a:lnTo>
                    <a:pt x="297179" y="0"/>
                  </a:lnTo>
                  <a:lnTo>
                    <a:pt x="528319" y="231140"/>
                  </a:lnTo>
                  <a:lnTo>
                    <a:pt x="297179" y="462280"/>
                  </a:lnTo>
                  <a:lnTo>
                    <a:pt x="0" y="46228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10447019" y="2481579"/>
            <a:ext cx="541020" cy="474980"/>
            <a:chOff x="10447019" y="2481579"/>
            <a:chExt cx="541020" cy="474980"/>
          </a:xfrm>
        </p:grpSpPr>
        <p:sp>
          <p:nvSpPr>
            <p:cNvPr id="34" name="object 34"/>
            <p:cNvSpPr/>
            <p:nvPr/>
          </p:nvSpPr>
          <p:spPr>
            <a:xfrm>
              <a:off x="10453369" y="2487929"/>
              <a:ext cx="528320" cy="462280"/>
            </a:xfrm>
            <a:custGeom>
              <a:avLst/>
              <a:gdLst/>
              <a:ahLst/>
              <a:cxnLst/>
              <a:rect l="l" t="t" r="r" b="b"/>
              <a:pathLst>
                <a:path w="528320" h="462280">
                  <a:moveTo>
                    <a:pt x="334899" y="0"/>
                  </a:moveTo>
                  <a:lnTo>
                    <a:pt x="193421" y="0"/>
                  </a:lnTo>
                  <a:lnTo>
                    <a:pt x="70738" y="61975"/>
                  </a:lnTo>
                  <a:lnTo>
                    <a:pt x="0" y="169164"/>
                  </a:lnTo>
                  <a:lnTo>
                    <a:pt x="0" y="293116"/>
                  </a:lnTo>
                  <a:lnTo>
                    <a:pt x="70738" y="400304"/>
                  </a:lnTo>
                  <a:lnTo>
                    <a:pt x="193421" y="462280"/>
                  </a:lnTo>
                  <a:lnTo>
                    <a:pt x="334899" y="462280"/>
                  </a:lnTo>
                  <a:lnTo>
                    <a:pt x="457580" y="400304"/>
                  </a:lnTo>
                  <a:lnTo>
                    <a:pt x="528320" y="293116"/>
                  </a:lnTo>
                  <a:lnTo>
                    <a:pt x="528320" y="169164"/>
                  </a:lnTo>
                  <a:lnTo>
                    <a:pt x="457580" y="61975"/>
                  </a:lnTo>
                  <a:lnTo>
                    <a:pt x="33489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0453369" y="2487929"/>
              <a:ext cx="528320" cy="462280"/>
            </a:xfrm>
            <a:custGeom>
              <a:avLst/>
              <a:gdLst/>
              <a:ahLst/>
              <a:cxnLst/>
              <a:rect l="l" t="t" r="r" b="b"/>
              <a:pathLst>
                <a:path w="528320" h="462280">
                  <a:moveTo>
                    <a:pt x="0" y="169164"/>
                  </a:moveTo>
                  <a:lnTo>
                    <a:pt x="70738" y="61975"/>
                  </a:lnTo>
                  <a:lnTo>
                    <a:pt x="193421" y="0"/>
                  </a:lnTo>
                  <a:lnTo>
                    <a:pt x="334899" y="0"/>
                  </a:lnTo>
                  <a:lnTo>
                    <a:pt x="457580" y="61975"/>
                  </a:lnTo>
                  <a:lnTo>
                    <a:pt x="528320" y="169164"/>
                  </a:lnTo>
                  <a:lnTo>
                    <a:pt x="528320" y="293116"/>
                  </a:lnTo>
                  <a:lnTo>
                    <a:pt x="457580" y="400304"/>
                  </a:lnTo>
                  <a:lnTo>
                    <a:pt x="334899" y="462280"/>
                  </a:lnTo>
                  <a:lnTo>
                    <a:pt x="193421" y="462280"/>
                  </a:lnTo>
                  <a:lnTo>
                    <a:pt x="70738" y="400304"/>
                  </a:lnTo>
                  <a:lnTo>
                    <a:pt x="0" y="293116"/>
                  </a:lnTo>
                  <a:lnTo>
                    <a:pt x="0" y="16916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6" name="object 36"/>
          <p:cNvGrpSpPr/>
          <p:nvPr/>
        </p:nvGrpSpPr>
        <p:grpSpPr>
          <a:xfrm>
            <a:off x="11153140" y="1836420"/>
            <a:ext cx="541020" cy="472440"/>
            <a:chOff x="11153140" y="1836420"/>
            <a:chExt cx="541020" cy="472440"/>
          </a:xfrm>
        </p:grpSpPr>
        <p:sp>
          <p:nvSpPr>
            <p:cNvPr id="37" name="object 37"/>
            <p:cNvSpPr/>
            <p:nvPr/>
          </p:nvSpPr>
          <p:spPr>
            <a:xfrm>
              <a:off x="11159490" y="1842770"/>
              <a:ext cx="528320" cy="459740"/>
            </a:xfrm>
            <a:custGeom>
              <a:avLst/>
              <a:gdLst/>
              <a:ahLst/>
              <a:cxnLst/>
              <a:rect l="l" t="t" r="r" b="b"/>
              <a:pathLst>
                <a:path w="528320" h="459739">
                  <a:moveTo>
                    <a:pt x="298450" y="0"/>
                  </a:moveTo>
                  <a:lnTo>
                    <a:pt x="298450" y="114934"/>
                  </a:lnTo>
                  <a:lnTo>
                    <a:pt x="0" y="114934"/>
                  </a:lnTo>
                  <a:lnTo>
                    <a:pt x="0" y="344804"/>
                  </a:lnTo>
                  <a:lnTo>
                    <a:pt x="298450" y="344804"/>
                  </a:lnTo>
                  <a:lnTo>
                    <a:pt x="298450" y="459739"/>
                  </a:lnTo>
                  <a:lnTo>
                    <a:pt x="528319" y="229869"/>
                  </a:lnTo>
                  <a:lnTo>
                    <a:pt x="298450" y="0"/>
                  </a:lnTo>
                  <a:close/>
                </a:path>
              </a:pathLst>
            </a:custGeom>
            <a:solidFill>
              <a:srgbClr val="FF33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1159490" y="1842770"/>
              <a:ext cx="528320" cy="459740"/>
            </a:xfrm>
            <a:custGeom>
              <a:avLst/>
              <a:gdLst/>
              <a:ahLst/>
              <a:cxnLst/>
              <a:rect l="l" t="t" r="r" b="b"/>
              <a:pathLst>
                <a:path w="528320" h="459739">
                  <a:moveTo>
                    <a:pt x="0" y="114934"/>
                  </a:moveTo>
                  <a:lnTo>
                    <a:pt x="298450" y="114934"/>
                  </a:lnTo>
                  <a:lnTo>
                    <a:pt x="298450" y="0"/>
                  </a:lnTo>
                  <a:lnTo>
                    <a:pt x="528319" y="229869"/>
                  </a:lnTo>
                  <a:lnTo>
                    <a:pt x="298450" y="459739"/>
                  </a:lnTo>
                  <a:lnTo>
                    <a:pt x="298450" y="344804"/>
                  </a:lnTo>
                  <a:lnTo>
                    <a:pt x="0" y="344804"/>
                  </a:lnTo>
                  <a:lnTo>
                    <a:pt x="0" y="11493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9" name="object 39"/>
          <p:cNvGrpSpPr/>
          <p:nvPr/>
        </p:nvGrpSpPr>
        <p:grpSpPr>
          <a:xfrm>
            <a:off x="10447019" y="1836420"/>
            <a:ext cx="541020" cy="472440"/>
            <a:chOff x="10447019" y="1836420"/>
            <a:chExt cx="541020" cy="472440"/>
          </a:xfrm>
        </p:grpSpPr>
        <p:sp>
          <p:nvSpPr>
            <p:cNvPr id="40" name="object 40"/>
            <p:cNvSpPr/>
            <p:nvPr/>
          </p:nvSpPr>
          <p:spPr>
            <a:xfrm>
              <a:off x="10453369" y="1842770"/>
              <a:ext cx="528320" cy="459740"/>
            </a:xfrm>
            <a:custGeom>
              <a:avLst/>
              <a:gdLst/>
              <a:ahLst/>
              <a:cxnLst/>
              <a:rect l="l" t="t" r="r" b="b"/>
              <a:pathLst>
                <a:path w="528320" h="459739">
                  <a:moveTo>
                    <a:pt x="264159" y="0"/>
                  </a:moveTo>
                  <a:lnTo>
                    <a:pt x="52324" y="91058"/>
                  </a:lnTo>
                  <a:lnTo>
                    <a:pt x="0" y="295655"/>
                  </a:lnTo>
                  <a:lnTo>
                    <a:pt x="146557" y="459739"/>
                  </a:lnTo>
                  <a:lnTo>
                    <a:pt x="381761" y="459739"/>
                  </a:lnTo>
                  <a:lnTo>
                    <a:pt x="528320" y="295655"/>
                  </a:lnTo>
                  <a:lnTo>
                    <a:pt x="475996" y="91058"/>
                  </a:lnTo>
                  <a:lnTo>
                    <a:pt x="264159" y="0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0453369" y="1842770"/>
              <a:ext cx="528320" cy="459740"/>
            </a:xfrm>
            <a:custGeom>
              <a:avLst/>
              <a:gdLst/>
              <a:ahLst/>
              <a:cxnLst/>
              <a:rect l="l" t="t" r="r" b="b"/>
              <a:pathLst>
                <a:path w="528320" h="459739">
                  <a:moveTo>
                    <a:pt x="0" y="295655"/>
                  </a:moveTo>
                  <a:lnTo>
                    <a:pt x="52324" y="91058"/>
                  </a:lnTo>
                  <a:lnTo>
                    <a:pt x="264159" y="0"/>
                  </a:lnTo>
                  <a:lnTo>
                    <a:pt x="475996" y="91058"/>
                  </a:lnTo>
                  <a:lnTo>
                    <a:pt x="528320" y="295655"/>
                  </a:lnTo>
                  <a:lnTo>
                    <a:pt x="381761" y="459739"/>
                  </a:lnTo>
                  <a:lnTo>
                    <a:pt x="146557" y="459739"/>
                  </a:lnTo>
                  <a:lnTo>
                    <a:pt x="0" y="295655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2" name="object 42"/>
          <p:cNvGrpSpPr/>
          <p:nvPr/>
        </p:nvGrpSpPr>
        <p:grpSpPr>
          <a:xfrm>
            <a:off x="8963659" y="2489200"/>
            <a:ext cx="541020" cy="474980"/>
            <a:chOff x="8963659" y="2489200"/>
            <a:chExt cx="541020" cy="474980"/>
          </a:xfrm>
        </p:grpSpPr>
        <p:sp>
          <p:nvSpPr>
            <p:cNvPr id="43" name="object 43"/>
            <p:cNvSpPr/>
            <p:nvPr/>
          </p:nvSpPr>
          <p:spPr>
            <a:xfrm>
              <a:off x="8970009" y="2495550"/>
              <a:ext cx="528320" cy="462280"/>
            </a:xfrm>
            <a:custGeom>
              <a:avLst/>
              <a:gdLst/>
              <a:ahLst/>
              <a:cxnLst/>
              <a:rect l="l" t="t" r="r" b="b"/>
              <a:pathLst>
                <a:path w="528320" h="462280">
                  <a:moveTo>
                    <a:pt x="264160" y="0"/>
                  </a:moveTo>
                  <a:lnTo>
                    <a:pt x="0" y="462279"/>
                  </a:lnTo>
                  <a:lnTo>
                    <a:pt x="528320" y="462279"/>
                  </a:lnTo>
                  <a:lnTo>
                    <a:pt x="264160" y="0"/>
                  </a:lnTo>
                  <a:close/>
                </a:path>
              </a:pathLst>
            </a:custGeom>
            <a:solidFill>
              <a:srgbClr val="F4B0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8970009" y="2495550"/>
              <a:ext cx="528320" cy="462280"/>
            </a:xfrm>
            <a:custGeom>
              <a:avLst/>
              <a:gdLst/>
              <a:ahLst/>
              <a:cxnLst/>
              <a:rect l="l" t="t" r="r" b="b"/>
              <a:pathLst>
                <a:path w="528320" h="462280">
                  <a:moveTo>
                    <a:pt x="0" y="462279"/>
                  </a:moveTo>
                  <a:lnTo>
                    <a:pt x="264160" y="0"/>
                  </a:lnTo>
                  <a:lnTo>
                    <a:pt x="528320" y="462279"/>
                  </a:lnTo>
                  <a:lnTo>
                    <a:pt x="0" y="46227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5" name="object 45"/>
          <p:cNvGrpSpPr/>
          <p:nvPr/>
        </p:nvGrpSpPr>
        <p:grpSpPr>
          <a:xfrm>
            <a:off x="9733280" y="3103879"/>
            <a:ext cx="543560" cy="472440"/>
            <a:chOff x="9733280" y="3103879"/>
            <a:chExt cx="543560" cy="472440"/>
          </a:xfrm>
        </p:grpSpPr>
        <p:sp>
          <p:nvSpPr>
            <p:cNvPr id="46" name="object 46"/>
            <p:cNvSpPr/>
            <p:nvPr/>
          </p:nvSpPr>
          <p:spPr>
            <a:xfrm>
              <a:off x="9739630" y="3110229"/>
              <a:ext cx="530860" cy="459740"/>
            </a:xfrm>
            <a:custGeom>
              <a:avLst/>
              <a:gdLst/>
              <a:ahLst/>
              <a:cxnLst/>
              <a:rect l="l" t="t" r="r" b="b"/>
              <a:pathLst>
                <a:path w="530859" h="459739">
                  <a:moveTo>
                    <a:pt x="300990" y="0"/>
                  </a:moveTo>
                  <a:lnTo>
                    <a:pt x="0" y="0"/>
                  </a:lnTo>
                  <a:lnTo>
                    <a:pt x="229870" y="229870"/>
                  </a:lnTo>
                  <a:lnTo>
                    <a:pt x="0" y="459740"/>
                  </a:lnTo>
                  <a:lnTo>
                    <a:pt x="300990" y="459740"/>
                  </a:lnTo>
                  <a:lnTo>
                    <a:pt x="530860" y="229870"/>
                  </a:lnTo>
                  <a:lnTo>
                    <a:pt x="300990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9739630" y="3110229"/>
              <a:ext cx="530860" cy="459740"/>
            </a:xfrm>
            <a:custGeom>
              <a:avLst/>
              <a:gdLst/>
              <a:ahLst/>
              <a:cxnLst/>
              <a:rect l="l" t="t" r="r" b="b"/>
              <a:pathLst>
                <a:path w="530859" h="459739">
                  <a:moveTo>
                    <a:pt x="0" y="0"/>
                  </a:moveTo>
                  <a:lnTo>
                    <a:pt x="300990" y="0"/>
                  </a:lnTo>
                  <a:lnTo>
                    <a:pt x="530860" y="229870"/>
                  </a:lnTo>
                  <a:lnTo>
                    <a:pt x="300990" y="459740"/>
                  </a:lnTo>
                  <a:lnTo>
                    <a:pt x="0" y="459740"/>
                  </a:lnTo>
                  <a:lnTo>
                    <a:pt x="229870" y="22987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8" name="object 48"/>
          <p:cNvGrpSpPr/>
          <p:nvPr/>
        </p:nvGrpSpPr>
        <p:grpSpPr>
          <a:xfrm>
            <a:off x="10449559" y="3081020"/>
            <a:ext cx="543560" cy="474980"/>
            <a:chOff x="10449559" y="3081020"/>
            <a:chExt cx="543560" cy="474980"/>
          </a:xfrm>
        </p:grpSpPr>
        <p:sp>
          <p:nvSpPr>
            <p:cNvPr id="49" name="object 49"/>
            <p:cNvSpPr/>
            <p:nvPr/>
          </p:nvSpPr>
          <p:spPr>
            <a:xfrm>
              <a:off x="10455909" y="3087370"/>
              <a:ext cx="530860" cy="462280"/>
            </a:xfrm>
            <a:custGeom>
              <a:avLst/>
              <a:gdLst/>
              <a:ahLst/>
              <a:cxnLst/>
              <a:rect l="l" t="t" r="r" b="b"/>
              <a:pathLst>
                <a:path w="530859" h="462279">
                  <a:moveTo>
                    <a:pt x="415290" y="0"/>
                  </a:moveTo>
                  <a:lnTo>
                    <a:pt x="115570" y="0"/>
                  </a:lnTo>
                  <a:lnTo>
                    <a:pt x="0" y="231139"/>
                  </a:lnTo>
                  <a:lnTo>
                    <a:pt x="115570" y="462279"/>
                  </a:lnTo>
                  <a:lnTo>
                    <a:pt x="415290" y="462279"/>
                  </a:lnTo>
                  <a:lnTo>
                    <a:pt x="530860" y="231139"/>
                  </a:lnTo>
                  <a:lnTo>
                    <a:pt x="415290" y="0"/>
                  </a:lnTo>
                  <a:close/>
                </a:path>
              </a:pathLst>
            </a:custGeom>
            <a:solidFill>
              <a:srgbClr val="C5D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0455909" y="3087370"/>
              <a:ext cx="530860" cy="462280"/>
            </a:xfrm>
            <a:custGeom>
              <a:avLst/>
              <a:gdLst/>
              <a:ahLst/>
              <a:cxnLst/>
              <a:rect l="l" t="t" r="r" b="b"/>
              <a:pathLst>
                <a:path w="530859" h="462279">
                  <a:moveTo>
                    <a:pt x="0" y="231139"/>
                  </a:moveTo>
                  <a:lnTo>
                    <a:pt x="115570" y="0"/>
                  </a:lnTo>
                  <a:lnTo>
                    <a:pt x="415290" y="0"/>
                  </a:lnTo>
                  <a:lnTo>
                    <a:pt x="530860" y="231139"/>
                  </a:lnTo>
                  <a:lnTo>
                    <a:pt x="415290" y="462279"/>
                  </a:lnTo>
                  <a:lnTo>
                    <a:pt x="115570" y="462279"/>
                  </a:lnTo>
                  <a:lnTo>
                    <a:pt x="0" y="23113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1" name="object 51"/>
          <p:cNvGrpSpPr/>
          <p:nvPr/>
        </p:nvGrpSpPr>
        <p:grpSpPr>
          <a:xfrm>
            <a:off x="11153140" y="3103879"/>
            <a:ext cx="541020" cy="472440"/>
            <a:chOff x="11153140" y="3103879"/>
            <a:chExt cx="541020" cy="472440"/>
          </a:xfrm>
        </p:grpSpPr>
        <p:sp>
          <p:nvSpPr>
            <p:cNvPr id="52" name="object 52"/>
            <p:cNvSpPr/>
            <p:nvPr/>
          </p:nvSpPr>
          <p:spPr>
            <a:xfrm>
              <a:off x="11159490" y="3110229"/>
              <a:ext cx="528320" cy="459740"/>
            </a:xfrm>
            <a:custGeom>
              <a:avLst/>
              <a:gdLst/>
              <a:ahLst/>
              <a:cxnLst/>
              <a:rect l="l" t="t" r="r" b="b"/>
              <a:pathLst>
                <a:path w="528320" h="459739">
                  <a:moveTo>
                    <a:pt x="264159" y="0"/>
                  </a:moveTo>
                  <a:lnTo>
                    <a:pt x="201802" y="175641"/>
                  </a:lnTo>
                  <a:lnTo>
                    <a:pt x="0" y="175641"/>
                  </a:lnTo>
                  <a:lnTo>
                    <a:pt x="163321" y="284099"/>
                  </a:lnTo>
                  <a:lnTo>
                    <a:pt x="100837" y="459740"/>
                  </a:lnTo>
                  <a:lnTo>
                    <a:pt x="264159" y="351155"/>
                  </a:lnTo>
                  <a:lnTo>
                    <a:pt x="427481" y="459740"/>
                  </a:lnTo>
                  <a:lnTo>
                    <a:pt x="364998" y="284099"/>
                  </a:lnTo>
                  <a:lnTo>
                    <a:pt x="528319" y="175641"/>
                  </a:lnTo>
                  <a:lnTo>
                    <a:pt x="326516" y="175641"/>
                  </a:lnTo>
                  <a:lnTo>
                    <a:pt x="264159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1159490" y="3110229"/>
              <a:ext cx="528320" cy="459740"/>
            </a:xfrm>
            <a:custGeom>
              <a:avLst/>
              <a:gdLst/>
              <a:ahLst/>
              <a:cxnLst/>
              <a:rect l="l" t="t" r="r" b="b"/>
              <a:pathLst>
                <a:path w="528320" h="459739">
                  <a:moveTo>
                    <a:pt x="0" y="175641"/>
                  </a:moveTo>
                  <a:lnTo>
                    <a:pt x="201802" y="175641"/>
                  </a:lnTo>
                  <a:lnTo>
                    <a:pt x="264159" y="0"/>
                  </a:lnTo>
                  <a:lnTo>
                    <a:pt x="326516" y="175641"/>
                  </a:lnTo>
                  <a:lnTo>
                    <a:pt x="528319" y="175641"/>
                  </a:lnTo>
                  <a:lnTo>
                    <a:pt x="364998" y="284099"/>
                  </a:lnTo>
                  <a:lnTo>
                    <a:pt x="427481" y="459740"/>
                  </a:lnTo>
                  <a:lnTo>
                    <a:pt x="264159" y="351155"/>
                  </a:lnTo>
                  <a:lnTo>
                    <a:pt x="100837" y="459740"/>
                  </a:lnTo>
                  <a:lnTo>
                    <a:pt x="163321" y="284099"/>
                  </a:lnTo>
                  <a:lnTo>
                    <a:pt x="0" y="17564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4" name="object 54"/>
          <p:cNvGrpSpPr/>
          <p:nvPr/>
        </p:nvGrpSpPr>
        <p:grpSpPr>
          <a:xfrm>
            <a:off x="8978900" y="3088639"/>
            <a:ext cx="541020" cy="472440"/>
            <a:chOff x="8978900" y="3088639"/>
            <a:chExt cx="541020" cy="472440"/>
          </a:xfrm>
        </p:grpSpPr>
        <p:sp>
          <p:nvSpPr>
            <p:cNvPr id="55" name="object 55"/>
            <p:cNvSpPr/>
            <p:nvPr/>
          </p:nvSpPr>
          <p:spPr>
            <a:xfrm>
              <a:off x="8985250" y="3094989"/>
              <a:ext cx="528320" cy="459740"/>
            </a:xfrm>
            <a:custGeom>
              <a:avLst/>
              <a:gdLst/>
              <a:ahLst/>
              <a:cxnLst/>
              <a:rect l="l" t="t" r="r" b="b"/>
              <a:pathLst>
                <a:path w="528320" h="459739">
                  <a:moveTo>
                    <a:pt x="393700" y="0"/>
                  </a:moveTo>
                  <a:lnTo>
                    <a:pt x="134620" y="0"/>
                  </a:lnTo>
                  <a:lnTo>
                    <a:pt x="0" y="134620"/>
                  </a:lnTo>
                  <a:lnTo>
                    <a:pt x="0" y="325120"/>
                  </a:lnTo>
                  <a:lnTo>
                    <a:pt x="134620" y="459739"/>
                  </a:lnTo>
                  <a:lnTo>
                    <a:pt x="393700" y="459739"/>
                  </a:lnTo>
                  <a:lnTo>
                    <a:pt x="528320" y="325120"/>
                  </a:lnTo>
                  <a:lnTo>
                    <a:pt x="528320" y="134620"/>
                  </a:lnTo>
                  <a:lnTo>
                    <a:pt x="393700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8985250" y="3094989"/>
              <a:ext cx="528320" cy="459740"/>
            </a:xfrm>
            <a:custGeom>
              <a:avLst/>
              <a:gdLst/>
              <a:ahLst/>
              <a:cxnLst/>
              <a:rect l="l" t="t" r="r" b="b"/>
              <a:pathLst>
                <a:path w="528320" h="459739">
                  <a:moveTo>
                    <a:pt x="0" y="134620"/>
                  </a:moveTo>
                  <a:lnTo>
                    <a:pt x="134620" y="0"/>
                  </a:lnTo>
                  <a:lnTo>
                    <a:pt x="393700" y="0"/>
                  </a:lnTo>
                  <a:lnTo>
                    <a:pt x="528320" y="134620"/>
                  </a:lnTo>
                  <a:lnTo>
                    <a:pt x="528320" y="325120"/>
                  </a:lnTo>
                  <a:lnTo>
                    <a:pt x="393700" y="459739"/>
                  </a:lnTo>
                  <a:lnTo>
                    <a:pt x="134620" y="459739"/>
                  </a:lnTo>
                  <a:lnTo>
                    <a:pt x="0" y="325120"/>
                  </a:lnTo>
                  <a:lnTo>
                    <a:pt x="0" y="1346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90208" y="144210"/>
            <a:ext cx="3366777" cy="483980"/>
          </a:xfrm>
          <a:prstGeom prst="rect">
            <a:avLst/>
          </a:prstGeom>
        </p:spPr>
      </p:pic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12305" y="1895094"/>
          <a:ext cx="3989070" cy="1592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94535"/>
                <a:gridCol w="1994535"/>
              </a:tblGrid>
              <a:tr h="192405">
                <a:tc>
                  <a:txBody>
                    <a:bodyPr/>
                    <a:lstStyle/>
                    <a:p>
                      <a:pPr algn="ctr">
                        <a:lnSpc>
                          <a:spcPts val="1405"/>
                        </a:lnSpc>
                      </a:pPr>
                      <a:r>
                        <a:rPr sz="1200" b="1" i="1" spc="125" dirty="0">
                          <a:latin typeface="Verdana"/>
                          <a:cs typeface="Verdana"/>
                        </a:rPr>
                        <a:t>ffrwyth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15"/>
                        </a:lnSpc>
                      </a:pPr>
                      <a:r>
                        <a:rPr sz="1050" b="1" i="1" spc="140" dirty="0">
                          <a:latin typeface="Verdana"/>
                          <a:cs typeface="Verdana"/>
                        </a:rPr>
                        <a:t>nifer</a:t>
                      </a:r>
                      <a:r>
                        <a:rPr sz="1050" b="1" i="1" spc="2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50" b="1" i="1" spc="30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1050" b="1" i="1" spc="3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050" b="1" i="1" spc="140" dirty="0">
                          <a:latin typeface="Verdana"/>
                          <a:cs typeface="Verdana"/>
                        </a:rPr>
                        <a:t>blant</a:t>
                      </a:r>
                      <a:endParaRPr sz="105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</a:tr>
              <a:tr h="280035">
                <a:tc>
                  <a:txBody>
                    <a:bodyPr/>
                    <a:lstStyle/>
                    <a:p>
                      <a:pPr algn="ctr">
                        <a:lnSpc>
                          <a:spcPts val="1405"/>
                        </a:lnSpc>
                      </a:pPr>
                      <a:r>
                        <a:rPr sz="1200" i="1" spc="190" dirty="0">
                          <a:latin typeface="Verdana"/>
                          <a:cs typeface="Verdana"/>
                        </a:rPr>
                        <a:t>ceirios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IIII</a:t>
                      </a:r>
                      <a:r>
                        <a:rPr sz="1800" spc="3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IIII</a:t>
                      </a:r>
                      <a:r>
                        <a:rPr sz="1800" spc="3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IIII</a:t>
                      </a:r>
                      <a:r>
                        <a:rPr sz="1800" spc="3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III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</a:tr>
              <a:tr h="280035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i="1" spc="305" dirty="0">
                          <a:latin typeface="Verdana"/>
                          <a:cs typeface="Verdana"/>
                        </a:rPr>
                        <a:t>afal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1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IIII</a:t>
                      </a:r>
                      <a:r>
                        <a:rPr sz="1800" spc="3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IIII</a:t>
                      </a:r>
                      <a:r>
                        <a:rPr sz="1800" spc="3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IIII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</a:tr>
              <a:tr h="280035">
                <a:tc>
                  <a:txBody>
                    <a:bodyPr/>
                    <a:lstStyle/>
                    <a:p>
                      <a:pPr algn="ctr">
                        <a:lnSpc>
                          <a:spcPts val="1405"/>
                        </a:lnSpc>
                      </a:pPr>
                      <a:r>
                        <a:rPr sz="1200" i="1" spc="275" dirty="0">
                          <a:latin typeface="Verdana"/>
                          <a:cs typeface="Verdana"/>
                        </a:rPr>
                        <a:t>banana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110"/>
                        </a:lnSpc>
                      </a:pPr>
                      <a:r>
                        <a:rPr sz="1800" spc="5" dirty="0">
                          <a:latin typeface="Calibri"/>
                          <a:cs typeface="Calibri"/>
                        </a:rPr>
                        <a:t>IIII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</a:tr>
              <a:tr h="280035">
                <a:tc>
                  <a:txBody>
                    <a:bodyPr/>
                    <a:lstStyle/>
                    <a:p>
                      <a:pPr marL="1905" algn="ctr">
                        <a:lnSpc>
                          <a:spcPts val="1410"/>
                        </a:lnSpc>
                      </a:pPr>
                      <a:r>
                        <a:rPr sz="1200" i="1" spc="190" dirty="0">
                          <a:latin typeface="Verdana"/>
                          <a:cs typeface="Verdana"/>
                        </a:rPr>
                        <a:t>oren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10"/>
                        </a:lnSpc>
                        <a:tabLst>
                          <a:tab pos="38481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IIII	IIII</a:t>
                      </a:r>
                      <a:r>
                        <a:rPr sz="1800" spc="3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</a:tr>
              <a:tr h="280035">
                <a:tc>
                  <a:txBody>
                    <a:bodyPr/>
                    <a:lstStyle/>
                    <a:p>
                      <a:pPr marL="1905" algn="ctr">
                        <a:lnSpc>
                          <a:spcPts val="1410"/>
                        </a:lnSpc>
                      </a:pPr>
                      <a:r>
                        <a:rPr sz="1200" i="1" spc="210" dirty="0">
                          <a:latin typeface="Verdana"/>
                          <a:cs typeface="Verdana"/>
                        </a:rPr>
                        <a:t>grawnwin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110"/>
                        </a:lnSpc>
                      </a:pPr>
                      <a:r>
                        <a:rPr sz="1800" spc="5" dirty="0">
                          <a:latin typeface="Calibri"/>
                          <a:cs typeface="Calibri"/>
                        </a:rPr>
                        <a:t>IIII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2763520" y="2212339"/>
            <a:ext cx="967740" cy="55880"/>
          </a:xfrm>
          <a:custGeom>
            <a:avLst/>
            <a:gdLst/>
            <a:ahLst/>
            <a:cxnLst/>
            <a:rect l="l" t="t" r="r" b="b"/>
            <a:pathLst>
              <a:path w="967739" h="55880">
                <a:moveTo>
                  <a:pt x="0" y="0"/>
                </a:moveTo>
                <a:lnTo>
                  <a:pt x="289179" y="37719"/>
                </a:lnTo>
              </a:path>
              <a:path w="967739" h="55880">
                <a:moveTo>
                  <a:pt x="678180" y="2539"/>
                </a:moveTo>
                <a:lnTo>
                  <a:pt x="967358" y="40259"/>
                </a:lnTo>
              </a:path>
              <a:path w="967739" h="55880">
                <a:moveTo>
                  <a:pt x="347980" y="17780"/>
                </a:moveTo>
                <a:lnTo>
                  <a:pt x="637158" y="55499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57834" y="983234"/>
            <a:ext cx="72821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60" dirty="0">
                <a:solidFill>
                  <a:srgbClr val="FF0000"/>
                </a:solidFill>
                <a:latin typeface="Verdana"/>
                <a:cs typeface="Verdana"/>
              </a:rPr>
              <a:t>1.Trosglwyddo’r</a:t>
            </a:r>
            <a:r>
              <a:rPr sz="1200" i="1" spc="36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80" dirty="0">
                <a:solidFill>
                  <a:srgbClr val="FF0000"/>
                </a:solidFill>
                <a:latin typeface="Verdana"/>
                <a:cs typeface="Verdana"/>
              </a:rPr>
              <a:t>data</a:t>
            </a:r>
            <a:r>
              <a:rPr sz="1200" i="1" spc="4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54" dirty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200" i="1" spc="42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50" dirty="0">
                <a:solidFill>
                  <a:srgbClr val="FF0000"/>
                </a:solidFill>
                <a:latin typeface="Verdana"/>
                <a:cs typeface="Verdana"/>
              </a:rPr>
              <a:t>graff</a:t>
            </a:r>
            <a:r>
              <a:rPr sz="1200" i="1" spc="4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00" dirty="0">
                <a:solidFill>
                  <a:srgbClr val="FF0000"/>
                </a:solidFill>
                <a:latin typeface="Verdana"/>
                <a:cs typeface="Verdana"/>
              </a:rPr>
              <a:t>bar</a:t>
            </a:r>
            <a:r>
              <a:rPr sz="1200" i="1" spc="44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30" dirty="0">
                <a:latin typeface="Verdana"/>
                <a:cs typeface="Verdana"/>
              </a:rPr>
              <a:t> </a:t>
            </a:r>
            <a:r>
              <a:rPr sz="1200" i="1" spc="229" dirty="0">
                <a:solidFill>
                  <a:srgbClr val="006FC0"/>
                </a:solidFill>
                <a:latin typeface="Verdana"/>
                <a:cs typeface="Verdana"/>
              </a:rPr>
              <a:t>Transfer</a:t>
            </a:r>
            <a:r>
              <a:rPr sz="1200" i="1" spc="37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4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80" dirty="0">
                <a:solidFill>
                  <a:srgbClr val="006FC0"/>
                </a:solidFill>
                <a:latin typeface="Verdana"/>
                <a:cs typeface="Verdana"/>
              </a:rPr>
              <a:t>data</a:t>
            </a:r>
            <a:r>
              <a:rPr sz="1200" i="1" spc="40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40" dirty="0">
                <a:solidFill>
                  <a:srgbClr val="006FC0"/>
                </a:solidFill>
                <a:latin typeface="Verdana"/>
                <a:cs typeface="Verdana"/>
              </a:rPr>
              <a:t>to</a:t>
            </a:r>
            <a:r>
              <a:rPr sz="1200" i="1" spc="44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330" dirty="0">
                <a:solidFill>
                  <a:srgbClr val="006FC0"/>
                </a:solidFill>
                <a:latin typeface="Verdana"/>
                <a:cs typeface="Verdana"/>
              </a:rPr>
              <a:t>a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00" dirty="0">
                <a:solidFill>
                  <a:srgbClr val="006FC0"/>
                </a:solidFill>
                <a:latin typeface="Verdana"/>
                <a:cs typeface="Verdana"/>
              </a:rPr>
              <a:t>bar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25" dirty="0">
                <a:solidFill>
                  <a:srgbClr val="006FC0"/>
                </a:solidFill>
                <a:latin typeface="Verdana"/>
                <a:cs typeface="Verdana"/>
              </a:rPr>
              <a:t>chart.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3837" y="4644390"/>
            <a:ext cx="71329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10" dirty="0">
                <a:solidFill>
                  <a:srgbClr val="FF0000"/>
                </a:solidFill>
                <a:latin typeface="Verdana"/>
                <a:cs typeface="Verdana"/>
              </a:rPr>
              <a:t>2.Atebwch</a:t>
            </a:r>
            <a:r>
              <a:rPr sz="1200" i="1" spc="39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5" dirty="0">
                <a:solidFill>
                  <a:srgbClr val="FF0000"/>
                </a:solidFill>
                <a:latin typeface="Verdana"/>
                <a:cs typeface="Verdana"/>
              </a:rPr>
              <a:t>y</a:t>
            </a:r>
            <a:r>
              <a:rPr sz="1200" i="1" spc="434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FF0000"/>
                </a:solidFill>
                <a:latin typeface="Verdana"/>
                <a:cs typeface="Verdana"/>
              </a:rPr>
              <a:t>cwestiynau</a:t>
            </a:r>
            <a:r>
              <a:rPr sz="1200" i="1" spc="45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45" dirty="0">
                <a:solidFill>
                  <a:srgbClr val="FF0000"/>
                </a:solidFill>
                <a:latin typeface="Verdana"/>
                <a:cs typeface="Verdana"/>
              </a:rPr>
              <a:t>canlynol</a:t>
            </a:r>
            <a:r>
              <a:rPr sz="1200" i="1" spc="44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60" dirty="0">
                <a:latin typeface="Verdana"/>
                <a:cs typeface="Verdana"/>
              </a:rPr>
              <a:t>/</a:t>
            </a:r>
            <a:r>
              <a:rPr sz="1200" i="1" spc="434" dirty="0">
                <a:latin typeface="Verdana"/>
                <a:cs typeface="Verdana"/>
              </a:rPr>
              <a:t> </a:t>
            </a:r>
            <a:r>
              <a:rPr sz="1200" i="1" spc="204" dirty="0">
                <a:solidFill>
                  <a:srgbClr val="006FC0"/>
                </a:solidFill>
                <a:latin typeface="Verdana"/>
                <a:cs typeface="Verdana"/>
              </a:rPr>
              <a:t>Answer</a:t>
            </a:r>
            <a:r>
              <a:rPr sz="1200" i="1" spc="40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10" dirty="0">
                <a:solidFill>
                  <a:srgbClr val="006FC0"/>
                </a:solidFill>
                <a:latin typeface="Verdana"/>
                <a:cs typeface="Verdana"/>
              </a:rPr>
              <a:t>the</a:t>
            </a:r>
            <a:r>
              <a:rPr sz="1200" i="1" spc="44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04" dirty="0">
                <a:solidFill>
                  <a:srgbClr val="006FC0"/>
                </a:solidFill>
                <a:latin typeface="Verdana"/>
                <a:cs typeface="Verdana"/>
              </a:rPr>
              <a:t>following</a:t>
            </a:r>
            <a:r>
              <a:rPr sz="1200" i="1" spc="38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questions.</a:t>
            </a:r>
            <a:endParaRPr sz="1200">
              <a:latin typeface="Verdana"/>
              <a:cs typeface="Verdan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7229475" y="1477010"/>
            <a:ext cx="4167504" cy="2962910"/>
            <a:chOff x="7229475" y="1477010"/>
            <a:chExt cx="4167504" cy="2962910"/>
          </a:xfrm>
        </p:grpSpPr>
        <p:sp>
          <p:nvSpPr>
            <p:cNvPr id="8" name="object 8"/>
            <p:cNvSpPr/>
            <p:nvPr/>
          </p:nvSpPr>
          <p:spPr>
            <a:xfrm>
              <a:off x="7258050" y="1477010"/>
              <a:ext cx="4138929" cy="2710815"/>
            </a:xfrm>
            <a:custGeom>
              <a:avLst/>
              <a:gdLst/>
              <a:ahLst/>
              <a:cxnLst/>
              <a:rect l="l" t="t" r="r" b="b"/>
              <a:pathLst>
                <a:path w="4138929" h="2710815">
                  <a:moveTo>
                    <a:pt x="0" y="0"/>
                  </a:moveTo>
                  <a:lnTo>
                    <a:pt x="0" y="2710307"/>
                  </a:lnTo>
                </a:path>
                <a:path w="4138929" h="2710815">
                  <a:moveTo>
                    <a:pt x="4138803" y="2710179"/>
                  </a:moveTo>
                  <a:lnTo>
                    <a:pt x="0" y="2710179"/>
                  </a:lnTo>
                </a:path>
              </a:pathLst>
            </a:custGeom>
            <a:ln w="571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964169" y="4179570"/>
              <a:ext cx="3233420" cy="260350"/>
            </a:xfrm>
            <a:custGeom>
              <a:avLst/>
              <a:gdLst/>
              <a:ahLst/>
              <a:cxnLst/>
              <a:rect l="l" t="t" r="r" b="b"/>
              <a:pathLst>
                <a:path w="3233420" h="260350">
                  <a:moveTo>
                    <a:pt x="0" y="7619"/>
                  </a:moveTo>
                  <a:lnTo>
                    <a:pt x="0" y="260349"/>
                  </a:lnTo>
                </a:path>
                <a:path w="3233420" h="260350">
                  <a:moveTo>
                    <a:pt x="850900" y="7619"/>
                  </a:moveTo>
                  <a:lnTo>
                    <a:pt x="850900" y="260349"/>
                  </a:lnTo>
                </a:path>
                <a:path w="3233420" h="260350">
                  <a:moveTo>
                    <a:pt x="1643379" y="7619"/>
                  </a:moveTo>
                  <a:lnTo>
                    <a:pt x="1643379" y="260349"/>
                  </a:lnTo>
                </a:path>
                <a:path w="3233420" h="260350">
                  <a:moveTo>
                    <a:pt x="2423159" y="7619"/>
                  </a:moveTo>
                  <a:lnTo>
                    <a:pt x="2423159" y="260349"/>
                  </a:lnTo>
                </a:path>
                <a:path w="3233420" h="260350">
                  <a:moveTo>
                    <a:pt x="3233420" y="0"/>
                  </a:moveTo>
                  <a:lnTo>
                    <a:pt x="3233420" y="252729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8549640" y="4528184"/>
            <a:ext cx="7626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95" dirty="0">
                <a:solidFill>
                  <a:srgbClr val="00AF50"/>
                </a:solidFill>
                <a:latin typeface="Verdana"/>
                <a:cs typeface="Verdana"/>
              </a:rPr>
              <a:t>ff</a:t>
            </a:r>
            <a:r>
              <a:rPr sz="1200" i="1" spc="155" dirty="0">
                <a:solidFill>
                  <a:srgbClr val="00AF50"/>
                </a:solidFill>
                <a:latin typeface="Verdana"/>
                <a:cs typeface="Verdana"/>
              </a:rPr>
              <a:t>rw</a:t>
            </a:r>
            <a:r>
              <a:rPr sz="1200" i="1" spc="135" dirty="0">
                <a:solidFill>
                  <a:srgbClr val="00AF50"/>
                </a:solidFill>
                <a:latin typeface="Verdana"/>
                <a:cs typeface="Verdana"/>
              </a:rPr>
              <a:t>y</a:t>
            </a:r>
            <a:r>
              <a:rPr sz="1200" i="1" spc="160" dirty="0">
                <a:solidFill>
                  <a:srgbClr val="00AF50"/>
                </a:solidFill>
                <a:latin typeface="Verdana"/>
                <a:cs typeface="Verdana"/>
              </a:rPr>
              <a:t>t</a:t>
            </a:r>
            <a:r>
              <a:rPr sz="1200" i="1" spc="300" dirty="0">
                <a:solidFill>
                  <a:srgbClr val="00AF50"/>
                </a:solidFill>
                <a:latin typeface="Verdana"/>
                <a:cs typeface="Verdana"/>
              </a:rPr>
              <a:t>h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65021" y="2331068"/>
            <a:ext cx="261620" cy="1381125"/>
          </a:xfrm>
          <a:prstGeom prst="rect">
            <a:avLst/>
          </a:prstGeom>
        </p:spPr>
        <p:txBody>
          <a:bodyPr vert="vert270" wrap="square" lIns="0" tIns="361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sz="1200" i="1" spc="229" dirty="0">
                <a:solidFill>
                  <a:srgbClr val="00AF50"/>
                </a:solidFill>
                <a:latin typeface="Verdana"/>
                <a:cs typeface="Verdana"/>
              </a:rPr>
              <a:t>nifer</a:t>
            </a:r>
            <a:r>
              <a:rPr sz="1200" i="1" spc="395" dirty="0">
                <a:solidFill>
                  <a:srgbClr val="00AF50"/>
                </a:solidFill>
                <a:latin typeface="Verdana"/>
                <a:cs typeface="Verdana"/>
              </a:rPr>
              <a:t> </a:t>
            </a:r>
            <a:r>
              <a:rPr sz="1200" i="1" spc="120" dirty="0">
                <a:solidFill>
                  <a:srgbClr val="00AF50"/>
                </a:solidFill>
                <a:latin typeface="Verdana"/>
                <a:cs typeface="Verdana"/>
              </a:rPr>
              <a:t>o</a:t>
            </a:r>
            <a:r>
              <a:rPr sz="1200" i="1" spc="400" dirty="0">
                <a:solidFill>
                  <a:srgbClr val="00AF50"/>
                </a:solidFill>
                <a:latin typeface="Verdana"/>
                <a:cs typeface="Verdana"/>
              </a:rPr>
              <a:t> </a:t>
            </a:r>
            <a:r>
              <a:rPr sz="1200" i="1" spc="229" dirty="0">
                <a:solidFill>
                  <a:srgbClr val="00AF50"/>
                </a:solidFill>
                <a:latin typeface="Verdana"/>
                <a:cs typeface="Verdana"/>
              </a:rPr>
              <a:t>blant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908300" y="2489200"/>
            <a:ext cx="637540" cy="38100"/>
          </a:xfrm>
          <a:custGeom>
            <a:avLst/>
            <a:gdLst/>
            <a:ahLst/>
            <a:cxnLst/>
            <a:rect l="l" t="t" r="r" b="b"/>
            <a:pathLst>
              <a:path w="637539" h="38100">
                <a:moveTo>
                  <a:pt x="0" y="0"/>
                </a:moveTo>
                <a:lnTo>
                  <a:pt x="289179" y="37719"/>
                </a:lnTo>
              </a:path>
              <a:path w="637539" h="38100">
                <a:moveTo>
                  <a:pt x="347979" y="0"/>
                </a:moveTo>
                <a:lnTo>
                  <a:pt x="637159" y="37719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398520" y="3068320"/>
            <a:ext cx="289560" cy="38100"/>
          </a:xfrm>
          <a:custGeom>
            <a:avLst/>
            <a:gdLst/>
            <a:ahLst/>
            <a:cxnLst/>
            <a:rect l="l" t="t" r="r" b="b"/>
            <a:pathLst>
              <a:path w="289560" h="38100">
                <a:moveTo>
                  <a:pt x="0" y="0"/>
                </a:moveTo>
                <a:lnTo>
                  <a:pt x="289178" y="37718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007360" y="3070860"/>
            <a:ext cx="289560" cy="38100"/>
          </a:xfrm>
          <a:custGeom>
            <a:avLst/>
            <a:gdLst/>
            <a:ahLst/>
            <a:cxnLst/>
            <a:rect l="l" t="t" r="r" b="b"/>
            <a:pathLst>
              <a:path w="289560" h="38100">
                <a:moveTo>
                  <a:pt x="0" y="0"/>
                </a:moveTo>
                <a:lnTo>
                  <a:pt x="289178" y="37718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56279" y="3332479"/>
            <a:ext cx="289560" cy="38100"/>
          </a:xfrm>
          <a:custGeom>
            <a:avLst/>
            <a:gdLst/>
            <a:ahLst/>
            <a:cxnLst/>
            <a:rect l="l" t="t" r="r" b="b"/>
            <a:pathLst>
              <a:path w="289560" h="38100">
                <a:moveTo>
                  <a:pt x="0" y="0"/>
                </a:moveTo>
                <a:lnTo>
                  <a:pt x="289179" y="37719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" name="object 16"/>
          <p:cNvGrpSpPr/>
          <p:nvPr/>
        </p:nvGrpSpPr>
        <p:grpSpPr>
          <a:xfrm>
            <a:off x="1884679" y="5059679"/>
            <a:ext cx="294640" cy="231140"/>
            <a:chOff x="1884679" y="5059679"/>
            <a:chExt cx="294640" cy="231140"/>
          </a:xfrm>
        </p:grpSpPr>
        <p:sp>
          <p:nvSpPr>
            <p:cNvPr id="17" name="object 17"/>
            <p:cNvSpPr/>
            <p:nvPr/>
          </p:nvSpPr>
          <p:spPr>
            <a:xfrm>
              <a:off x="1972182" y="5131180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3" y="0"/>
                  </a:moveTo>
                  <a:lnTo>
                    <a:pt x="6604" y="0"/>
                  </a:lnTo>
                  <a:lnTo>
                    <a:pt x="0" y="5080"/>
                  </a:lnTo>
                  <a:lnTo>
                    <a:pt x="0" y="17653"/>
                  </a:lnTo>
                  <a:lnTo>
                    <a:pt x="6604" y="22733"/>
                  </a:lnTo>
                  <a:lnTo>
                    <a:pt x="22733" y="22733"/>
                  </a:lnTo>
                  <a:lnTo>
                    <a:pt x="29337" y="17653"/>
                  </a:lnTo>
                  <a:lnTo>
                    <a:pt x="29337" y="5080"/>
                  </a:lnTo>
                  <a:lnTo>
                    <a:pt x="22733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7" y="5080"/>
                  </a:lnTo>
                  <a:lnTo>
                    <a:pt x="90297" y="17653"/>
                  </a:lnTo>
                  <a:lnTo>
                    <a:pt x="96900" y="22733"/>
                  </a:lnTo>
                  <a:lnTo>
                    <a:pt x="113030" y="22733"/>
                  </a:lnTo>
                  <a:lnTo>
                    <a:pt x="119634" y="17653"/>
                  </a:lnTo>
                  <a:lnTo>
                    <a:pt x="119634" y="5080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891029" y="5066029"/>
              <a:ext cx="281940" cy="218440"/>
            </a:xfrm>
            <a:custGeom>
              <a:avLst/>
              <a:gdLst/>
              <a:ahLst/>
              <a:cxnLst/>
              <a:rect l="l" t="t" r="r" b="b"/>
              <a:pathLst>
                <a:path w="281939" h="218439">
                  <a:moveTo>
                    <a:pt x="81152" y="76581"/>
                  </a:moveTo>
                  <a:lnTo>
                    <a:pt x="81152" y="70231"/>
                  </a:lnTo>
                  <a:lnTo>
                    <a:pt x="87756" y="65151"/>
                  </a:lnTo>
                  <a:lnTo>
                    <a:pt x="95757" y="65151"/>
                  </a:lnTo>
                  <a:lnTo>
                    <a:pt x="103886" y="65151"/>
                  </a:lnTo>
                  <a:lnTo>
                    <a:pt x="110489" y="70231"/>
                  </a:lnTo>
                  <a:lnTo>
                    <a:pt x="110489" y="76581"/>
                  </a:lnTo>
                  <a:lnTo>
                    <a:pt x="110489" y="82804"/>
                  </a:lnTo>
                  <a:lnTo>
                    <a:pt x="103886" y="87884"/>
                  </a:lnTo>
                  <a:lnTo>
                    <a:pt x="95757" y="87884"/>
                  </a:lnTo>
                  <a:lnTo>
                    <a:pt x="87756" y="87884"/>
                  </a:lnTo>
                  <a:lnTo>
                    <a:pt x="81152" y="82804"/>
                  </a:lnTo>
                  <a:lnTo>
                    <a:pt x="81152" y="76581"/>
                  </a:lnTo>
                  <a:close/>
                </a:path>
                <a:path w="281939" h="218439">
                  <a:moveTo>
                    <a:pt x="171450" y="76581"/>
                  </a:moveTo>
                  <a:lnTo>
                    <a:pt x="171450" y="70231"/>
                  </a:lnTo>
                  <a:lnTo>
                    <a:pt x="178053" y="65151"/>
                  </a:lnTo>
                  <a:lnTo>
                    <a:pt x="186181" y="65151"/>
                  </a:lnTo>
                  <a:lnTo>
                    <a:pt x="194182" y="65151"/>
                  </a:lnTo>
                  <a:lnTo>
                    <a:pt x="200787" y="70231"/>
                  </a:lnTo>
                  <a:lnTo>
                    <a:pt x="200787" y="76581"/>
                  </a:lnTo>
                  <a:lnTo>
                    <a:pt x="200787" y="82804"/>
                  </a:lnTo>
                  <a:lnTo>
                    <a:pt x="194182" y="87884"/>
                  </a:lnTo>
                  <a:lnTo>
                    <a:pt x="186181" y="87884"/>
                  </a:lnTo>
                  <a:lnTo>
                    <a:pt x="178053" y="87884"/>
                  </a:lnTo>
                  <a:lnTo>
                    <a:pt x="171450" y="82804"/>
                  </a:lnTo>
                  <a:lnTo>
                    <a:pt x="171450" y="76581"/>
                  </a:lnTo>
                  <a:close/>
                </a:path>
                <a:path w="281939" h="218439">
                  <a:moveTo>
                    <a:pt x="64515" y="156845"/>
                  </a:moveTo>
                  <a:lnTo>
                    <a:pt x="102709" y="172061"/>
                  </a:lnTo>
                  <a:lnTo>
                    <a:pt x="140890" y="177133"/>
                  </a:lnTo>
                  <a:lnTo>
                    <a:pt x="179048" y="172061"/>
                  </a:lnTo>
                  <a:lnTo>
                    <a:pt x="217169" y="156845"/>
                  </a:lnTo>
                </a:path>
                <a:path w="281939" h="218439">
                  <a:moveTo>
                    <a:pt x="0" y="109220"/>
                  </a:moveTo>
                  <a:lnTo>
                    <a:pt x="11078" y="66704"/>
                  </a:lnTo>
                  <a:lnTo>
                    <a:pt x="41290" y="31988"/>
                  </a:lnTo>
                  <a:lnTo>
                    <a:pt x="86100" y="8582"/>
                  </a:lnTo>
                  <a:lnTo>
                    <a:pt x="140969" y="0"/>
                  </a:lnTo>
                  <a:lnTo>
                    <a:pt x="195839" y="8582"/>
                  </a:lnTo>
                  <a:lnTo>
                    <a:pt x="240649" y="31988"/>
                  </a:lnTo>
                  <a:lnTo>
                    <a:pt x="270861" y="66704"/>
                  </a:lnTo>
                  <a:lnTo>
                    <a:pt x="281939" y="109220"/>
                  </a:lnTo>
                  <a:lnTo>
                    <a:pt x="270861" y="151735"/>
                  </a:lnTo>
                  <a:lnTo>
                    <a:pt x="240649" y="186451"/>
                  </a:lnTo>
                  <a:lnTo>
                    <a:pt x="195839" y="209857"/>
                  </a:lnTo>
                  <a:lnTo>
                    <a:pt x="140969" y="218440"/>
                  </a:lnTo>
                  <a:lnTo>
                    <a:pt x="86100" y="209857"/>
                  </a:lnTo>
                  <a:lnTo>
                    <a:pt x="41290" y="186451"/>
                  </a:lnTo>
                  <a:lnTo>
                    <a:pt x="11078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2268220" y="5072379"/>
            <a:ext cx="292100" cy="231140"/>
            <a:chOff x="2268220" y="5072379"/>
            <a:chExt cx="292100" cy="231140"/>
          </a:xfrm>
        </p:grpSpPr>
        <p:sp>
          <p:nvSpPr>
            <p:cNvPr id="20" name="object 20"/>
            <p:cNvSpPr/>
            <p:nvPr/>
          </p:nvSpPr>
          <p:spPr>
            <a:xfrm>
              <a:off x="2354961" y="5143880"/>
              <a:ext cx="118745" cy="22860"/>
            </a:xfrm>
            <a:custGeom>
              <a:avLst/>
              <a:gdLst/>
              <a:ahLst/>
              <a:cxnLst/>
              <a:rect l="l" t="t" r="r" b="b"/>
              <a:pathLst>
                <a:path w="118744" h="22860">
                  <a:moveTo>
                    <a:pt x="22606" y="0"/>
                  </a:moveTo>
                  <a:lnTo>
                    <a:pt x="6476" y="0"/>
                  </a:lnTo>
                  <a:lnTo>
                    <a:pt x="0" y="5080"/>
                  </a:lnTo>
                  <a:lnTo>
                    <a:pt x="0" y="17653"/>
                  </a:lnTo>
                  <a:lnTo>
                    <a:pt x="6476" y="22733"/>
                  </a:lnTo>
                  <a:lnTo>
                    <a:pt x="22606" y="22733"/>
                  </a:lnTo>
                  <a:lnTo>
                    <a:pt x="29082" y="17653"/>
                  </a:lnTo>
                  <a:lnTo>
                    <a:pt x="29082" y="5080"/>
                  </a:lnTo>
                  <a:lnTo>
                    <a:pt x="22606" y="0"/>
                  </a:lnTo>
                  <a:close/>
                </a:path>
                <a:path w="118744" h="22860">
                  <a:moveTo>
                    <a:pt x="112140" y="0"/>
                  </a:moveTo>
                  <a:lnTo>
                    <a:pt x="96012" y="0"/>
                  </a:lnTo>
                  <a:lnTo>
                    <a:pt x="89534" y="5080"/>
                  </a:lnTo>
                  <a:lnTo>
                    <a:pt x="89534" y="17653"/>
                  </a:lnTo>
                  <a:lnTo>
                    <a:pt x="96012" y="22733"/>
                  </a:lnTo>
                  <a:lnTo>
                    <a:pt x="112140" y="22733"/>
                  </a:lnTo>
                  <a:lnTo>
                    <a:pt x="118618" y="17653"/>
                  </a:lnTo>
                  <a:lnTo>
                    <a:pt x="118618" y="5080"/>
                  </a:lnTo>
                  <a:lnTo>
                    <a:pt x="11214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274570" y="5078729"/>
              <a:ext cx="279400" cy="218440"/>
            </a:xfrm>
            <a:custGeom>
              <a:avLst/>
              <a:gdLst/>
              <a:ahLst/>
              <a:cxnLst/>
              <a:rect l="l" t="t" r="r" b="b"/>
              <a:pathLst>
                <a:path w="279400" h="218439">
                  <a:moveTo>
                    <a:pt x="80391" y="76581"/>
                  </a:moveTo>
                  <a:lnTo>
                    <a:pt x="80391" y="70231"/>
                  </a:lnTo>
                  <a:lnTo>
                    <a:pt x="86868" y="65151"/>
                  </a:lnTo>
                  <a:lnTo>
                    <a:pt x="94996" y="65151"/>
                  </a:lnTo>
                  <a:lnTo>
                    <a:pt x="102997" y="65151"/>
                  </a:lnTo>
                  <a:lnTo>
                    <a:pt x="109474" y="70231"/>
                  </a:lnTo>
                  <a:lnTo>
                    <a:pt x="109474" y="76581"/>
                  </a:lnTo>
                  <a:lnTo>
                    <a:pt x="109474" y="82804"/>
                  </a:lnTo>
                  <a:lnTo>
                    <a:pt x="102997" y="87884"/>
                  </a:lnTo>
                  <a:lnTo>
                    <a:pt x="94996" y="87884"/>
                  </a:lnTo>
                  <a:lnTo>
                    <a:pt x="86868" y="87884"/>
                  </a:lnTo>
                  <a:lnTo>
                    <a:pt x="80391" y="82804"/>
                  </a:lnTo>
                  <a:lnTo>
                    <a:pt x="80391" y="76581"/>
                  </a:lnTo>
                  <a:close/>
                </a:path>
                <a:path w="279400" h="218439">
                  <a:moveTo>
                    <a:pt x="169925" y="76581"/>
                  </a:moveTo>
                  <a:lnTo>
                    <a:pt x="169925" y="70231"/>
                  </a:lnTo>
                  <a:lnTo>
                    <a:pt x="176403" y="65151"/>
                  </a:lnTo>
                  <a:lnTo>
                    <a:pt x="184404" y="65151"/>
                  </a:lnTo>
                  <a:lnTo>
                    <a:pt x="192531" y="65151"/>
                  </a:lnTo>
                  <a:lnTo>
                    <a:pt x="199009" y="70231"/>
                  </a:lnTo>
                  <a:lnTo>
                    <a:pt x="199009" y="76581"/>
                  </a:lnTo>
                  <a:lnTo>
                    <a:pt x="199009" y="82804"/>
                  </a:lnTo>
                  <a:lnTo>
                    <a:pt x="192531" y="87884"/>
                  </a:lnTo>
                  <a:lnTo>
                    <a:pt x="184404" y="87884"/>
                  </a:lnTo>
                  <a:lnTo>
                    <a:pt x="176403" y="87884"/>
                  </a:lnTo>
                  <a:lnTo>
                    <a:pt x="169925" y="82804"/>
                  </a:lnTo>
                  <a:lnTo>
                    <a:pt x="169925" y="76581"/>
                  </a:lnTo>
                  <a:close/>
                </a:path>
                <a:path w="279400" h="218439">
                  <a:moveTo>
                    <a:pt x="64007" y="156845"/>
                  </a:moveTo>
                  <a:lnTo>
                    <a:pt x="101822" y="172061"/>
                  </a:lnTo>
                  <a:lnTo>
                    <a:pt x="139636" y="177133"/>
                  </a:lnTo>
                  <a:lnTo>
                    <a:pt x="177450" y="172061"/>
                  </a:lnTo>
                  <a:lnTo>
                    <a:pt x="215265" y="156845"/>
                  </a:lnTo>
                </a:path>
                <a:path w="279400" h="218439">
                  <a:moveTo>
                    <a:pt x="0" y="109220"/>
                  </a:moveTo>
                  <a:lnTo>
                    <a:pt x="10969" y="66704"/>
                  </a:lnTo>
                  <a:lnTo>
                    <a:pt x="40894" y="31988"/>
                  </a:lnTo>
                  <a:lnTo>
                    <a:pt x="85296" y="8582"/>
                  </a:lnTo>
                  <a:lnTo>
                    <a:pt x="139700" y="0"/>
                  </a:lnTo>
                  <a:lnTo>
                    <a:pt x="194103" y="8582"/>
                  </a:lnTo>
                  <a:lnTo>
                    <a:pt x="238506" y="31988"/>
                  </a:lnTo>
                  <a:lnTo>
                    <a:pt x="268430" y="66704"/>
                  </a:lnTo>
                  <a:lnTo>
                    <a:pt x="279400" y="109220"/>
                  </a:lnTo>
                  <a:lnTo>
                    <a:pt x="268430" y="151735"/>
                  </a:lnTo>
                  <a:lnTo>
                    <a:pt x="238506" y="186451"/>
                  </a:lnTo>
                  <a:lnTo>
                    <a:pt x="194103" y="209857"/>
                  </a:lnTo>
                  <a:lnTo>
                    <a:pt x="139700" y="218440"/>
                  </a:lnTo>
                  <a:lnTo>
                    <a:pt x="85296" y="209857"/>
                  </a:lnTo>
                  <a:lnTo>
                    <a:pt x="40893" y="186451"/>
                  </a:lnTo>
                  <a:lnTo>
                    <a:pt x="10969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1871979" y="5466079"/>
            <a:ext cx="294640" cy="228600"/>
            <a:chOff x="1871979" y="5466079"/>
            <a:chExt cx="294640" cy="228600"/>
          </a:xfrm>
        </p:grpSpPr>
        <p:sp>
          <p:nvSpPr>
            <p:cNvPr id="23" name="object 23"/>
            <p:cNvSpPr/>
            <p:nvPr/>
          </p:nvSpPr>
          <p:spPr>
            <a:xfrm>
              <a:off x="1959482" y="5536818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3" y="0"/>
                  </a:moveTo>
                  <a:lnTo>
                    <a:pt x="6604" y="0"/>
                  </a:lnTo>
                  <a:lnTo>
                    <a:pt x="0" y="5079"/>
                  </a:lnTo>
                  <a:lnTo>
                    <a:pt x="0" y="17525"/>
                  </a:lnTo>
                  <a:lnTo>
                    <a:pt x="6604" y="22478"/>
                  </a:lnTo>
                  <a:lnTo>
                    <a:pt x="22733" y="22478"/>
                  </a:lnTo>
                  <a:lnTo>
                    <a:pt x="29337" y="17525"/>
                  </a:lnTo>
                  <a:lnTo>
                    <a:pt x="29337" y="5079"/>
                  </a:lnTo>
                  <a:lnTo>
                    <a:pt x="22733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7" y="5079"/>
                  </a:lnTo>
                  <a:lnTo>
                    <a:pt x="90297" y="17525"/>
                  </a:lnTo>
                  <a:lnTo>
                    <a:pt x="96900" y="22478"/>
                  </a:lnTo>
                  <a:lnTo>
                    <a:pt x="113030" y="22478"/>
                  </a:lnTo>
                  <a:lnTo>
                    <a:pt x="119634" y="17525"/>
                  </a:lnTo>
                  <a:lnTo>
                    <a:pt x="119634" y="5079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878329" y="5472429"/>
              <a:ext cx="281940" cy="215900"/>
            </a:xfrm>
            <a:custGeom>
              <a:avLst/>
              <a:gdLst/>
              <a:ahLst/>
              <a:cxnLst/>
              <a:rect l="l" t="t" r="r" b="b"/>
              <a:pathLst>
                <a:path w="281939" h="215900">
                  <a:moveTo>
                    <a:pt x="81152" y="75692"/>
                  </a:moveTo>
                  <a:lnTo>
                    <a:pt x="81152" y="69469"/>
                  </a:lnTo>
                  <a:lnTo>
                    <a:pt x="87756" y="64389"/>
                  </a:lnTo>
                  <a:lnTo>
                    <a:pt x="95757" y="64389"/>
                  </a:lnTo>
                  <a:lnTo>
                    <a:pt x="103886" y="64389"/>
                  </a:lnTo>
                  <a:lnTo>
                    <a:pt x="110489" y="69469"/>
                  </a:lnTo>
                  <a:lnTo>
                    <a:pt x="110489" y="75692"/>
                  </a:lnTo>
                  <a:lnTo>
                    <a:pt x="110489" y="81915"/>
                  </a:lnTo>
                  <a:lnTo>
                    <a:pt x="103886" y="86868"/>
                  </a:lnTo>
                  <a:lnTo>
                    <a:pt x="95757" y="86868"/>
                  </a:lnTo>
                  <a:lnTo>
                    <a:pt x="87756" y="86868"/>
                  </a:lnTo>
                  <a:lnTo>
                    <a:pt x="81152" y="81915"/>
                  </a:lnTo>
                  <a:lnTo>
                    <a:pt x="81152" y="75692"/>
                  </a:lnTo>
                  <a:close/>
                </a:path>
                <a:path w="281939" h="215900">
                  <a:moveTo>
                    <a:pt x="171450" y="75692"/>
                  </a:moveTo>
                  <a:lnTo>
                    <a:pt x="171450" y="69469"/>
                  </a:lnTo>
                  <a:lnTo>
                    <a:pt x="178053" y="64389"/>
                  </a:lnTo>
                  <a:lnTo>
                    <a:pt x="186181" y="64389"/>
                  </a:lnTo>
                  <a:lnTo>
                    <a:pt x="194182" y="64389"/>
                  </a:lnTo>
                  <a:lnTo>
                    <a:pt x="200787" y="69469"/>
                  </a:lnTo>
                  <a:lnTo>
                    <a:pt x="200787" y="75692"/>
                  </a:lnTo>
                  <a:lnTo>
                    <a:pt x="200787" y="81915"/>
                  </a:lnTo>
                  <a:lnTo>
                    <a:pt x="194182" y="86868"/>
                  </a:lnTo>
                  <a:lnTo>
                    <a:pt x="186181" y="86868"/>
                  </a:lnTo>
                  <a:lnTo>
                    <a:pt x="178053" y="86868"/>
                  </a:lnTo>
                  <a:lnTo>
                    <a:pt x="171450" y="81915"/>
                  </a:lnTo>
                  <a:lnTo>
                    <a:pt x="171450" y="75692"/>
                  </a:lnTo>
                  <a:close/>
                </a:path>
                <a:path w="281939" h="215900">
                  <a:moveTo>
                    <a:pt x="64515" y="155028"/>
                  </a:moveTo>
                  <a:lnTo>
                    <a:pt x="102709" y="170095"/>
                  </a:lnTo>
                  <a:lnTo>
                    <a:pt x="140890" y="175117"/>
                  </a:lnTo>
                  <a:lnTo>
                    <a:pt x="179048" y="170095"/>
                  </a:lnTo>
                  <a:lnTo>
                    <a:pt x="217169" y="155028"/>
                  </a:lnTo>
                </a:path>
                <a:path w="281939" h="215900">
                  <a:moveTo>
                    <a:pt x="0" y="107950"/>
                  </a:moveTo>
                  <a:lnTo>
                    <a:pt x="11078" y="65954"/>
                  </a:lnTo>
                  <a:lnTo>
                    <a:pt x="41290" y="31638"/>
                  </a:lnTo>
                  <a:lnTo>
                    <a:pt x="86100" y="8491"/>
                  </a:lnTo>
                  <a:lnTo>
                    <a:pt x="140969" y="0"/>
                  </a:lnTo>
                  <a:lnTo>
                    <a:pt x="195839" y="8491"/>
                  </a:lnTo>
                  <a:lnTo>
                    <a:pt x="240649" y="31638"/>
                  </a:lnTo>
                  <a:lnTo>
                    <a:pt x="270861" y="65954"/>
                  </a:lnTo>
                  <a:lnTo>
                    <a:pt x="281939" y="107950"/>
                  </a:lnTo>
                  <a:lnTo>
                    <a:pt x="270861" y="149966"/>
                  </a:lnTo>
                  <a:lnTo>
                    <a:pt x="240649" y="184280"/>
                  </a:lnTo>
                  <a:lnTo>
                    <a:pt x="195839" y="207416"/>
                  </a:lnTo>
                  <a:lnTo>
                    <a:pt x="140969" y="215900"/>
                  </a:lnTo>
                  <a:lnTo>
                    <a:pt x="86100" y="207416"/>
                  </a:lnTo>
                  <a:lnTo>
                    <a:pt x="41290" y="184280"/>
                  </a:lnTo>
                  <a:lnTo>
                    <a:pt x="11078" y="149966"/>
                  </a:lnTo>
                  <a:lnTo>
                    <a:pt x="0" y="10795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1884679" y="5935979"/>
            <a:ext cx="294640" cy="231140"/>
            <a:chOff x="1884679" y="5935979"/>
            <a:chExt cx="294640" cy="231140"/>
          </a:xfrm>
        </p:grpSpPr>
        <p:sp>
          <p:nvSpPr>
            <p:cNvPr id="26" name="object 26"/>
            <p:cNvSpPr/>
            <p:nvPr/>
          </p:nvSpPr>
          <p:spPr>
            <a:xfrm>
              <a:off x="1972182" y="6007506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3" y="0"/>
                  </a:moveTo>
                  <a:lnTo>
                    <a:pt x="6604" y="0"/>
                  </a:lnTo>
                  <a:lnTo>
                    <a:pt x="0" y="5092"/>
                  </a:lnTo>
                  <a:lnTo>
                    <a:pt x="0" y="17665"/>
                  </a:lnTo>
                  <a:lnTo>
                    <a:pt x="6604" y="22758"/>
                  </a:lnTo>
                  <a:lnTo>
                    <a:pt x="22733" y="22758"/>
                  </a:lnTo>
                  <a:lnTo>
                    <a:pt x="29337" y="17665"/>
                  </a:lnTo>
                  <a:lnTo>
                    <a:pt x="29337" y="5092"/>
                  </a:lnTo>
                  <a:lnTo>
                    <a:pt x="22733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7" y="5092"/>
                  </a:lnTo>
                  <a:lnTo>
                    <a:pt x="90297" y="17665"/>
                  </a:lnTo>
                  <a:lnTo>
                    <a:pt x="96900" y="22758"/>
                  </a:lnTo>
                  <a:lnTo>
                    <a:pt x="113030" y="22758"/>
                  </a:lnTo>
                  <a:lnTo>
                    <a:pt x="119634" y="17665"/>
                  </a:lnTo>
                  <a:lnTo>
                    <a:pt x="119634" y="5092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891029" y="5942329"/>
              <a:ext cx="281940" cy="218440"/>
            </a:xfrm>
            <a:custGeom>
              <a:avLst/>
              <a:gdLst/>
              <a:ahLst/>
              <a:cxnLst/>
              <a:rect l="l" t="t" r="r" b="b"/>
              <a:pathLst>
                <a:path w="281939" h="218439">
                  <a:moveTo>
                    <a:pt x="81152" y="76555"/>
                  </a:moveTo>
                  <a:lnTo>
                    <a:pt x="81152" y="70269"/>
                  </a:lnTo>
                  <a:lnTo>
                    <a:pt x="87756" y="65176"/>
                  </a:lnTo>
                  <a:lnTo>
                    <a:pt x="95757" y="65176"/>
                  </a:lnTo>
                  <a:lnTo>
                    <a:pt x="103886" y="65176"/>
                  </a:lnTo>
                  <a:lnTo>
                    <a:pt x="110489" y="70269"/>
                  </a:lnTo>
                  <a:lnTo>
                    <a:pt x="110489" y="76555"/>
                  </a:lnTo>
                  <a:lnTo>
                    <a:pt x="110489" y="82842"/>
                  </a:lnTo>
                  <a:lnTo>
                    <a:pt x="103886" y="87934"/>
                  </a:lnTo>
                  <a:lnTo>
                    <a:pt x="95757" y="87934"/>
                  </a:lnTo>
                  <a:lnTo>
                    <a:pt x="87756" y="87934"/>
                  </a:lnTo>
                  <a:lnTo>
                    <a:pt x="81152" y="82842"/>
                  </a:lnTo>
                  <a:lnTo>
                    <a:pt x="81152" y="76555"/>
                  </a:lnTo>
                  <a:close/>
                </a:path>
                <a:path w="281939" h="218439">
                  <a:moveTo>
                    <a:pt x="171450" y="76555"/>
                  </a:moveTo>
                  <a:lnTo>
                    <a:pt x="171450" y="70269"/>
                  </a:lnTo>
                  <a:lnTo>
                    <a:pt x="178053" y="65176"/>
                  </a:lnTo>
                  <a:lnTo>
                    <a:pt x="186181" y="65176"/>
                  </a:lnTo>
                  <a:lnTo>
                    <a:pt x="194182" y="65176"/>
                  </a:lnTo>
                  <a:lnTo>
                    <a:pt x="200787" y="70269"/>
                  </a:lnTo>
                  <a:lnTo>
                    <a:pt x="200787" y="76555"/>
                  </a:lnTo>
                  <a:lnTo>
                    <a:pt x="200787" y="82842"/>
                  </a:lnTo>
                  <a:lnTo>
                    <a:pt x="194182" y="87934"/>
                  </a:lnTo>
                  <a:lnTo>
                    <a:pt x="186181" y="87934"/>
                  </a:lnTo>
                  <a:lnTo>
                    <a:pt x="178053" y="87934"/>
                  </a:lnTo>
                  <a:lnTo>
                    <a:pt x="171450" y="82842"/>
                  </a:lnTo>
                  <a:lnTo>
                    <a:pt x="171450" y="76555"/>
                  </a:lnTo>
                  <a:close/>
                </a:path>
                <a:path w="281939" h="218439">
                  <a:moveTo>
                    <a:pt x="64515" y="156857"/>
                  </a:moveTo>
                  <a:lnTo>
                    <a:pt x="102709" y="172102"/>
                  </a:lnTo>
                  <a:lnTo>
                    <a:pt x="140890" y="177184"/>
                  </a:lnTo>
                  <a:lnTo>
                    <a:pt x="179048" y="172102"/>
                  </a:lnTo>
                  <a:lnTo>
                    <a:pt x="217169" y="156857"/>
                  </a:lnTo>
                </a:path>
                <a:path w="281939" h="218439">
                  <a:moveTo>
                    <a:pt x="0" y="109220"/>
                  </a:moveTo>
                  <a:lnTo>
                    <a:pt x="11078" y="66704"/>
                  </a:lnTo>
                  <a:lnTo>
                    <a:pt x="41290" y="31988"/>
                  </a:lnTo>
                  <a:lnTo>
                    <a:pt x="86100" y="8582"/>
                  </a:lnTo>
                  <a:lnTo>
                    <a:pt x="140969" y="0"/>
                  </a:lnTo>
                  <a:lnTo>
                    <a:pt x="195839" y="8582"/>
                  </a:lnTo>
                  <a:lnTo>
                    <a:pt x="240649" y="31988"/>
                  </a:lnTo>
                  <a:lnTo>
                    <a:pt x="270861" y="66704"/>
                  </a:lnTo>
                  <a:lnTo>
                    <a:pt x="281939" y="109220"/>
                  </a:lnTo>
                  <a:lnTo>
                    <a:pt x="270861" y="151735"/>
                  </a:lnTo>
                  <a:lnTo>
                    <a:pt x="240649" y="186451"/>
                  </a:lnTo>
                  <a:lnTo>
                    <a:pt x="195839" y="209857"/>
                  </a:lnTo>
                  <a:lnTo>
                    <a:pt x="140969" y="218440"/>
                  </a:lnTo>
                  <a:lnTo>
                    <a:pt x="86100" y="209857"/>
                  </a:lnTo>
                  <a:lnTo>
                    <a:pt x="41290" y="186451"/>
                  </a:lnTo>
                  <a:lnTo>
                    <a:pt x="11078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8" name="object 28"/>
          <p:cNvGrpSpPr/>
          <p:nvPr/>
        </p:nvGrpSpPr>
        <p:grpSpPr>
          <a:xfrm>
            <a:off x="1856739" y="6342379"/>
            <a:ext cx="292100" cy="231140"/>
            <a:chOff x="1856739" y="6342379"/>
            <a:chExt cx="292100" cy="231140"/>
          </a:xfrm>
        </p:grpSpPr>
        <p:sp>
          <p:nvSpPr>
            <p:cNvPr id="29" name="object 29"/>
            <p:cNvSpPr/>
            <p:nvPr/>
          </p:nvSpPr>
          <p:spPr>
            <a:xfrm>
              <a:off x="1943480" y="6413906"/>
              <a:ext cx="118745" cy="22860"/>
            </a:xfrm>
            <a:custGeom>
              <a:avLst/>
              <a:gdLst/>
              <a:ahLst/>
              <a:cxnLst/>
              <a:rect l="l" t="t" r="r" b="b"/>
              <a:pathLst>
                <a:path w="118744" h="22860">
                  <a:moveTo>
                    <a:pt x="22606" y="0"/>
                  </a:moveTo>
                  <a:lnTo>
                    <a:pt x="6476" y="0"/>
                  </a:lnTo>
                  <a:lnTo>
                    <a:pt x="0" y="5092"/>
                  </a:lnTo>
                  <a:lnTo>
                    <a:pt x="0" y="17665"/>
                  </a:lnTo>
                  <a:lnTo>
                    <a:pt x="6476" y="22758"/>
                  </a:lnTo>
                  <a:lnTo>
                    <a:pt x="22606" y="22758"/>
                  </a:lnTo>
                  <a:lnTo>
                    <a:pt x="29082" y="17665"/>
                  </a:lnTo>
                  <a:lnTo>
                    <a:pt x="29082" y="5092"/>
                  </a:lnTo>
                  <a:lnTo>
                    <a:pt x="22606" y="0"/>
                  </a:lnTo>
                  <a:close/>
                </a:path>
                <a:path w="118744" h="22860">
                  <a:moveTo>
                    <a:pt x="112141" y="0"/>
                  </a:moveTo>
                  <a:lnTo>
                    <a:pt x="96012" y="0"/>
                  </a:lnTo>
                  <a:lnTo>
                    <a:pt x="89535" y="5092"/>
                  </a:lnTo>
                  <a:lnTo>
                    <a:pt x="89535" y="17665"/>
                  </a:lnTo>
                  <a:lnTo>
                    <a:pt x="96012" y="22758"/>
                  </a:lnTo>
                  <a:lnTo>
                    <a:pt x="112141" y="22758"/>
                  </a:lnTo>
                  <a:lnTo>
                    <a:pt x="118618" y="17665"/>
                  </a:lnTo>
                  <a:lnTo>
                    <a:pt x="118618" y="5092"/>
                  </a:lnTo>
                  <a:lnTo>
                    <a:pt x="112141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863089" y="6348729"/>
              <a:ext cx="279400" cy="218440"/>
            </a:xfrm>
            <a:custGeom>
              <a:avLst/>
              <a:gdLst/>
              <a:ahLst/>
              <a:cxnLst/>
              <a:rect l="l" t="t" r="r" b="b"/>
              <a:pathLst>
                <a:path w="279400" h="218440">
                  <a:moveTo>
                    <a:pt x="80391" y="76555"/>
                  </a:moveTo>
                  <a:lnTo>
                    <a:pt x="80391" y="70269"/>
                  </a:lnTo>
                  <a:lnTo>
                    <a:pt x="86868" y="65176"/>
                  </a:lnTo>
                  <a:lnTo>
                    <a:pt x="94996" y="65176"/>
                  </a:lnTo>
                  <a:lnTo>
                    <a:pt x="102997" y="65176"/>
                  </a:lnTo>
                  <a:lnTo>
                    <a:pt x="109474" y="70269"/>
                  </a:lnTo>
                  <a:lnTo>
                    <a:pt x="109474" y="76555"/>
                  </a:lnTo>
                  <a:lnTo>
                    <a:pt x="109474" y="82842"/>
                  </a:lnTo>
                  <a:lnTo>
                    <a:pt x="102997" y="87934"/>
                  </a:lnTo>
                  <a:lnTo>
                    <a:pt x="94996" y="87934"/>
                  </a:lnTo>
                  <a:lnTo>
                    <a:pt x="86868" y="87934"/>
                  </a:lnTo>
                  <a:lnTo>
                    <a:pt x="80391" y="82842"/>
                  </a:lnTo>
                  <a:lnTo>
                    <a:pt x="80391" y="76555"/>
                  </a:lnTo>
                  <a:close/>
                </a:path>
                <a:path w="279400" h="218440">
                  <a:moveTo>
                    <a:pt x="169926" y="76555"/>
                  </a:moveTo>
                  <a:lnTo>
                    <a:pt x="169926" y="70269"/>
                  </a:lnTo>
                  <a:lnTo>
                    <a:pt x="176403" y="65176"/>
                  </a:lnTo>
                  <a:lnTo>
                    <a:pt x="184404" y="65176"/>
                  </a:lnTo>
                  <a:lnTo>
                    <a:pt x="192532" y="65176"/>
                  </a:lnTo>
                  <a:lnTo>
                    <a:pt x="199009" y="70269"/>
                  </a:lnTo>
                  <a:lnTo>
                    <a:pt x="199009" y="76555"/>
                  </a:lnTo>
                  <a:lnTo>
                    <a:pt x="199009" y="82842"/>
                  </a:lnTo>
                  <a:lnTo>
                    <a:pt x="192532" y="87934"/>
                  </a:lnTo>
                  <a:lnTo>
                    <a:pt x="184404" y="87934"/>
                  </a:lnTo>
                  <a:lnTo>
                    <a:pt x="176403" y="87934"/>
                  </a:lnTo>
                  <a:lnTo>
                    <a:pt x="169926" y="82842"/>
                  </a:lnTo>
                  <a:lnTo>
                    <a:pt x="169926" y="76555"/>
                  </a:lnTo>
                  <a:close/>
                </a:path>
                <a:path w="279400" h="218440">
                  <a:moveTo>
                    <a:pt x="64008" y="156845"/>
                  </a:moveTo>
                  <a:lnTo>
                    <a:pt x="101822" y="172096"/>
                  </a:lnTo>
                  <a:lnTo>
                    <a:pt x="139636" y="177180"/>
                  </a:lnTo>
                  <a:lnTo>
                    <a:pt x="177450" y="172096"/>
                  </a:lnTo>
                  <a:lnTo>
                    <a:pt x="215265" y="156845"/>
                  </a:lnTo>
                </a:path>
                <a:path w="279400" h="218440">
                  <a:moveTo>
                    <a:pt x="0" y="109220"/>
                  </a:moveTo>
                  <a:lnTo>
                    <a:pt x="10969" y="66704"/>
                  </a:lnTo>
                  <a:lnTo>
                    <a:pt x="40894" y="31988"/>
                  </a:lnTo>
                  <a:lnTo>
                    <a:pt x="85296" y="8582"/>
                  </a:lnTo>
                  <a:lnTo>
                    <a:pt x="139700" y="0"/>
                  </a:lnTo>
                  <a:lnTo>
                    <a:pt x="194103" y="8582"/>
                  </a:lnTo>
                  <a:lnTo>
                    <a:pt x="238506" y="31988"/>
                  </a:lnTo>
                  <a:lnTo>
                    <a:pt x="268430" y="66704"/>
                  </a:lnTo>
                  <a:lnTo>
                    <a:pt x="279400" y="109220"/>
                  </a:lnTo>
                  <a:lnTo>
                    <a:pt x="268430" y="151735"/>
                  </a:lnTo>
                  <a:lnTo>
                    <a:pt x="238506" y="186451"/>
                  </a:lnTo>
                  <a:lnTo>
                    <a:pt x="194103" y="209857"/>
                  </a:lnTo>
                  <a:lnTo>
                    <a:pt x="139700" y="218440"/>
                  </a:lnTo>
                  <a:lnTo>
                    <a:pt x="85296" y="209857"/>
                  </a:lnTo>
                  <a:lnTo>
                    <a:pt x="40893" y="186451"/>
                  </a:lnTo>
                  <a:lnTo>
                    <a:pt x="10969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1" name="object 31"/>
          <p:cNvGrpSpPr/>
          <p:nvPr/>
        </p:nvGrpSpPr>
        <p:grpSpPr>
          <a:xfrm>
            <a:off x="2588260" y="5466079"/>
            <a:ext cx="294640" cy="228600"/>
            <a:chOff x="2588260" y="5466079"/>
            <a:chExt cx="294640" cy="228600"/>
          </a:xfrm>
        </p:grpSpPr>
        <p:sp>
          <p:nvSpPr>
            <p:cNvPr id="32" name="object 32"/>
            <p:cNvSpPr/>
            <p:nvPr/>
          </p:nvSpPr>
          <p:spPr>
            <a:xfrm>
              <a:off x="2675763" y="5536818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2" y="0"/>
                  </a:moveTo>
                  <a:lnTo>
                    <a:pt x="6604" y="0"/>
                  </a:lnTo>
                  <a:lnTo>
                    <a:pt x="0" y="5079"/>
                  </a:lnTo>
                  <a:lnTo>
                    <a:pt x="0" y="17525"/>
                  </a:lnTo>
                  <a:lnTo>
                    <a:pt x="6604" y="22478"/>
                  </a:lnTo>
                  <a:lnTo>
                    <a:pt x="22732" y="22478"/>
                  </a:lnTo>
                  <a:lnTo>
                    <a:pt x="29337" y="17525"/>
                  </a:lnTo>
                  <a:lnTo>
                    <a:pt x="29337" y="5079"/>
                  </a:lnTo>
                  <a:lnTo>
                    <a:pt x="22732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7" y="5079"/>
                  </a:lnTo>
                  <a:lnTo>
                    <a:pt x="90297" y="17525"/>
                  </a:lnTo>
                  <a:lnTo>
                    <a:pt x="96900" y="22478"/>
                  </a:lnTo>
                  <a:lnTo>
                    <a:pt x="113030" y="22478"/>
                  </a:lnTo>
                  <a:lnTo>
                    <a:pt x="119634" y="17525"/>
                  </a:lnTo>
                  <a:lnTo>
                    <a:pt x="119634" y="5079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594610" y="5472429"/>
              <a:ext cx="281940" cy="215900"/>
            </a:xfrm>
            <a:custGeom>
              <a:avLst/>
              <a:gdLst/>
              <a:ahLst/>
              <a:cxnLst/>
              <a:rect l="l" t="t" r="r" b="b"/>
              <a:pathLst>
                <a:path w="281939" h="215900">
                  <a:moveTo>
                    <a:pt x="81152" y="75692"/>
                  </a:moveTo>
                  <a:lnTo>
                    <a:pt x="81152" y="69469"/>
                  </a:lnTo>
                  <a:lnTo>
                    <a:pt x="87756" y="64389"/>
                  </a:lnTo>
                  <a:lnTo>
                    <a:pt x="95757" y="64389"/>
                  </a:lnTo>
                  <a:lnTo>
                    <a:pt x="103885" y="64389"/>
                  </a:lnTo>
                  <a:lnTo>
                    <a:pt x="110489" y="69469"/>
                  </a:lnTo>
                  <a:lnTo>
                    <a:pt x="110489" y="75692"/>
                  </a:lnTo>
                  <a:lnTo>
                    <a:pt x="110489" y="81915"/>
                  </a:lnTo>
                  <a:lnTo>
                    <a:pt x="103885" y="86868"/>
                  </a:lnTo>
                  <a:lnTo>
                    <a:pt x="95757" y="86868"/>
                  </a:lnTo>
                  <a:lnTo>
                    <a:pt x="87756" y="86868"/>
                  </a:lnTo>
                  <a:lnTo>
                    <a:pt x="81152" y="81915"/>
                  </a:lnTo>
                  <a:lnTo>
                    <a:pt x="81152" y="75692"/>
                  </a:lnTo>
                  <a:close/>
                </a:path>
                <a:path w="281939" h="215900">
                  <a:moveTo>
                    <a:pt x="171450" y="75692"/>
                  </a:moveTo>
                  <a:lnTo>
                    <a:pt x="171450" y="69469"/>
                  </a:lnTo>
                  <a:lnTo>
                    <a:pt x="178053" y="64389"/>
                  </a:lnTo>
                  <a:lnTo>
                    <a:pt x="186181" y="64389"/>
                  </a:lnTo>
                  <a:lnTo>
                    <a:pt x="194182" y="64389"/>
                  </a:lnTo>
                  <a:lnTo>
                    <a:pt x="200787" y="69469"/>
                  </a:lnTo>
                  <a:lnTo>
                    <a:pt x="200787" y="75692"/>
                  </a:lnTo>
                  <a:lnTo>
                    <a:pt x="200787" y="81915"/>
                  </a:lnTo>
                  <a:lnTo>
                    <a:pt x="194182" y="86868"/>
                  </a:lnTo>
                  <a:lnTo>
                    <a:pt x="186181" y="86868"/>
                  </a:lnTo>
                  <a:lnTo>
                    <a:pt x="178053" y="86868"/>
                  </a:lnTo>
                  <a:lnTo>
                    <a:pt x="171450" y="81915"/>
                  </a:lnTo>
                  <a:lnTo>
                    <a:pt x="171450" y="75692"/>
                  </a:lnTo>
                  <a:close/>
                </a:path>
                <a:path w="281939" h="215900">
                  <a:moveTo>
                    <a:pt x="64515" y="155028"/>
                  </a:moveTo>
                  <a:lnTo>
                    <a:pt x="102709" y="170095"/>
                  </a:lnTo>
                  <a:lnTo>
                    <a:pt x="140890" y="175117"/>
                  </a:lnTo>
                  <a:lnTo>
                    <a:pt x="179048" y="170095"/>
                  </a:lnTo>
                  <a:lnTo>
                    <a:pt x="217169" y="155028"/>
                  </a:lnTo>
                </a:path>
                <a:path w="281939" h="215900">
                  <a:moveTo>
                    <a:pt x="0" y="107950"/>
                  </a:moveTo>
                  <a:lnTo>
                    <a:pt x="11078" y="65954"/>
                  </a:lnTo>
                  <a:lnTo>
                    <a:pt x="41290" y="31638"/>
                  </a:lnTo>
                  <a:lnTo>
                    <a:pt x="86100" y="8491"/>
                  </a:lnTo>
                  <a:lnTo>
                    <a:pt x="140969" y="0"/>
                  </a:lnTo>
                  <a:lnTo>
                    <a:pt x="195839" y="8491"/>
                  </a:lnTo>
                  <a:lnTo>
                    <a:pt x="240649" y="31638"/>
                  </a:lnTo>
                  <a:lnTo>
                    <a:pt x="270861" y="65954"/>
                  </a:lnTo>
                  <a:lnTo>
                    <a:pt x="281939" y="107950"/>
                  </a:lnTo>
                  <a:lnTo>
                    <a:pt x="270861" y="149966"/>
                  </a:lnTo>
                  <a:lnTo>
                    <a:pt x="240649" y="184280"/>
                  </a:lnTo>
                  <a:lnTo>
                    <a:pt x="195839" y="207416"/>
                  </a:lnTo>
                  <a:lnTo>
                    <a:pt x="140969" y="215900"/>
                  </a:lnTo>
                  <a:lnTo>
                    <a:pt x="86100" y="207416"/>
                  </a:lnTo>
                  <a:lnTo>
                    <a:pt x="41290" y="184280"/>
                  </a:lnTo>
                  <a:lnTo>
                    <a:pt x="11078" y="149966"/>
                  </a:lnTo>
                  <a:lnTo>
                    <a:pt x="0" y="10795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2232660" y="5466079"/>
            <a:ext cx="294640" cy="228600"/>
            <a:chOff x="2232660" y="5466079"/>
            <a:chExt cx="294640" cy="228600"/>
          </a:xfrm>
        </p:grpSpPr>
        <p:sp>
          <p:nvSpPr>
            <p:cNvPr id="35" name="object 35"/>
            <p:cNvSpPr/>
            <p:nvPr/>
          </p:nvSpPr>
          <p:spPr>
            <a:xfrm>
              <a:off x="2320163" y="5536818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2" y="0"/>
                  </a:moveTo>
                  <a:lnTo>
                    <a:pt x="6604" y="0"/>
                  </a:lnTo>
                  <a:lnTo>
                    <a:pt x="0" y="5079"/>
                  </a:lnTo>
                  <a:lnTo>
                    <a:pt x="0" y="17525"/>
                  </a:lnTo>
                  <a:lnTo>
                    <a:pt x="6604" y="22478"/>
                  </a:lnTo>
                  <a:lnTo>
                    <a:pt x="22732" y="22478"/>
                  </a:lnTo>
                  <a:lnTo>
                    <a:pt x="29337" y="17525"/>
                  </a:lnTo>
                  <a:lnTo>
                    <a:pt x="29337" y="5079"/>
                  </a:lnTo>
                  <a:lnTo>
                    <a:pt x="22732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7" y="5079"/>
                  </a:lnTo>
                  <a:lnTo>
                    <a:pt x="90297" y="17525"/>
                  </a:lnTo>
                  <a:lnTo>
                    <a:pt x="96900" y="22478"/>
                  </a:lnTo>
                  <a:lnTo>
                    <a:pt x="113030" y="22478"/>
                  </a:lnTo>
                  <a:lnTo>
                    <a:pt x="119634" y="17525"/>
                  </a:lnTo>
                  <a:lnTo>
                    <a:pt x="119634" y="5079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239010" y="5472429"/>
              <a:ext cx="281940" cy="215900"/>
            </a:xfrm>
            <a:custGeom>
              <a:avLst/>
              <a:gdLst/>
              <a:ahLst/>
              <a:cxnLst/>
              <a:rect l="l" t="t" r="r" b="b"/>
              <a:pathLst>
                <a:path w="281939" h="215900">
                  <a:moveTo>
                    <a:pt x="81152" y="75692"/>
                  </a:moveTo>
                  <a:lnTo>
                    <a:pt x="81152" y="69469"/>
                  </a:lnTo>
                  <a:lnTo>
                    <a:pt x="87756" y="64389"/>
                  </a:lnTo>
                  <a:lnTo>
                    <a:pt x="95757" y="64389"/>
                  </a:lnTo>
                  <a:lnTo>
                    <a:pt x="103885" y="64389"/>
                  </a:lnTo>
                  <a:lnTo>
                    <a:pt x="110489" y="69469"/>
                  </a:lnTo>
                  <a:lnTo>
                    <a:pt x="110489" y="75692"/>
                  </a:lnTo>
                  <a:lnTo>
                    <a:pt x="110489" y="81915"/>
                  </a:lnTo>
                  <a:lnTo>
                    <a:pt x="103885" y="86868"/>
                  </a:lnTo>
                  <a:lnTo>
                    <a:pt x="95757" y="86868"/>
                  </a:lnTo>
                  <a:lnTo>
                    <a:pt x="87756" y="86868"/>
                  </a:lnTo>
                  <a:lnTo>
                    <a:pt x="81152" y="81915"/>
                  </a:lnTo>
                  <a:lnTo>
                    <a:pt x="81152" y="75692"/>
                  </a:lnTo>
                  <a:close/>
                </a:path>
                <a:path w="281939" h="215900">
                  <a:moveTo>
                    <a:pt x="171450" y="75692"/>
                  </a:moveTo>
                  <a:lnTo>
                    <a:pt x="171450" y="69469"/>
                  </a:lnTo>
                  <a:lnTo>
                    <a:pt x="178053" y="64389"/>
                  </a:lnTo>
                  <a:lnTo>
                    <a:pt x="186181" y="64389"/>
                  </a:lnTo>
                  <a:lnTo>
                    <a:pt x="194182" y="64389"/>
                  </a:lnTo>
                  <a:lnTo>
                    <a:pt x="200787" y="69469"/>
                  </a:lnTo>
                  <a:lnTo>
                    <a:pt x="200787" y="75692"/>
                  </a:lnTo>
                  <a:lnTo>
                    <a:pt x="200787" y="81915"/>
                  </a:lnTo>
                  <a:lnTo>
                    <a:pt x="194182" y="86868"/>
                  </a:lnTo>
                  <a:lnTo>
                    <a:pt x="186181" y="86868"/>
                  </a:lnTo>
                  <a:lnTo>
                    <a:pt x="178053" y="86868"/>
                  </a:lnTo>
                  <a:lnTo>
                    <a:pt x="171450" y="81915"/>
                  </a:lnTo>
                  <a:lnTo>
                    <a:pt x="171450" y="75692"/>
                  </a:lnTo>
                  <a:close/>
                </a:path>
                <a:path w="281939" h="215900">
                  <a:moveTo>
                    <a:pt x="64515" y="155028"/>
                  </a:moveTo>
                  <a:lnTo>
                    <a:pt x="102709" y="170095"/>
                  </a:lnTo>
                  <a:lnTo>
                    <a:pt x="140890" y="175117"/>
                  </a:lnTo>
                  <a:lnTo>
                    <a:pt x="179048" y="170095"/>
                  </a:lnTo>
                  <a:lnTo>
                    <a:pt x="217169" y="155028"/>
                  </a:lnTo>
                </a:path>
                <a:path w="281939" h="215900">
                  <a:moveTo>
                    <a:pt x="0" y="107950"/>
                  </a:moveTo>
                  <a:lnTo>
                    <a:pt x="11078" y="65954"/>
                  </a:lnTo>
                  <a:lnTo>
                    <a:pt x="41290" y="31638"/>
                  </a:lnTo>
                  <a:lnTo>
                    <a:pt x="86100" y="8491"/>
                  </a:lnTo>
                  <a:lnTo>
                    <a:pt x="140969" y="0"/>
                  </a:lnTo>
                  <a:lnTo>
                    <a:pt x="195839" y="8491"/>
                  </a:lnTo>
                  <a:lnTo>
                    <a:pt x="240649" y="31638"/>
                  </a:lnTo>
                  <a:lnTo>
                    <a:pt x="270861" y="65954"/>
                  </a:lnTo>
                  <a:lnTo>
                    <a:pt x="281939" y="107950"/>
                  </a:lnTo>
                  <a:lnTo>
                    <a:pt x="270861" y="149966"/>
                  </a:lnTo>
                  <a:lnTo>
                    <a:pt x="240649" y="184280"/>
                  </a:lnTo>
                  <a:lnTo>
                    <a:pt x="195839" y="207416"/>
                  </a:lnTo>
                  <a:lnTo>
                    <a:pt x="140969" y="215900"/>
                  </a:lnTo>
                  <a:lnTo>
                    <a:pt x="86100" y="207416"/>
                  </a:lnTo>
                  <a:lnTo>
                    <a:pt x="41290" y="184280"/>
                  </a:lnTo>
                  <a:lnTo>
                    <a:pt x="11078" y="149966"/>
                  </a:lnTo>
                  <a:lnTo>
                    <a:pt x="0" y="10795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7" name="object 37"/>
          <p:cNvGrpSpPr/>
          <p:nvPr/>
        </p:nvGrpSpPr>
        <p:grpSpPr>
          <a:xfrm>
            <a:off x="2237739" y="5935979"/>
            <a:ext cx="294640" cy="231140"/>
            <a:chOff x="2237739" y="5935979"/>
            <a:chExt cx="294640" cy="231140"/>
          </a:xfrm>
        </p:grpSpPr>
        <p:sp>
          <p:nvSpPr>
            <p:cNvPr id="38" name="object 38"/>
            <p:cNvSpPr/>
            <p:nvPr/>
          </p:nvSpPr>
          <p:spPr>
            <a:xfrm>
              <a:off x="2325242" y="6007506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2" y="0"/>
                  </a:moveTo>
                  <a:lnTo>
                    <a:pt x="6604" y="0"/>
                  </a:lnTo>
                  <a:lnTo>
                    <a:pt x="0" y="5092"/>
                  </a:lnTo>
                  <a:lnTo>
                    <a:pt x="0" y="17665"/>
                  </a:lnTo>
                  <a:lnTo>
                    <a:pt x="6604" y="22758"/>
                  </a:lnTo>
                  <a:lnTo>
                    <a:pt x="22732" y="22758"/>
                  </a:lnTo>
                  <a:lnTo>
                    <a:pt x="29337" y="17665"/>
                  </a:lnTo>
                  <a:lnTo>
                    <a:pt x="29337" y="5092"/>
                  </a:lnTo>
                  <a:lnTo>
                    <a:pt x="22732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6" y="5092"/>
                  </a:lnTo>
                  <a:lnTo>
                    <a:pt x="90296" y="17665"/>
                  </a:lnTo>
                  <a:lnTo>
                    <a:pt x="96900" y="22758"/>
                  </a:lnTo>
                  <a:lnTo>
                    <a:pt x="113030" y="22758"/>
                  </a:lnTo>
                  <a:lnTo>
                    <a:pt x="119633" y="17665"/>
                  </a:lnTo>
                  <a:lnTo>
                    <a:pt x="119633" y="5092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2244089" y="5942329"/>
              <a:ext cx="281940" cy="218440"/>
            </a:xfrm>
            <a:custGeom>
              <a:avLst/>
              <a:gdLst/>
              <a:ahLst/>
              <a:cxnLst/>
              <a:rect l="l" t="t" r="r" b="b"/>
              <a:pathLst>
                <a:path w="281939" h="218439">
                  <a:moveTo>
                    <a:pt x="81153" y="76555"/>
                  </a:moveTo>
                  <a:lnTo>
                    <a:pt x="81153" y="70269"/>
                  </a:lnTo>
                  <a:lnTo>
                    <a:pt x="87757" y="65176"/>
                  </a:lnTo>
                  <a:lnTo>
                    <a:pt x="95758" y="65176"/>
                  </a:lnTo>
                  <a:lnTo>
                    <a:pt x="103886" y="65176"/>
                  </a:lnTo>
                  <a:lnTo>
                    <a:pt x="110490" y="70269"/>
                  </a:lnTo>
                  <a:lnTo>
                    <a:pt x="110490" y="76555"/>
                  </a:lnTo>
                  <a:lnTo>
                    <a:pt x="110490" y="82842"/>
                  </a:lnTo>
                  <a:lnTo>
                    <a:pt x="103886" y="87934"/>
                  </a:lnTo>
                  <a:lnTo>
                    <a:pt x="95758" y="87934"/>
                  </a:lnTo>
                  <a:lnTo>
                    <a:pt x="87757" y="87934"/>
                  </a:lnTo>
                  <a:lnTo>
                    <a:pt x="81153" y="82842"/>
                  </a:lnTo>
                  <a:lnTo>
                    <a:pt x="81153" y="76555"/>
                  </a:lnTo>
                  <a:close/>
                </a:path>
                <a:path w="281939" h="218439">
                  <a:moveTo>
                    <a:pt x="171450" y="76555"/>
                  </a:moveTo>
                  <a:lnTo>
                    <a:pt x="171450" y="70269"/>
                  </a:lnTo>
                  <a:lnTo>
                    <a:pt x="178054" y="65176"/>
                  </a:lnTo>
                  <a:lnTo>
                    <a:pt x="186182" y="65176"/>
                  </a:lnTo>
                  <a:lnTo>
                    <a:pt x="194183" y="65176"/>
                  </a:lnTo>
                  <a:lnTo>
                    <a:pt x="200787" y="70269"/>
                  </a:lnTo>
                  <a:lnTo>
                    <a:pt x="200787" y="76555"/>
                  </a:lnTo>
                  <a:lnTo>
                    <a:pt x="200787" y="82842"/>
                  </a:lnTo>
                  <a:lnTo>
                    <a:pt x="194183" y="87934"/>
                  </a:lnTo>
                  <a:lnTo>
                    <a:pt x="186182" y="87934"/>
                  </a:lnTo>
                  <a:lnTo>
                    <a:pt x="178054" y="87934"/>
                  </a:lnTo>
                  <a:lnTo>
                    <a:pt x="171450" y="82842"/>
                  </a:lnTo>
                  <a:lnTo>
                    <a:pt x="171450" y="76555"/>
                  </a:lnTo>
                  <a:close/>
                </a:path>
                <a:path w="281939" h="218439">
                  <a:moveTo>
                    <a:pt x="64516" y="156857"/>
                  </a:moveTo>
                  <a:lnTo>
                    <a:pt x="102709" y="172102"/>
                  </a:lnTo>
                  <a:lnTo>
                    <a:pt x="140890" y="177184"/>
                  </a:lnTo>
                  <a:lnTo>
                    <a:pt x="179048" y="172102"/>
                  </a:lnTo>
                  <a:lnTo>
                    <a:pt x="217170" y="156857"/>
                  </a:lnTo>
                </a:path>
                <a:path w="281939" h="218439">
                  <a:moveTo>
                    <a:pt x="0" y="109220"/>
                  </a:moveTo>
                  <a:lnTo>
                    <a:pt x="11078" y="66704"/>
                  </a:lnTo>
                  <a:lnTo>
                    <a:pt x="41290" y="31988"/>
                  </a:lnTo>
                  <a:lnTo>
                    <a:pt x="86100" y="8582"/>
                  </a:lnTo>
                  <a:lnTo>
                    <a:pt x="140970" y="0"/>
                  </a:lnTo>
                  <a:lnTo>
                    <a:pt x="195839" y="8582"/>
                  </a:lnTo>
                  <a:lnTo>
                    <a:pt x="240649" y="31988"/>
                  </a:lnTo>
                  <a:lnTo>
                    <a:pt x="270861" y="66704"/>
                  </a:lnTo>
                  <a:lnTo>
                    <a:pt x="281940" y="109220"/>
                  </a:lnTo>
                  <a:lnTo>
                    <a:pt x="270861" y="151735"/>
                  </a:lnTo>
                  <a:lnTo>
                    <a:pt x="240649" y="186451"/>
                  </a:lnTo>
                  <a:lnTo>
                    <a:pt x="195839" y="209857"/>
                  </a:lnTo>
                  <a:lnTo>
                    <a:pt x="140970" y="218440"/>
                  </a:lnTo>
                  <a:lnTo>
                    <a:pt x="86100" y="209857"/>
                  </a:lnTo>
                  <a:lnTo>
                    <a:pt x="41290" y="186451"/>
                  </a:lnTo>
                  <a:lnTo>
                    <a:pt x="11078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0" name="object 40"/>
          <p:cNvGrpSpPr/>
          <p:nvPr/>
        </p:nvGrpSpPr>
        <p:grpSpPr>
          <a:xfrm>
            <a:off x="2956560" y="5933440"/>
            <a:ext cx="292100" cy="231140"/>
            <a:chOff x="2956560" y="5933440"/>
            <a:chExt cx="292100" cy="231140"/>
          </a:xfrm>
        </p:grpSpPr>
        <p:sp>
          <p:nvSpPr>
            <p:cNvPr id="41" name="object 41"/>
            <p:cNvSpPr/>
            <p:nvPr/>
          </p:nvSpPr>
          <p:spPr>
            <a:xfrm>
              <a:off x="3043301" y="6004966"/>
              <a:ext cx="118745" cy="22860"/>
            </a:xfrm>
            <a:custGeom>
              <a:avLst/>
              <a:gdLst/>
              <a:ahLst/>
              <a:cxnLst/>
              <a:rect l="l" t="t" r="r" b="b"/>
              <a:pathLst>
                <a:path w="118744" h="22860">
                  <a:moveTo>
                    <a:pt x="22606" y="0"/>
                  </a:moveTo>
                  <a:lnTo>
                    <a:pt x="6476" y="0"/>
                  </a:lnTo>
                  <a:lnTo>
                    <a:pt x="0" y="5092"/>
                  </a:lnTo>
                  <a:lnTo>
                    <a:pt x="0" y="17665"/>
                  </a:lnTo>
                  <a:lnTo>
                    <a:pt x="6476" y="22758"/>
                  </a:lnTo>
                  <a:lnTo>
                    <a:pt x="22606" y="22758"/>
                  </a:lnTo>
                  <a:lnTo>
                    <a:pt x="29082" y="17665"/>
                  </a:lnTo>
                  <a:lnTo>
                    <a:pt x="29082" y="5092"/>
                  </a:lnTo>
                  <a:lnTo>
                    <a:pt x="22606" y="0"/>
                  </a:lnTo>
                  <a:close/>
                </a:path>
                <a:path w="118744" h="22860">
                  <a:moveTo>
                    <a:pt x="112141" y="0"/>
                  </a:moveTo>
                  <a:lnTo>
                    <a:pt x="96012" y="0"/>
                  </a:lnTo>
                  <a:lnTo>
                    <a:pt x="89535" y="5092"/>
                  </a:lnTo>
                  <a:lnTo>
                    <a:pt x="89535" y="17665"/>
                  </a:lnTo>
                  <a:lnTo>
                    <a:pt x="96012" y="22758"/>
                  </a:lnTo>
                  <a:lnTo>
                    <a:pt x="112141" y="22758"/>
                  </a:lnTo>
                  <a:lnTo>
                    <a:pt x="118618" y="17665"/>
                  </a:lnTo>
                  <a:lnTo>
                    <a:pt x="118618" y="5092"/>
                  </a:lnTo>
                  <a:lnTo>
                    <a:pt x="112141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962910" y="5939790"/>
              <a:ext cx="279400" cy="218440"/>
            </a:xfrm>
            <a:custGeom>
              <a:avLst/>
              <a:gdLst/>
              <a:ahLst/>
              <a:cxnLst/>
              <a:rect l="l" t="t" r="r" b="b"/>
              <a:pathLst>
                <a:path w="279400" h="218439">
                  <a:moveTo>
                    <a:pt x="80390" y="76555"/>
                  </a:moveTo>
                  <a:lnTo>
                    <a:pt x="80390" y="70269"/>
                  </a:lnTo>
                  <a:lnTo>
                    <a:pt x="86867" y="65176"/>
                  </a:lnTo>
                  <a:lnTo>
                    <a:pt x="94995" y="65176"/>
                  </a:lnTo>
                  <a:lnTo>
                    <a:pt x="102996" y="65176"/>
                  </a:lnTo>
                  <a:lnTo>
                    <a:pt x="109473" y="70269"/>
                  </a:lnTo>
                  <a:lnTo>
                    <a:pt x="109473" y="76555"/>
                  </a:lnTo>
                  <a:lnTo>
                    <a:pt x="109473" y="82842"/>
                  </a:lnTo>
                  <a:lnTo>
                    <a:pt x="102996" y="87934"/>
                  </a:lnTo>
                  <a:lnTo>
                    <a:pt x="94995" y="87934"/>
                  </a:lnTo>
                  <a:lnTo>
                    <a:pt x="86867" y="87934"/>
                  </a:lnTo>
                  <a:lnTo>
                    <a:pt x="80390" y="82842"/>
                  </a:lnTo>
                  <a:lnTo>
                    <a:pt x="80390" y="76555"/>
                  </a:lnTo>
                  <a:close/>
                </a:path>
                <a:path w="279400" h="218439">
                  <a:moveTo>
                    <a:pt x="169925" y="76555"/>
                  </a:moveTo>
                  <a:lnTo>
                    <a:pt x="169925" y="70269"/>
                  </a:lnTo>
                  <a:lnTo>
                    <a:pt x="176402" y="65176"/>
                  </a:lnTo>
                  <a:lnTo>
                    <a:pt x="184403" y="65176"/>
                  </a:lnTo>
                  <a:lnTo>
                    <a:pt x="192531" y="65176"/>
                  </a:lnTo>
                  <a:lnTo>
                    <a:pt x="199008" y="70269"/>
                  </a:lnTo>
                  <a:lnTo>
                    <a:pt x="199008" y="76555"/>
                  </a:lnTo>
                  <a:lnTo>
                    <a:pt x="199008" y="82842"/>
                  </a:lnTo>
                  <a:lnTo>
                    <a:pt x="192531" y="87934"/>
                  </a:lnTo>
                  <a:lnTo>
                    <a:pt x="184403" y="87934"/>
                  </a:lnTo>
                  <a:lnTo>
                    <a:pt x="176402" y="87934"/>
                  </a:lnTo>
                  <a:lnTo>
                    <a:pt x="169925" y="82842"/>
                  </a:lnTo>
                  <a:lnTo>
                    <a:pt x="169925" y="76555"/>
                  </a:lnTo>
                  <a:close/>
                </a:path>
                <a:path w="279400" h="218439">
                  <a:moveTo>
                    <a:pt x="64007" y="156857"/>
                  </a:moveTo>
                  <a:lnTo>
                    <a:pt x="101822" y="172102"/>
                  </a:lnTo>
                  <a:lnTo>
                    <a:pt x="139636" y="177184"/>
                  </a:lnTo>
                  <a:lnTo>
                    <a:pt x="177450" y="172102"/>
                  </a:lnTo>
                  <a:lnTo>
                    <a:pt x="215264" y="156857"/>
                  </a:lnTo>
                </a:path>
                <a:path w="279400" h="218439">
                  <a:moveTo>
                    <a:pt x="0" y="109220"/>
                  </a:moveTo>
                  <a:lnTo>
                    <a:pt x="10969" y="66704"/>
                  </a:lnTo>
                  <a:lnTo>
                    <a:pt x="40893" y="31988"/>
                  </a:lnTo>
                  <a:lnTo>
                    <a:pt x="85296" y="8582"/>
                  </a:lnTo>
                  <a:lnTo>
                    <a:pt x="139700" y="0"/>
                  </a:lnTo>
                  <a:lnTo>
                    <a:pt x="194103" y="8582"/>
                  </a:lnTo>
                  <a:lnTo>
                    <a:pt x="238506" y="31988"/>
                  </a:lnTo>
                  <a:lnTo>
                    <a:pt x="268430" y="66704"/>
                  </a:lnTo>
                  <a:lnTo>
                    <a:pt x="279400" y="109220"/>
                  </a:lnTo>
                  <a:lnTo>
                    <a:pt x="268430" y="151735"/>
                  </a:lnTo>
                  <a:lnTo>
                    <a:pt x="238505" y="186451"/>
                  </a:lnTo>
                  <a:lnTo>
                    <a:pt x="194103" y="209857"/>
                  </a:lnTo>
                  <a:lnTo>
                    <a:pt x="139700" y="218440"/>
                  </a:lnTo>
                  <a:lnTo>
                    <a:pt x="85296" y="209857"/>
                  </a:lnTo>
                  <a:lnTo>
                    <a:pt x="40893" y="186451"/>
                  </a:lnTo>
                  <a:lnTo>
                    <a:pt x="10969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3" name="object 43"/>
          <p:cNvGrpSpPr/>
          <p:nvPr/>
        </p:nvGrpSpPr>
        <p:grpSpPr>
          <a:xfrm>
            <a:off x="2600960" y="6342379"/>
            <a:ext cx="294640" cy="231140"/>
            <a:chOff x="2600960" y="6342379"/>
            <a:chExt cx="294640" cy="231140"/>
          </a:xfrm>
        </p:grpSpPr>
        <p:sp>
          <p:nvSpPr>
            <p:cNvPr id="44" name="object 44"/>
            <p:cNvSpPr/>
            <p:nvPr/>
          </p:nvSpPr>
          <p:spPr>
            <a:xfrm>
              <a:off x="2688463" y="6413906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2" y="0"/>
                  </a:moveTo>
                  <a:lnTo>
                    <a:pt x="6604" y="0"/>
                  </a:lnTo>
                  <a:lnTo>
                    <a:pt x="0" y="5092"/>
                  </a:lnTo>
                  <a:lnTo>
                    <a:pt x="0" y="17665"/>
                  </a:lnTo>
                  <a:lnTo>
                    <a:pt x="6604" y="22758"/>
                  </a:lnTo>
                  <a:lnTo>
                    <a:pt x="22732" y="22758"/>
                  </a:lnTo>
                  <a:lnTo>
                    <a:pt x="29337" y="17665"/>
                  </a:lnTo>
                  <a:lnTo>
                    <a:pt x="29337" y="5092"/>
                  </a:lnTo>
                  <a:lnTo>
                    <a:pt x="22732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7" y="5092"/>
                  </a:lnTo>
                  <a:lnTo>
                    <a:pt x="90297" y="17665"/>
                  </a:lnTo>
                  <a:lnTo>
                    <a:pt x="96900" y="22758"/>
                  </a:lnTo>
                  <a:lnTo>
                    <a:pt x="113030" y="22758"/>
                  </a:lnTo>
                  <a:lnTo>
                    <a:pt x="119634" y="17665"/>
                  </a:lnTo>
                  <a:lnTo>
                    <a:pt x="119634" y="5092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607310" y="6348729"/>
              <a:ext cx="281940" cy="218440"/>
            </a:xfrm>
            <a:custGeom>
              <a:avLst/>
              <a:gdLst/>
              <a:ahLst/>
              <a:cxnLst/>
              <a:rect l="l" t="t" r="r" b="b"/>
              <a:pathLst>
                <a:path w="281939" h="218440">
                  <a:moveTo>
                    <a:pt x="81152" y="76555"/>
                  </a:moveTo>
                  <a:lnTo>
                    <a:pt x="81152" y="70269"/>
                  </a:lnTo>
                  <a:lnTo>
                    <a:pt x="87756" y="65176"/>
                  </a:lnTo>
                  <a:lnTo>
                    <a:pt x="95757" y="65176"/>
                  </a:lnTo>
                  <a:lnTo>
                    <a:pt x="103885" y="65176"/>
                  </a:lnTo>
                  <a:lnTo>
                    <a:pt x="110489" y="70269"/>
                  </a:lnTo>
                  <a:lnTo>
                    <a:pt x="110489" y="76555"/>
                  </a:lnTo>
                  <a:lnTo>
                    <a:pt x="110489" y="82842"/>
                  </a:lnTo>
                  <a:lnTo>
                    <a:pt x="103885" y="87934"/>
                  </a:lnTo>
                  <a:lnTo>
                    <a:pt x="95757" y="87934"/>
                  </a:lnTo>
                  <a:lnTo>
                    <a:pt x="87756" y="87934"/>
                  </a:lnTo>
                  <a:lnTo>
                    <a:pt x="81152" y="82842"/>
                  </a:lnTo>
                  <a:lnTo>
                    <a:pt x="81152" y="76555"/>
                  </a:lnTo>
                  <a:close/>
                </a:path>
                <a:path w="281939" h="218440">
                  <a:moveTo>
                    <a:pt x="171450" y="76555"/>
                  </a:moveTo>
                  <a:lnTo>
                    <a:pt x="171450" y="70269"/>
                  </a:lnTo>
                  <a:lnTo>
                    <a:pt x="178053" y="65176"/>
                  </a:lnTo>
                  <a:lnTo>
                    <a:pt x="186181" y="65176"/>
                  </a:lnTo>
                  <a:lnTo>
                    <a:pt x="194182" y="65176"/>
                  </a:lnTo>
                  <a:lnTo>
                    <a:pt x="200787" y="70269"/>
                  </a:lnTo>
                  <a:lnTo>
                    <a:pt x="200787" y="76555"/>
                  </a:lnTo>
                  <a:lnTo>
                    <a:pt x="200787" y="82842"/>
                  </a:lnTo>
                  <a:lnTo>
                    <a:pt x="194182" y="87934"/>
                  </a:lnTo>
                  <a:lnTo>
                    <a:pt x="186181" y="87934"/>
                  </a:lnTo>
                  <a:lnTo>
                    <a:pt x="178053" y="87934"/>
                  </a:lnTo>
                  <a:lnTo>
                    <a:pt x="171450" y="82842"/>
                  </a:lnTo>
                  <a:lnTo>
                    <a:pt x="171450" y="76555"/>
                  </a:lnTo>
                  <a:close/>
                </a:path>
                <a:path w="281939" h="218440">
                  <a:moveTo>
                    <a:pt x="64515" y="156845"/>
                  </a:moveTo>
                  <a:lnTo>
                    <a:pt x="102709" y="172096"/>
                  </a:lnTo>
                  <a:lnTo>
                    <a:pt x="140890" y="177180"/>
                  </a:lnTo>
                  <a:lnTo>
                    <a:pt x="179048" y="172096"/>
                  </a:lnTo>
                  <a:lnTo>
                    <a:pt x="217169" y="156845"/>
                  </a:lnTo>
                </a:path>
                <a:path w="281939" h="218440">
                  <a:moveTo>
                    <a:pt x="0" y="109220"/>
                  </a:moveTo>
                  <a:lnTo>
                    <a:pt x="11078" y="66704"/>
                  </a:lnTo>
                  <a:lnTo>
                    <a:pt x="41290" y="31988"/>
                  </a:lnTo>
                  <a:lnTo>
                    <a:pt x="86100" y="8582"/>
                  </a:lnTo>
                  <a:lnTo>
                    <a:pt x="140969" y="0"/>
                  </a:lnTo>
                  <a:lnTo>
                    <a:pt x="195839" y="8582"/>
                  </a:lnTo>
                  <a:lnTo>
                    <a:pt x="240649" y="31988"/>
                  </a:lnTo>
                  <a:lnTo>
                    <a:pt x="270861" y="66704"/>
                  </a:lnTo>
                  <a:lnTo>
                    <a:pt x="281939" y="109220"/>
                  </a:lnTo>
                  <a:lnTo>
                    <a:pt x="270861" y="151735"/>
                  </a:lnTo>
                  <a:lnTo>
                    <a:pt x="240649" y="186451"/>
                  </a:lnTo>
                  <a:lnTo>
                    <a:pt x="195839" y="209857"/>
                  </a:lnTo>
                  <a:lnTo>
                    <a:pt x="140969" y="218440"/>
                  </a:lnTo>
                  <a:lnTo>
                    <a:pt x="86100" y="209857"/>
                  </a:lnTo>
                  <a:lnTo>
                    <a:pt x="41290" y="186451"/>
                  </a:lnTo>
                  <a:lnTo>
                    <a:pt x="11078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6" name="object 46"/>
          <p:cNvGrpSpPr/>
          <p:nvPr/>
        </p:nvGrpSpPr>
        <p:grpSpPr>
          <a:xfrm>
            <a:off x="2600960" y="5933440"/>
            <a:ext cx="294640" cy="231140"/>
            <a:chOff x="2600960" y="5933440"/>
            <a:chExt cx="294640" cy="231140"/>
          </a:xfrm>
        </p:grpSpPr>
        <p:sp>
          <p:nvSpPr>
            <p:cNvPr id="47" name="object 47"/>
            <p:cNvSpPr/>
            <p:nvPr/>
          </p:nvSpPr>
          <p:spPr>
            <a:xfrm>
              <a:off x="2688463" y="6004966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2" y="0"/>
                  </a:moveTo>
                  <a:lnTo>
                    <a:pt x="6604" y="0"/>
                  </a:lnTo>
                  <a:lnTo>
                    <a:pt x="0" y="5092"/>
                  </a:lnTo>
                  <a:lnTo>
                    <a:pt x="0" y="17665"/>
                  </a:lnTo>
                  <a:lnTo>
                    <a:pt x="6604" y="22758"/>
                  </a:lnTo>
                  <a:lnTo>
                    <a:pt x="22732" y="22758"/>
                  </a:lnTo>
                  <a:lnTo>
                    <a:pt x="29337" y="17665"/>
                  </a:lnTo>
                  <a:lnTo>
                    <a:pt x="29337" y="5092"/>
                  </a:lnTo>
                  <a:lnTo>
                    <a:pt x="22732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7" y="5092"/>
                  </a:lnTo>
                  <a:lnTo>
                    <a:pt x="90297" y="17665"/>
                  </a:lnTo>
                  <a:lnTo>
                    <a:pt x="96900" y="22758"/>
                  </a:lnTo>
                  <a:lnTo>
                    <a:pt x="113030" y="22758"/>
                  </a:lnTo>
                  <a:lnTo>
                    <a:pt x="119634" y="17665"/>
                  </a:lnTo>
                  <a:lnTo>
                    <a:pt x="119634" y="5092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2607310" y="5939790"/>
              <a:ext cx="281940" cy="218440"/>
            </a:xfrm>
            <a:custGeom>
              <a:avLst/>
              <a:gdLst/>
              <a:ahLst/>
              <a:cxnLst/>
              <a:rect l="l" t="t" r="r" b="b"/>
              <a:pathLst>
                <a:path w="281939" h="218439">
                  <a:moveTo>
                    <a:pt x="81152" y="76555"/>
                  </a:moveTo>
                  <a:lnTo>
                    <a:pt x="81152" y="70269"/>
                  </a:lnTo>
                  <a:lnTo>
                    <a:pt x="87756" y="65176"/>
                  </a:lnTo>
                  <a:lnTo>
                    <a:pt x="95757" y="65176"/>
                  </a:lnTo>
                  <a:lnTo>
                    <a:pt x="103885" y="65176"/>
                  </a:lnTo>
                  <a:lnTo>
                    <a:pt x="110489" y="70269"/>
                  </a:lnTo>
                  <a:lnTo>
                    <a:pt x="110489" y="76555"/>
                  </a:lnTo>
                  <a:lnTo>
                    <a:pt x="110489" y="82842"/>
                  </a:lnTo>
                  <a:lnTo>
                    <a:pt x="103885" y="87934"/>
                  </a:lnTo>
                  <a:lnTo>
                    <a:pt x="95757" y="87934"/>
                  </a:lnTo>
                  <a:lnTo>
                    <a:pt x="87756" y="87934"/>
                  </a:lnTo>
                  <a:lnTo>
                    <a:pt x="81152" y="82842"/>
                  </a:lnTo>
                  <a:lnTo>
                    <a:pt x="81152" y="76555"/>
                  </a:lnTo>
                  <a:close/>
                </a:path>
                <a:path w="281939" h="218439">
                  <a:moveTo>
                    <a:pt x="171450" y="76555"/>
                  </a:moveTo>
                  <a:lnTo>
                    <a:pt x="171450" y="70269"/>
                  </a:lnTo>
                  <a:lnTo>
                    <a:pt x="178053" y="65176"/>
                  </a:lnTo>
                  <a:lnTo>
                    <a:pt x="186181" y="65176"/>
                  </a:lnTo>
                  <a:lnTo>
                    <a:pt x="194182" y="65176"/>
                  </a:lnTo>
                  <a:lnTo>
                    <a:pt x="200787" y="70269"/>
                  </a:lnTo>
                  <a:lnTo>
                    <a:pt x="200787" y="76555"/>
                  </a:lnTo>
                  <a:lnTo>
                    <a:pt x="200787" y="82842"/>
                  </a:lnTo>
                  <a:lnTo>
                    <a:pt x="194182" y="87934"/>
                  </a:lnTo>
                  <a:lnTo>
                    <a:pt x="186181" y="87934"/>
                  </a:lnTo>
                  <a:lnTo>
                    <a:pt x="178053" y="87934"/>
                  </a:lnTo>
                  <a:lnTo>
                    <a:pt x="171450" y="82842"/>
                  </a:lnTo>
                  <a:lnTo>
                    <a:pt x="171450" y="76555"/>
                  </a:lnTo>
                  <a:close/>
                </a:path>
                <a:path w="281939" h="218439">
                  <a:moveTo>
                    <a:pt x="64515" y="156857"/>
                  </a:moveTo>
                  <a:lnTo>
                    <a:pt x="102709" y="172102"/>
                  </a:lnTo>
                  <a:lnTo>
                    <a:pt x="140890" y="177184"/>
                  </a:lnTo>
                  <a:lnTo>
                    <a:pt x="179048" y="172102"/>
                  </a:lnTo>
                  <a:lnTo>
                    <a:pt x="217169" y="156857"/>
                  </a:lnTo>
                </a:path>
                <a:path w="281939" h="218439">
                  <a:moveTo>
                    <a:pt x="0" y="109220"/>
                  </a:moveTo>
                  <a:lnTo>
                    <a:pt x="11078" y="66704"/>
                  </a:lnTo>
                  <a:lnTo>
                    <a:pt x="41290" y="31988"/>
                  </a:lnTo>
                  <a:lnTo>
                    <a:pt x="86100" y="8582"/>
                  </a:lnTo>
                  <a:lnTo>
                    <a:pt x="140969" y="0"/>
                  </a:lnTo>
                  <a:lnTo>
                    <a:pt x="195839" y="8582"/>
                  </a:lnTo>
                  <a:lnTo>
                    <a:pt x="240649" y="31988"/>
                  </a:lnTo>
                  <a:lnTo>
                    <a:pt x="270861" y="66704"/>
                  </a:lnTo>
                  <a:lnTo>
                    <a:pt x="281939" y="109220"/>
                  </a:lnTo>
                  <a:lnTo>
                    <a:pt x="270861" y="151735"/>
                  </a:lnTo>
                  <a:lnTo>
                    <a:pt x="240649" y="186451"/>
                  </a:lnTo>
                  <a:lnTo>
                    <a:pt x="195839" y="209857"/>
                  </a:lnTo>
                  <a:lnTo>
                    <a:pt x="140969" y="218440"/>
                  </a:lnTo>
                  <a:lnTo>
                    <a:pt x="86100" y="209857"/>
                  </a:lnTo>
                  <a:lnTo>
                    <a:pt x="41290" y="186451"/>
                  </a:lnTo>
                  <a:lnTo>
                    <a:pt x="11078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9" name="object 49"/>
          <p:cNvGrpSpPr/>
          <p:nvPr/>
        </p:nvGrpSpPr>
        <p:grpSpPr>
          <a:xfrm>
            <a:off x="2227579" y="6342379"/>
            <a:ext cx="294640" cy="231140"/>
            <a:chOff x="2227579" y="6342379"/>
            <a:chExt cx="294640" cy="231140"/>
          </a:xfrm>
        </p:grpSpPr>
        <p:sp>
          <p:nvSpPr>
            <p:cNvPr id="50" name="object 50"/>
            <p:cNvSpPr/>
            <p:nvPr/>
          </p:nvSpPr>
          <p:spPr>
            <a:xfrm>
              <a:off x="2315082" y="6413906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3" y="0"/>
                  </a:moveTo>
                  <a:lnTo>
                    <a:pt x="6604" y="0"/>
                  </a:lnTo>
                  <a:lnTo>
                    <a:pt x="0" y="5092"/>
                  </a:lnTo>
                  <a:lnTo>
                    <a:pt x="0" y="17665"/>
                  </a:lnTo>
                  <a:lnTo>
                    <a:pt x="6604" y="22758"/>
                  </a:lnTo>
                  <a:lnTo>
                    <a:pt x="22733" y="22758"/>
                  </a:lnTo>
                  <a:lnTo>
                    <a:pt x="29337" y="17665"/>
                  </a:lnTo>
                  <a:lnTo>
                    <a:pt x="29337" y="5092"/>
                  </a:lnTo>
                  <a:lnTo>
                    <a:pt x="22733" y="0"/>
                  </a:lnTo>
                  <a:close/>
                </a:path>
                <a:path w="120014" h="22860">
                  <a:moveTo>
                    <a:pt x="113030" y="0"/>
                  </a:moveTo>
                  <a:lnTo>
                    <a:pt x="96900" y="0"/>
                  </a:lnTo>
                  <a:lnTo>
                    <a:pt x="90297" y="5092"/>
                  </a:lnTo>
                  <a:lnTo>
                    <a:pt x="90297" y="17665"/>
                  </a:lnTo>
                  <a:lnTo>
                    <a:pt x="96900" y="22758"/>
                  </a:lnTo>
                  <a:lnTo>
                    <a:pt x="113030" y="22758"/>
                  </a:lnTo>
                  <a:lnTo>
                    <a:pt x="119634" y="17665"/>
                  </a:lnTo>
                  <a:lnTo>
                    <a:pt x="119634" y="5092"/>
                  </a:lnTo>
                  <a:lnTo>
                    <a:pt x="11303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2233929" y="6348729"/>
              <a:ext cx="281940" cy="218440"/>
            </a:xfrm>
            <a:custGeom>
              <a:avLst/>
              <a:gdLst/>
              <a:ahLst/>
              <a:cxnLst/>
              <a:rect l="l" t="t" r="r" b="b"/>
              <a:pathLst>
                <a:path w="281939" h="218440">
                  <a:moveTo>
                    <a:pt x="81152" y="76555"/>
                  </a:moveTo>
                  <a:lnTo>
                    <a:pt x="81152" y="70269"/>
                  </a:lnTo>
                  <a:lnTo>
                    <a:pt x="87756" y="65176"/>
                  </a:lnTo>
                  <a:lnTo>
                    <a:pt x="95757" y="65176"/>
                  </a:lnTo>
                  <a:lnTo>
                    <a:pt x="103886" y="65176"/>
                  </a:lnTo>
                  <a:lnTo>
                    <a:pt x="110489" y="70269"/>
                  </a:lnTo>
                  <a:lnTo>
                    <a:pt x="110489" y="76555"/>
                  </a:lnTo>
                  <a:lnTo>
                    <a:pt x="110489" y="82842"/>
                  </a:lnTo>
                  <a:lnTo>
                    <a:pt x="103886" y="87934"/>
                  </a:lnTo>
                  <a:lnTo>
                    <a:pt x="95757" y="87934"/>
                  </a:lnTo>
                  <a:lnTo>
                    <a:pt x="87756" y="87934"/>
                  </a:lnTo>
                  <a:lnTo>
                    <a:pt x="81152" y="82842"/>
                  </a:lnTo>
                  <a:lnTo>
                    <a:pt x="81152" y="76555"/>
                  </a:lnTo>
                  <a:close/>
                </a:path>
                <a:path w="281939" h="218440">
                  <a:moveTo>
                    <a:pt x="171450" y="76555"/>
                  </a:moveTo>
                  <a:lnTo>
                    <a:pt x="171450" y="70269"/>
                  </a:lnTo>
                  <a:lnTo>
                    <a:pt x="178053" y="65176"/>
                  </a:lnTo>
                  <a:lnTo>
                    <a:pt x="186181" y="65176"/>
                  </a:lnTo>
                  <a:lnTo>
                    <a:pt x="194182" y="65176"/>
                  </a:lnTo>
                  <a:lnTo>
                    <a:pt x="200787" y="70269"/>
                  </a:lnTo>
                  <a:lnTo>
                    <a:pt x="200787" y="76555"/>
                  </a:lnTo>
                  <a:lnTo>
                    <a:pt x="200787" y="82842"/>
                  </a:lnTo>
                  <a:lnTo>
                    <a:pt x="194182" y="87934"/>
                  </a:lnTo>
                  <a:lnTo>
                    <a:pt x="186181" y="87934"/>
                  </a:lnTo>
                  <a:lnTo>
                    <a:pt x="178053" y="87934"/>
                  </a:lnTo>
                  <a:lnTo>
                    <a:pt x="171450" y="82842"/>
                  </a:lnTo>
                  <a:lnTo>
                    <a:pt x="171450" y="76555"/>
                  </a:lnTo>
                  <a:close/>
                </a:path>
                <a:path w="281939" h="218440">
                  <a:moveTo>
                    <a:pt x="64515" y="156845"/>
                  </a:moveTo>
                  <a:lnTo>
                    <a:pt x="102709" y="172096"/>
                  </a:lnTo>
                  <a:lnTo>
                    <a:pt x="140890" y="177180"/>
                  </a:lnTo>
                  <a:lnTo>
                    <a:pt x="179048" y="172096"/>
                  </a:lnTo>
                  <a:lnTo>
                    <a:pt x="217169" y="156845"/>
                  </a:lnTo>
                </a:path>
                <a:path w="281939" h="218440">
                  <a:moveTo>
                    <a:pt x="0" y="109220"/>
                  </a:moveTo>
                  <a:lnTo>
                    <a:pt x="11078" y="66704"/>
                  </a:lnTo>
                  <a:lnTo>
                    <a:pt x="41290" y="31988"/>
                  </a:lnTo>
                  <a:lnTo>
                    <a:pt x="86100" y="8582"/>
                  </a:lnTo>
                  <a:lnTo>
                    <a:pt x="140969" y="0"/>
                  </a:lnTo>
                  <a:lnTo>
                    <a:pt x="195839" y="8582"/>
                  </a:lnTo>
                  <a:lnTo>
                    <a:pt x="240649" y="31988"/>
                  </a:lnTo>
                  <a:lnTo>
                    <a:pt x="270861" y="66704"/>
                  </a:lnTo>
                  <a:lnTo>
                    <a:pt x="281939" y="109220"/>
                  </a:lnTo>
                  <a:lnTo>
                    <a:pt x="270861" y="151735"/>
                  </a:lnTo>
                  <a:lnTo>
                    <a:pt x="240649" y="186451"/>
                  </a:lnTo>
                  <a:lnTo>
                    <a:pt x="195839" y="209857"/>
                  </a:lnTo>
                  <a:lnTo>
                    <a:pt x="140969" y="218440"/>
                  </a:lnTo>
                  <a:lnTo>
                    <a:pt x="86100" y="209857"/>
                  </a:lnTo>
                  <a:lnTo>
                    <a:pt x="41290" y="186451"/>
                  </a:lnTo>
                  <a:lnTo>
                    <a:pt x="11078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2" name="object 52"/>
          <p:cNvGrpSpPr/>
          <p:nvPr/>
        </p:nvGrpSpPr>
        <p:grpSpPr>
          <a:xfrm>
            <a:off x="3307079" y="5933440"/>
            <a:ext cx="294640" cy="231140"/>
            <a:chOff x="3307079" y="5933440"/>
            <a:chExt cx="294640" cy="231140"/>
          </a:xfrm>
        </p:grpSpPr>
        <p:sp>
          <p:nvSpPr>
            <p:cNvPr id="53" name="object 53"/>
            <p:cNvSpPr/>
            <p:nvPr/>
          </p:nvSpPr>
          <p:spPr>
            <a:xfrm>
              <a:off x="3394582" y="6004966"/>
              <a:ext cx="120014" cy="22860"/>
            </a:xfrm>
            <a:custGeom>
              <a:avLst/>
              <a:gdLst/>
              <a:ahLst/>
              <a:cxnLst/>
              <a:rect l="l" t="t" r="r" b="b"/>
              <a:pathLst>
                <a:path w="120014" h="22860">
                  <a:moveTo>
                    <a:pt x="22732" y="0"/>
                  </a:moveTo>
                  <a:lnTo>
                    <a:pt x="6603" y="0"/>
                  </a:lnTo>
                  <a:lnTo>
                    <a:pt x="0" y="5092"/>
                  </a:lnTo>
                  <a:lnTo>
                    <a:pt x="0" y="17665"/>
                  </a:lnTo>
                  <a:lnTo>
                    <a:pt x="6603" y="22758"/>
                  </a:lnTo>
                  <a:lnTo>
                    <a:pt x="22732" y="22758"/>
                  </a:lnTo>
                  <a:lnTo>
                    <a:pt x="29337" y="17665"/>
                  </a:lnTo>
                  <a:lnTo>
                    <a:pt x="29337" y="5092"/>
                  </a:lnTo>
                  <a:lnTo>
                    <a:pt x="22732" y="0"/>
                  </a:lnTo>
                  <a:close/>
                </a:path>
                <a:path w="120014" h="22860">
                  <a:moveTo>
                    <a:pt x="113029" y="0"/>
                  </a:moveTo>
                  <a:lnTo>
                    <a:pt x="96900" y="0"/>
                  </a:lnTo>
                  <a:lnTo>
                    <a:pt x="90296" y="5092"/>
                  </a:lnTo>
                  <a:lnTo>
                    <a:pt x="90296" y="17665"/>
                  </a:lnTo>
                  <a:lnTo>
                    <a:pt x="96900" y="22758"/>
                  </a:lnTo>
                  <a:lnTo>
                    <a:pt x="113029" y="22758"/>
                  </a:lnTo>
                  <a:lnTo>
                    <a:pt x="119633" y="17665"/>
                  </a:lnTo>
                  <a:lnTo>
                    <a:pt x="119633" y="5092"/>
                  </a:lnTo>
                  <a:lnTo>
                    <a:pt x="113029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3313429" y="5939790"/>
              <a:ext cx="281940" cy="218440"/>
            </a:xfrm>
            <a:custGeom>
              <a:avLst/>
              <a:gdLst/>
              <a:ahLst/>
              <a:cxnLst/>
              <a:rect l="l" t="t" r="r" b="b"/>
              <a:pathLst>
                <a:path w="281939" h="218439">
                  <a:moveTo>
                    <a:pt x="81153" y="76555"/>
                  </a:moveTo>
                  <a:lnTo>
                    <a:pt x="81153" y="70269"/>
                  </a:lnTo>
                  <a:lnTo>
                    <a:pt x="87757" y="65176"/>
                  </a:lnTo>
                  <a:lnTo>
                    <a:pt x="95758" y="65176"/>
                  </a:lnTo>
                  <a:lnTo>
                    <a:pt x="103886" y="65176"/>
                  </a:lnTo>
                  <a:lnTo>
                    <a:pt x="110490" y="70269"/>
                  </a:lnTo>
                  <a:lnTo>
                    <a:pt x="110490" y="76555"/>
                  </a:lnTo>
                  <a:lnTo>
                    <a:pt x="110490" y="82842"/>
                  </a:lnTo>
                  <a:lnTo>
                    <a:pt x="103886" y="87934"/>
                  </a:lnTo>
                  <a:lnTo>
                    <a:pt x="95758" y="87934"/>
                  </a:lnTo>
                  <a:lnTo>
                    <a:pt x="87757" y="87934"/>
                  </a:lnTo>
                  <a:lnTo>
                    <a:pt x="81153" y="82842"/>
                  </a:lnTo>
                  <a:lnTo>
                    <a:pt x="81153" y="76555"/>
                  </a:lnTo>
                  <a:close/>
                </a:path>
                <a:path w="281939" h="218439">
                  <a:moveTo>
                    <a:pt x="64516" y="156857"/>
                  </a:moveTo>
                  <a:lnTo>
                    <a:pt x="102709" y="172102"/>
                  </a:lnTo>
                  <a:lnTo>
                    <a:pt x="140890" y="177184"/>
                  </a:lnTo>
                  <a:lnTo>
                    <a:pt x="179048" y="172102"/>
                  </a:lnTo>
                  <a:lnTo>
                    <a:pt x="217170" y="156857"/>
                  </a:lnTo>
                </a:path>
                <a:path w="281939" h="218439">
                  <a:moveTo>
                    <a:pt x="0" y="109220"/>
                  </a:moveTo>
                  <a:lnTo>
                    <a:pt x="11078" y="66704"/>
                  </a:lnTo>
                  <a:lnTo>
                    <a:pt x="41290" y="31988"/>
                  </a:lnTo>
                  <a:lnTo>
                    <a:pt x="86100" y="8582"/>
                  </a:lnTo>
                  <a:lnTo>
                    <a:pt x="140970" y="0"/>
                  </a:lnTo>
                  <a:lnTo>
                    <a:pt x="195839" y="8582"/>
                  </a:lnTo>
                  <a:lnTo>
                    <a:pt x="240649" y="31988"/>
                  </a:lnTo>
                  <a:lnTo>
                    <a:pt x="270861" y="66704"/>
                  </a:lnTo>
                  <a:lnTo>
                    <a:pt x="281940" y="109220"/>
                  </a:lnTo>
                  <a:lnTo>
                    <a:pt x="270861" y="151735"/>
                  </a:lnTo>
                  <a:lnTo>
                    <a:pt x="240649" y="186451"/>
                  </a:lnTo>
                  <a:lnTo>
                    <a:pt x="195839" y="209857"/>
                  </a:lnTo>
                  <a:lnTo>
                    <a:pt x="140970" y="218440"/>
                  </a:lnTo>
                  <a:lnTo>
                    <a:pt x="86100" y="209857"/>
                  </a:lnTo>
                  <a:lnTo>
                    <a:pt x="41290" y="186451"/>
                  </a:lnTo>
                  <a:lnTo>
                    <a:pt x="11078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3458209" y="5939790"/>
              <a:ext cx="137160" cy="218440"/>
            </a:xfrm>
            <a:custGeom>
              <a:avLst/>
              <a:gdLst/>
              <a:ahLst/>
              <a:cxnLst/>
              <a:rect l="l" t="t" r="r" b="b"/>
              <a:pathLst>
                <a:path w="137160" h="218439">
                  <a:moveTo>
                    <a:pt x="137160" y="0"/>
                  </a:moveTo>
                  <a:lnTo>
                    <a:pt x="0" y="0"/>
                  </a:lnTo>
                  <a:lnTo>
                    <a:pt x="0" y="218440"/>
                  </a:lnTo>
                  <a:lnTo>
                    <a:pt x="137160" y="218440"/>
                  </a:lnTo>
                  <a:lnTo>
                    <a:pt x="1371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3458209" y="5939790"/>
              <a:ext cx="137160" cy="218440"/>
            </a:xfrm>
            <a:custGeom>
              <a:avLst/>
              <a:gdLst/>
              <a:ahLst/>
              <a:cxnLst/>
              <a:rect l="l" t="t" r="r" b="b"/>
              <a:pathLst>
                <a:path w="137160" h="218439">
                  <a:moveTo>
                    <a:pt x="0" y="218440"/>
                  </a:moveTo>
                  <a:lnTo>
                    <a:pt x="137160" y="218440"/>
                  </a:lnTo>
                  <a:lnTo>
                    <a:pt x="137160" y="0"/>
                  </a:lnTo>
                  <a:lnTo>
                    <a:pt x="0" y="0"/>
                  </a:lnTo>
                  <a:lnTo>
                    <a:pt x="0" y="21844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7" name="object 57"/>
          <p:cNvGrpSpPr/>
          <p:nvPr/>
        </p:nvGrpSpPr>
        <p:grpSpPr>
          <a:xfrm>
            <a:off x="2933700" y="5466079"/>
            <a:ext cx="383540" cy="243840"/>
            <a:chOff x="2933700" y="5466079"/>
            <a:chExt cx="383540" cy="243840"/>
          </a:xfrm>
        </p:grpSpPr>
        <p:sp>
          <p:nvSpPr>
            <p:cNvPr id="58" name="object 58"/>
            <p:cNvSpPr/>
            <p:nvPr/>
          </p:nvSpPr>
          <p:spPr>
            <a:xfrm>
              <a:off x="3020440" y="5550280"/>
              <a:ext cx="118745" cy="22860"/>
            </a:xfrm>
            <a:custGeom>
              <a:avLst/>
              <a:gdLst/>
              <a:ahLst/>
              <a:cxnLst/>
              <a:rect l="l" t="t" r="r" b="b"/>
              <a:pathLst>
                <a:path w="118744" h="22860">
                  <a:moveTo>
                    <a:pt x="22606" y="0"/>
                  </a:moveTo>
                  <a:lnTo>
                    <a:pt x="6476" y="0"/>
                  </a:lnTo>
                  <a:lnTo>
                    <a:pt x="0" y="5080"/>
                  </a:lnTo>
                  <a:lnTo>
                    <a:pt x="0" y="17653"/>
                  </a:lnTo>
                  <a:lnTo>
                    <a:pt x="6476" y="22733"/>
                  </a:lnTo>
                  <a:lnTo>
                    <a:pt x="22606" y="22733"/>
                  </a:lnTo>
                  <a:lnTo>
                    <a:pt x="29082" y="17653"/>
                  </a:lnTo>
                  <a:lnTo>
                    <a:pt x="29082" y="5080"/>
                  </a:lnTo>
                  <a:lnTo>
                    <a:pt x="22606" y="0"/>
                  </a:lnTo>
                  <a:close/>
                </a:path>
                <a:path w="118744" h="22860">
                  <a:moveTo>
                    <a:pt x="112140" y="0"/>
                  </a:moveTo>
                  <a:lnTo>
                    <a:pt x="96011" y="0"/>
                  </a:lnTo>
                  <a:lnTo>
                    <a:pt x="89534" y="5080"/>
                  </a:lnTo>
                  <a:lnTo>
                    <a:pt x="89534" y="17653"/>
                  </a:lnTo>
                  <a:lnTo>
                    <a:pt x="96011" y="22733"/>
                  </a:lnTo>
                  <a:lnTo>
                    <a:pt x="112140" y="22733"/>
                  </a:lnTo>
                  <a:lnTo>
                    <a:pt x="118617" y="17653"/>
                  </a:lnTo>
                  <a:lnTo>
                    <a:pt x="118617" y="5080"/>
                  </a:lnTo>
                  <a:lnTo>
                    <a:pt x="112140" y="0"/>
                  </a:lnTo>
                  <a:close/>
                </a:path>
              </a:pathLst>
            </a:custGeom>
            <a:solidFill>
              <a:srgbClr val="CD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2940050" y="5485129"/>
              <a:ext cx="279400" cy="218440"/>
            </a:xfrm>
            <a:custGeom>
              <a:avLst/>
              <a:gdLst/>
              <a:ahLst/>
              <a:cxnLst/>
              <a:rect l="l" t="t" r="r" b="b"/>
              <a:pathLst>
                <a:path w="279400" h="218439">
                  <a:moveTo>
                    <a:pt x="80391" y="76581"/>
                  </a:moveTo>
                  <a:lnTo>
                    <a:pt x="80391" y="70231"/>
                  </a:lnTo>
                  <a:lnTo>
                    <a:pt x="86868" y="65151"/>
                  </a:lnTo>
                  <a:lnTo>
                    <a:pt x="94995" y="65151"/>
                  </a:lnTo>
                  <a:lnTo>
                    <a:pt x="102997" y="65151"/>
                  </a:lnTo>
                  <a:lnTo>
                    <a:pt x="109474" y="70231"/>
                  </a:lnTo>
                  <a:lnTo>
                    <a:pt x="109474" y="76581"/>
                  </a:lnTo>
                  <a:lnTo>
                    <a:pt x="109474" y="82804"/>
                  </a:lnTo>
                  <a:lnTo>
                    <a:pt x="102997" y="87884"/>
                  </a:lnTo>
                  <a:lnTo>
                    <a:pt x="94995" y="87884"/>
                  </a:lnTo>
                  <a:lnTo>
                    <a:pt x="86868" y="87884"/>
                  </a:lnTo>
                  <a:lnTo>
                    <a:pt x="80391" y="82804"/>
                  </a:lnTo>
                  <a:lnTo>
                    <a:pt x="80391" y="76581"/>
                  </a:lnTo>
                  <a:close/>
                </a:path>
                <a:path w="279400" h="218439">
                  <a:moveTo>
                    <a:pt x="64007" y="156857"/>
                  </a:moveTo>
                  <a:lnTo>
                    <a:pt x="101822" y="172102"/>
                  </a:lnTo>
                  <a:lnTo>
                    <a:pt x="139636" y="177184"/>
                  </a:lnTo>
                  <a:lnTo>
                    <a:pt x="177450" y="172102"/>
                  </a:lnTo>
                  <a:lnTo>
                    <a:pt x="215264" y="156857"/>
                  </a:lnTo>
                </a:path>
                <a:path w="279400" h="218439">
                  <a:moveTo>
                    <a:pt x="0" y="109220"/>
                  </a:moveTo>
                  <a:lnTo>
                    <a:pt x="10969" y="66704"/>
                  </a:lnTo>
                  <a:lnTo>
                    <a:pt x="40893" y="31988"/>
                  </a:lnTo>
                  <a:lnTo>
                    <a:pt x="85296" y="8582"/>
                  </a:lnTo>
                  <a:lnTo>
                    <a:pt x="139700" y="0"/>
                  </a:lnTo>
                  <a:lnTo>
                    <a:pt x="194103" y="8582"/>
                  </a:lnTo>
                  <a:lnTo>
                    <a:pt x="238506" y="31988"/>
                  </a:lnTo>
                  <a:lnTo>
                    <a:pt x="268430" y="66704"/>
                  </a:lnTo>
                  <a:lnTo>
                    <a:pt x="279400" y="109220"/>
                  </a:lnTo>
                  <a:lnTo>
                    <a:pt x="268430" y="151735"/>
                  </a:lnTo>
                  <a:lnTo>
                    <a:pt x="238506" y="186451"/>
                  </a:lnTo>
                  <a:lnTo>
                    <a:pt x="194103" y="209857"/>
                  </a:lnTo>
                  <a:lnTo>
                    <a:pt x="139700" y="218440"/>
                  </a:lnTo>
                  <a:lnTo>
                    <a:pt x="85296" y="209857"/>
                  </a:lnTo>
                  <a:lnTo>
                    <a:pt x="40893" y="186451"/>
                  </a:lnTo>
                  <a:lnTo>
                    <a:pt x="10969" y="151735"/>
                  </a:lnTo>
                  <a:lnTo>
                    <a:pt x="0" y="10922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3074670" y="5472429"/>
              <a:ext cx="236220" cy="215900"/>
            </a:xfrm>
            <a:custGeom>
              <a:avLst/>
              <a:gdLst/>
              <a:ahLst/>
              <a:cxnLst/>
              <a:rect l="l" t="t" r="r" b="b"/>
              <a:pathLst>
                <a:path w="236220" h="215900">
                  <a:moveTo>
                    <a:pt x="236219" y="0"/>
                  </a:moveTo>
                  <a:lnTo>
                    <a:pt x="0" y="0"/>
                  </a:lnTo>
                  <a:lnTo>
                    <a:pt x="0" y="215900"/>
                  </a:lnTo>
                  <a:lnTo>
                    <a:pt x="236219" y="215900"/>
                  </a:lnTo>
                  <a:lnTo>
                    <a:pt x="23621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3074670" y="5472429"/>
              <a:ext cx="236220" cy="215900"/>
            </a:xfrm>
            <a:custGeom>
              <a:avLst/>
              <a:gdLst/>
              <a:ahLst/>
              <a:cxnLst/>
              <a:rect l="l" t="t" r="r" b="b"/>
              <a:pathLst>
                <a:path w="236220" h="215900">
                  <a:moveTo>
                    <a:pt x="0" y="215900"/>
                  </a:moveTo>
                  <a:lnTo>
                    <a:pt x="236219" y="215900"/>
                  </a:lnTo>
                  <a:lnTo>
                    <a:pt x="236219" y="0"/>
                  </a:lnTo>
                  <a:lnTo>
                    <a:pt x="0" y="0"/>
                  </a:lnTo>
                  <a:lnTo>
                    <a:pt x="0" y="21590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62" name="object 62"/>
          <p:cNvGraphicFramePr>
            <a:graphicFrameLocks noGrp="1"/>
          </p:cNvGraphicFramePr>
          <p:nvPr/>
        </p:nvGraphicFramePr>
        <p:xfrm>
          <a:off x="325221" y="4959730"/>
          <a:ext cx="3253740" cy="17056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7790"/>
                <a:gridCol w="1885950"/>
              </a:tblGrid>
              <a:tr h="426084">
                <a:tc>
                  <a:txBody>
                    <a:bodyPr/>
                    <a:lstStyle/>
                    <a:p>
                      <a:pPr marL="91440" marR="36639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i="1" spc="19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nofio</a:t>
                      </a:r>
                      <a:r>
                        <a:rPr sz="1100" i="1" spc="35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55" dirty="0">
                          <a:latin typeface="Verdana"/>
                          <a:cs typeface="Verdana"/>
                        </a:rPr>
                        <a:t>/ </a:t>
                      </a:r>
                      <a:r>
                        <a:rPr sz="1100" i="1" spc="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s</a:t>
                      </a:r>
                      <a:r>
                        <a:rPr sz="1100" i="1" spc="-1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w</a:t>
                      </a:r>
                      <a:r>
                        <a:rPr sz="1100" i="1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i</a:t>
                      </a:r>
                      <a:r>
                        <a:rPr sz="1100" i="1" spc="-5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mm</a:t>
                      </a:r>
                      <a:r>
                        <a:rPr sz="1100" i="1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ing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91440" marR="6407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i="1" spc="16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rygbi</a:t>
                      </a:r>
                      <a:r>
                        <a:rPr sz="1100" i="1" spc="29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55" dirty="0">
                          <a:latin typeface="Verdana"/>
                          <a:cs typeface="Verdana"/>
                        </a:rPr>
                        <a:t>/ </a:t>
                      </a:r>
                      <a:r>
                        <a:rPr sz="1100" i="1" spc="-3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6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rugby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100" i="1" spc="18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gymnasteg</a:t>
                      </a:r>
                      <a:endParaRPr sz="1100">
                        <a:latin typeface="Verdana"/>
                        <a:cs typeface="Verdana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100" i="1" spc="180" dirty="0">
                          <a:latin typeface="Verdana"/>
                          <a:cs typeface="Verdana"/>
                        </a:rPr>
                        <a:t>/</a:t>
                      </a:r>
                      <a:r>
                        <a:rPr sz="1100" i="1" spc="18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gymnastics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91440" marR="196850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100" i="1" spc="195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pêl-droed</a:t>
                      </a:r>
                      <a:r>
                        <a:rPr sz="1100" i="1" spc="32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55" dirty="0">
                          <a:latin typeface="Verdana"/>
                          <a:cs typeface="Verdana"/>
                        </a:rPr>
                        <a:t>/ </a:t>
                      </a:r>
                      <a:r>
                        <a:rPr sz="1100" i="1" spc="-3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100" i="1" spc="190" dirty="0">
                          <a:solidFill>
                            <a:srgbClr val="006FC0"/>
                          </a:solidFill>
                          <a:latin typeface="Verdana"/>
                          <a:cs typeface="Verdana"/>
                        </a:rPr>
                        <a:t>football</a:t>
                      </a:r>
                      <a:endParaRPr sz="1100">
                        <a:latin typeface="Verdana"/>
                        <a:cs typeface="Verdana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63" name="object 63"/>
          <p:cNvSpPr txBox="1"/>
          <p:nvPr/>
        </p:nvSpPr>
        <p:spPr>
          <a:xfrm>
            <a:off x="3826890" y="5188902"/>
            <a:ext cx="140716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i="1" spc="215" dirty="0">
                <a:solidFill>
                  <a:srgbClr val="FF0000"/>
                </a:solidFill>
                <a:latin typeface="Verdana"/>
                <a:cs typeface="Verdana"/>
              </a:rPr>
              <a:t>Allwedd</a:t>
            </a:r>
            <a:r>
              <a:rPr sz="1000" i="1" spc="28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00" i="1" spc="55" dirty="0">
                <a:latin typeface="Verdana"/>
                <a:cs typeface="Verdana"/>
              </a:rPr>
              <a:t>/</a:t>
            </a:r>
            <a:r>
              <a:rPr sz="1000" i="1" spc="315" dirty="0">
                <a:latin typeface="Verdana"/>
                <a:cs typeface="Verdana"/>
              </a:rPr>
              <a:t> </a:t>
            </a:r>
            <a:r>
              <a:rPr sz="1000" i="1" spc="150" dirty="0">
                <a:solidFill>
                  <a:srgbClr val="006FC0"/>
                </a:solidFill>
                <a:latin typeface="Verdana"/>
                <a:cs typeface="Verdana"/>
              </a:rPr>
              <a:t>Key</a:t>
            </a:r>
            <a:r>
              <a:rPr sz="1000" i="1" spc="150" dirty="0">
                <a:latin typeface="Verdana"/>
                <a:cs typeface="Verdana"/>
              </a:rPr>
              <a:t>:-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4007103" y="5494337"/>
            <a:ext cx="113792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  <a:tabLst>
                <a:tab pos="278765" algn="l"/>
              </a:tabLst>
            </a:pPr>
            <a:r>
              <a:rPr sz="1000" i="1" spc="-55" dirty="0">
                <a:latin typeface="Verdana"/>
                <a:cs typeface="Verdana"/>
              </a:rPr>
              <a:t>=	</a:t>
            </a:r>
            <a:r>
              <a:rPr sz="1000" i="1" spc="270" dirty="0">
                <a:solidFill>
                  <a:srgbClr val="FF0000"/>
                </a:solidFill>
                <a:latin typeface="Verdana"/>
                <a:cs typeface="Verdana"/>
              </a:rPr>
              <a:t>4</a:t>
            </a:r>
            <a:r>
              <a:rPr sz="1000" i="1" spc="3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00" i="1" spc="100" dirty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1000" i="1" spc="3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00" i="1" spc="195" dirty="0">
                <a:solidFill>
                  <a:srgbClr val="FF0000"/>
                </a:solidFill>
                <a:latin typeface="Verdana"/>
                <a:cs typeface="Verdana"/>
              </a:rPr>
              <a:t>blant</a:t>
            </a:r>
            <a:endParaRPr sz="1000">
              <a:latin typeface="Verdana"/>
              <a:cs typeface="Verdana"/>
            </a:endParaRPr>
          </a:p>
          <a:p>
            <a:pPr marR="64135" algn="r">
              <a:lnSpc>
                <a:spcPct val="100000"/>
              </a:lnSpc>
            </a:pPr>
            <a:r>
              <a:rPr sz="1000" i="1" spc="185" dirty="0">
                <a:latin typeface="Verdana"/>
                <a:cs typeface="Verdana"/>
              </a:rPr>
              <a:t>/</a:t>
            </a:r>
            <a:r>
              <a:rPr sz="1000" i="1" spc="185" dirty="0">
                <a:solidFill>
                  <a:srgbClr val="006FC0"/>
                </a:solidFill>
                <a:latin typeface="Verdana"/>
                <a:cs typeface="Verdana"/>
              </a:rPr>
              <a:t>children</a:t>
            </a:r>
            <a:endParaRPr sz="1000">
              <a:latin typeface="Verdana"/>
              <a:cs typeface="Verdana"/>
            </a:endParaRPr>
          </a:p>
        </p:txBody>
      </p:sp>
      <p:pic>
        <p:nvPicPr>
          <p:cNvPr id="65" name="object 6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21100" y="5440679"/>
            <a:ext cx="251460" cy="254000"/>
          </a:xfrm>
          <a:prstGeom prst="rect">
            <a:avLst/>
          </a:prstGeom>
        </p:spPr>
      </p:pic>
      <p:sp>
        <p:nvSpPr>
          <p:cNvPr id="66" name="object 66"/>
          <p:cNvSpPr txBox="1"/>
          <p:nvPr/>
        </p:nvSpPr>
        <p:spPr>
          <a:xfrm>
            <a:off x="5746750" y="5183758"/>
            <a:ext cx="4302125" cy="945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3875" indent="-153035">
              <a:lnSpc>
                <a:spcPct val="100000"/>
              </a:lnSpc>
              <a:spcBef>
                <a:spcPts val="100"/>
              </a:spcBef>
              <a:buSzPct val="91666"/>
              <a:buAutoNum type="arabicPeriod"/>
              <a:tabLst>
                <a:tab pos="524510" algn="l"/>
              </a:tabLst>
            </a:pPr>
            <a:r>
              <a:rPr sz="1200" i="1" spc="254" dirty="0">
                <a:solidFill>
                  <a:srgbClr val="FF0000"/>
                </a:solidFill>
                <a:latin typeface="Verdana"/>
                <a:cs typeface="Verdana"/>
              </a:rPr>
              <a:t>Faint</a:t>
            </a:r>
            <a:r>
              <a:rPr sz="1200" i="1" spc="4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20" dirty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1200" i="1" spc="41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29" dirty="0">
                <a:solidFill>
                  <a:srgbClr val="FF0000"/>
                </a:solidFill>
                <a:latin typeface="Verdana"/>
                <a:cs typeface="Verdana"/>
              </a:rPr>
              <a:t>blant</a:t>
            </a:r>
            <a:r>
              <a:rPr sz="1200" i="1" spc="40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0" dirty="0">
                <a:solidFill>
                  <a:srgbClr val="FF0000"/>
                </a:solidFill>
                <a:latin typeface="Verdana"/>
                <a:cs typeface="Verdana"/>
              </a:rPr>
              <a:t>sy’n</a:t>
            </a:r>
            <a:r>
              <a:rPr sz="1200" i="1" spc="42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54" dirty="0">
                <a:solidFill>
                  <a:srgbClr val="FF0000"/>
                </a:solidFill>
                <a:latin typeface="Verdana"/>
                <a:cs typeface="Verdana"/>
              </a:rPr>
              <a:t>hoffi</a:t>
            </a:r>
            <a:r>
              <a:rPr sz="1200" i="1" spc="38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85" dirty="0">
                <a:solidFill>
                  <a:srgbClr val="FF0000"/>
                </a:solidFill>
                <a:latin typeface="Verdana"/>
                <a:cs typeface="Verdana"/>
              </a:rPr>
              <a:t>nofio?</a:t>
            </a:r>
            <a:endParaRPr sz="1200">
              <a:latin typeface="Verdana"/>
              <a:cs typeface="Verdana"/>
            </a:endParaRPr>
          </a:p>
          <a:p>
            <a:pPr marL="587375">
              <a:lnSpc>
                <a:spcPct val="100000"/>
              </a:lnSpc>
            </a:pP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How</a:t>
            </a:r>
            <a:r>
              <a:rPr sz="1200" i="1" spc="40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50" dirty="0">
                <a:solidFill>
                  <a:srgbClr val="006FC0"/>
                </a:solidFill>
                <a:latin typeface="Verdana"/>
                <a:cs typeface="Verdana"/>
              </a:rPr>
              <a:t>many</a:t>
            </a:r>
            <a:r>
              <a:rPr sz="1200" i="1" spc="4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50" dirty="0">
                <a:solidFill>
                  <a:srgbClr val="006FC0"/>
                </a:solidFill>
                <a:latin typeface="Verdana"/>
                <a:cs typeface="Verdana"/>
              </a:rPr>
              <a:t>children</a:t>
            </a:r>
            <a:r>
              <a:rPr sz="1200" i="1" spc="38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25" dirty="0">
                <a:solidFill>
                  <a:srgbClr val="006FC0"/>
                </a:solidFill>
                <a:latin typeface="Verdana"/>
                <a:cs typeface="Verdana"/>
              </a:rPr>
              <a:t>like</a:t>
            </a:r>
            <a:r>
              <a:rPr sz="1200" i="1" spc="409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80" dirty="0">
                <a:solidFill>
                  <a:srgbClr val="006FC0"/>
                </a:solidFill>
                <a:latin typeface="Verdana"/>
                <a:cs typeface="Verdana"/>
              </a:rPr>
              <a:t>swimming?</a:t>
            </a:r>
            <a:endParaRPr sz="1200">
              <a:latin typeface="Verdana"/>
              <a:cs typeface="Verdana"/>
            </a:endParaRPr>
          </a:p>
          <a:p>
            <a:pPr marL="218440" indent="-206375">
              <a:lnSpc>
                <a:spcPct val="100000"/>
              </a:lnSpc>
              <a:spcBef>
                <a:spcPts val="1480"/>
              </a:spcBef>
              <a:buSzPct val="91666"/>
              <a:buAutoNum type="arabicPeriod" startAt="2"/>
              <a:tabLst>
                <a:tab pos="219075" algn="l"/>
              </a:tabLst>
            </a:pPr>
            <a:r>
              <a:rPr sz="1200" i="1" spc="254" dirty="0">
                <a:solidFill>
                  <a:srgbClr val="FF0000"/>
                </a:solidFill>
                <a:latin typeface="Verdana"/>
                <a:cs typeface="Verdana"/>
              </a:rPr>
              <a:t>Faint</a:t>
            </a:r>
            <a:r>
              <a:rPr sz="1200" i="1" spc="42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20" dirty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1200" i="1" spc="42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29" dirty="0">
                <a:solidFill>
                  <a:srgbClr val="FF0000"/>
                </a:solidFill>
                <a:latin typeface="Verdana"/>
                <a:cs typeface="Verdana"/>
              </a:rPr>
              <a:t>blant</a:t>
            </a:r>
            <a:r>
              <a:rPr sz="1200" i="1" spc="4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70" dirty="0">
                <a:solidFill>
                  <a:srgbClr val="FF0000"/>
                </a:solidFill>
                <a:latin typeface="Verdana"/>
                <a:cs typeface="Verdana"/>
              </a:rPr>
              <a:t>sy’n</a:t>
            </a:r>
            <a:r>
              <a:rPr sz="1200" i="1" spc="43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254" dirty="0">
                <a:solidFill>
                  <a:srgbClr val="FF0000"/>
                </a:solidFill>
                <a:latin typeface="Verdana"/>
                <a:cs typeface="Verdana"/>
              </a:rPr>
              <a:t>hoffi</a:t>
            </a:r>
            <a:r>
              <a:rPr sz="1200" i="1" spc="40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200" i="1" spc="180" dirty="0">
                <a:solidFill>
                  <a:srgbClr val="FF0000"/>
                </a:solidFill>
                <a:latin typeface="Verdana"/>
                <a:cs typeface="Verdana"/>
              </a:rPr>
              <a:t>gymnasteg?</a:t>
            </a:r>
            <a:endParaRPr sz="1200">
              <a:latin typeface="Verdana"/>
              <a:cs typeface="Verdana"/>
            </a:endParaRPr>
          </a:p>
          <a:p>
            <a:pPr marL="228600">
              <a:lnSpc>
                <a:spcPct val="100000"/>
              </a:lnSpc>
            </a:pP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How</a:t>
            </a:r>
            <a:r>
              <a:rPr sz="1200" i="1" spc="409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50" dirty="0">
                <a:solidFill>
                  <a:srgbClr val="006FC0"/>
                </a:solidFill>
                <a:latin typeface="Verdana"/>
                <a:cs typeface="Verdana"/>
              </a:rPr>
              <a:t>many</a:t>
            </a:r>
            <a:r>
              <a:rPr sz="1200" i="1" spc="4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50" dirty="0">
                <a:solidFill>
                  <a:srgbClr val="006FC0"/>
                </a:solidFill>
                <a:latin typeface="Verdana"/>
                <a:cs typeface="Verdana"/>
              </a:rPr>
              <a:t>children</a:t>
            </a:r>
            <a:r>
              <a:rPr sz="1200" i="1" spc="38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225" dirty="0">
                <a:solidFill>
                  <a:srgbClr val="006FC0"/>
                </a:solidFill>
                <a:latin typeface="Verdana"/>
                <a:cs typeface="Verdana"/>
              </a:rPr>
              <a:t>like</a:t>
            </a:r>
            <a:r>
              <a:rPr sz="1200" i="1" spc="41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200" i="1" spc="190" dirty="0">
                <a:solidFill>
                  <a:srgbClr val="006FC0"/>
                </a:solidFill>
                <a:latin typeface="Verdana"/>
                <a:cs typeface="Verdana"/>
              </a:rPr>
              <a:t>gymnastics?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5074920" y="6198552"/>
            <a:ext cx="6043295" cy="370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40" dirty="0">
                <a:solidFill>
                  <a:srgbClr val="FF0000"/>
                </a:solidFill>
                <a:latin typeface="Verdana"/>
                <a:cs typeface="Verdana"/>
              </a:rPr>
              <a:t>3.</a:t>
            </a:r>
            <a:r>
              <a:rPr sz="1050" i="1" spc="240" dirty="0">
                <a:solidFill>
                  <a:srgbClr val="FF0000"/>
                </a:solidFill>
                <a:latin typeface="Verdana"/>
                <a:cs typeface="Verdana"/>
              </a:rPr>
              <a:t>Mae</a:t>
            </a:r>
            <a:r>
              <a:rPr sz="1050" i="1" spc="34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55" dirty="0">
                <a:solidFill>
                  <a:srgbClr val="FF0000"/>
                </a:solidFill>
                <a:latin typeface="Verdana"/>
                <a:cs typeface="Verdana"/>
              </a:rPr>
              <a:t>mwy</a:t>
            </a:r>
            <a:r>
              <a:rPr sz="1050" i="1" spc="34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10" dirty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1050" i="1" spc="37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204" dirty="0">
                <a:solidFill>
                  <a:srgbClr val="FF0000"/>
                </a:solidFill>
                <a:latin typeface="Verdana"/>
                <a:cs typeface="Verdana"/>
              </a:rPr>
              <a:t>blant</a:t>
            </a:r>
            <a:r>
              <a:rPr sz="1050" i="1" spc="34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210" dirty="0">
                <a:solidFill>
                  <a:srgbClr val="FF0000"/>
                </a:solidFill>
                <a:latin typeface="Verdana"/>
                <a:cs typeface="Verdana"/>
              </a:rPr>
              <a:t>yn</a:t>
            </a:r>
            <a:r>
              <a:rPr sz="1050" i="1" spc="36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75" dirty="0">
                <a:solidFill>
                  <a:srgbClr val="FF0000"/>
                </a:solidFill>
                <a:latin typeface="Verdana"/>
                <a:cs typeface="Verdana"/>
              </a:rPr>
              <a:t>dewis</a:t>
            </a:r>
            <a:r>
              <a:rPr sz="1050" i="1" spc="36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55" dirty="0">
                <a:solidFill>
                  <a:srgbClr val="FF0000"/>
                </a:solidFill>
                <a:latin typeface="Verdana"/>
                <a:cs typeface="Verdana"/>
              </a:rPr>
              <a:t>rygbi</a:t>
            </a:r>
            <a:r>
              <a:rPr sz="1050" i="1" spc="35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275" dirty="0">
                <a:solidFill>
                  <a:srgbClr val="FF0000"/>
                </a:solidFill>
                <a:latin typeface="Verdana"/>
                <a:cs typeface="Verdana"/>
              </a:rPr>
              <a:t>na</a:t>
            </a:r>
            <a:r>
              <a:rPr sz="1050" i="1" spc="36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95" dirty="0">
                <a:solidFill>
                  <a:srgbClr val="FF0000"/>
                </a:solidFill>
                <a:latin typeface="Verdana"/>
                <a:cs typeface="Verdana"/>
              </a:rPr>
              <a:t>phêl-droed,</a:t>
            </a:r>
            <a:r>
              <a:rPr sz="1050" i="1" spc="33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235" dirty="0">
                <a:solidFill>
                  <a:srgbClr val="FF0000"/>
                </a:solidFill>
                <a:latin typeface="Verdana"/>
                <a:cs typeface="Verdana"/>
              </a:rPr>
              <a:t>faint</a:t>
            </a:r>
            <a:r>
              <a:rPr sz="1050" i="1" spc="340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210" dirty="0">
                <a:solidFill>
                  <a:srgbClr val="FF0000"/>
                </a:solidFill>
                <a:latin typeface="Verdana"/>
                <a:cs typeface="Verdana"/>
              </a:rPr>
              <a:t>yn</a:t>
            </a:r>
            <a:r>
              <a:rPr sz="1050" i="1" spc="36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050" i="1" spc="140" dirty="0">
                <a:solidFill>
                  <a:srgbClr val="FF0000"/>
                </a:solidFill>
                <a:latin typeface="Verdana"/>
                <a:cs typeface="Verdana"/>
              </a:rPr>
              <a:t>fwy?</a:t>
            </a:r>
            <a:endParaRPr sz="1050">
              <a:latin typeface="Verdana"/>
              <a:cs typeface="Verdana"/>
            </a:endParaRPr>
          </a:p>
          <a:p>
            <a:pPr marL="203200">
              <a:lnSpc>
                <a:spcPct val="100000"/>
              </a:lnSpc>
              <a:spcBef>
                <a:spcPts val="10"/>
              </a:spcBef>
            </a:pPr>
            <a:r>
              <a:rPr sz="1050" i="1" spc="195" dirty="0">
                <a:solidFill>
                  <a:srgbClr val="006FC0"/>
                </a:solidFill>
                <a:latin typeface="Verdana"/>
                <a:cs typeface="Verdana"/>
              </a:rPr>
              <a:t>More</a:t>
            </a:r>
            <a:r>
              <a:rPr sz="1050" i="1" spc="35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220" dirty="0">
                <a:solidFill>
                  <a:srgbClr val="006FC0"/>
                </a:solidFill>
                <a:latin typeface="Verdana"/>
                <a:cs typeface="Verdana"/>
              </a:rPr>
              <a:t>children</a:t>
            </a:r>
            <a:r>
              <a:rPr sz="1050" i="1" spc="33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65" dirty="0">
                <a:solidFill>
                  <a:srgbClr val="006FC0"/>
                </a:solidFill>
                <a:latin typeface="Verdana"/>
                <a:cs typeface="Verdana"/>
              </a:rPr>
              <a:t>choose</a:t>
            </a:r>
            <a:r>
              <a:rPr sz="1050" i="1" spc="33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60" dirty="0">
                <a:solidFill>
                  <a:srgbClr val="006FC0"/>
                </a:solidFill>
                <a:latin typeface="Verdana"/>
                <a:cs typeface="Verdana"/>
              </a:rPr>
              <a:t>rugby</a:t>
            </a:r>
            <a:r>
              <a:rPr sz="1050" i="1" spc="33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14" dirty="0">
                <a:solidFill>
                  <a:srgbClr val="006FC0"/>
                </a:solidFill>
                <a:latin typeface="Verdana"/>
                <a:cs typeface="Verdana"/>
              </a:rPr>
              <a:t>over</a:t>
            </a:r>
            <a:r>
              <a:rPr sz="1050" i="1" spc="38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75" dirty="0">
                <a:solidFill>
                  <a:srgbClr val="006FC0"/>
                </a:solidFill>
                <a:latin typeface="Verdana"/>
                <a:cs typeface="Verdana"/>
              </a:rPr>
              <a:t>football,</a:t>
            </a:r>
            <a:r>
              <a:rPr sz="1050" i="1" spc="32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65" dirty="0">
                <a:solidFill>
                  <a:srgbClr val="006FC0"/>
                </a:solidFill>
                <a:latin typeface="Verdana"/>
                <a:cs typeface="Verdana"/>
              </a:rPr>
              <a:t>how</a:t>
            </a:r>
            <a:r>
              <a:rPr sz="1050" i="1" spc="340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225" dirty="0">
                <a:solidFill>
                  <a:srgbClr val="006FC0"/>
                </a:solidFill>
                <a:latin typeface="Verdana"/>
                <a:cs typeface="Verdana"/>
              </a:rPr>
              <a:t>many</a:t>
            </a:r>
            <a:r>
              <a:rPr sz="1050" i="1" spc="355" dirty="0">
                <a:solidFill>
                  <a:srgbClr val="006FC0"/>
                </a:solidFill>
                <a:latin typeface="Verdana"/>
                <a:cs typeface="Verdana"/>
              </a:rPr>
              <a:t> </a:t>
            </a:r>
            <a:r>
              <a:rPr sz="1050" i="1" spc="130" dirty="0">
                <a:solidFill>
                  <a:srgbClr val="006FC0"/>
                </a:solidFill>
                <a:latin typeface="Verdana"/>
                <a:cs typeface="Verdana"/>
              </a:rPr>
              <a:t>more?</a:t>
            </a:r>
            <a:endParaRPr sz="1050">
              <a:latin typeface="Verdana"/>
              <a:cs typeface="Verdana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10191750" y="5099050"/>
            <a:ext cx="1318260" cy="426720"/>
          </a:xfrm>
          <a:custGeom>
            <a:avLst/>
            <a:gdLst/>
            <a:ahLst/>
            <a:cxnLst/>
            <a:rect l="l" t="t" r="r" b="b"/>
            <a:pathLst>
              <a:path w="1318259" h="426720">
                <a:moveTo>
                  <a:pt x="0" y="71119"/>
                </a:moveTo>
                <a:lnTo>
                  <a:pt x="5593" y="43451"/>
                </a:lnTo>
                <a:lnTo>
                  <a:pt x="20843" y="20843"/>
                </a:lnTo>
                <a:lnTo>
                  <a:pt x="43451" y="5593"/>
                </a:lnTo>
                <a:lnTo>
                  <a:pt x="71120" y="0"/>
                </a:lnTo>
                <a:lnTo>
                  <a:pt x="1247140" y="0"/>
                </a:lnTo>
                <a:lnTo>
                  <a:pt x="1274808" y="5593"/>
                </a:lnTo>
                <a:lnTo>
                  <a:pt x="1297416" y="20843"/>
                </a:lnTo>
                <a:lnTo>
                  <a:pt x="1312666" y="43451"/>
                </a:lnTo>
                <a:lnTo>
                  <a:pt x="1318259" y="71119"/>
                </a:lnTo>
                <a:lnTo>
                  <a:pt x="1318259" y="355600"/>
                </a:lnTo>
                <a:lnTo>
                  <a:pt x="1312666" y="383268"/>
                </a:lnTo>
                <a:lnTo>
                  <a:pt x="1297416" y="405876"/>
                </a:lnTo>
                <a:lnTo>
                  <a:pt x="1274808" y="421126"/>
                </a:lnTo>
                <a:lnTo>
                  <a:pt x="1247140" y="426719"/>
                </a:lnTo>
                <a:lnTo>
                  <a:pt x="71120" y="426719"/>
                </a:lnTo>
                <a:lnTo>
                  <a:pt x="43451" y="421126"/>
                </a:lnTo>
                <a:lnTo>
                  <a:pt x="20843" y="405876"/>
                </a:lnTo>
                <a:lnTo>
                  <a:pt x="5593" y="383268"/>
                </a:lnTo>
                <a:lnTo>
                  <a:pt x="0" y="355600"/>
                </a:lnTo>
                <a:lnTo>
                  <a:pt x="0" y="7111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9950450" y="5688329"/>
            <a:ext cx="1318260" cy="429259"/>
          </a:xfrm>
          <a:custGeom>
            <a:avLst/>
            <a:gdLst/>
            <a:ahLst/>
            <a:cxnLst/>
            <a:rect l="l" t="t" r="r" b="b"/>
            <a:pathLst>
              <a:path w="1318259" h="429260">
                <a:moveTo>
                  <a:pt x="0" y="71539"/>
                </a:moveTo>
                <a:lnTo>
                  <a:pt x="5617" y="43692"/>
                </a:lnTo>
                <a:lnTo>
                  <a:pt x="20939" y="20953"/>
                </a:lnTo>
                <a:lnTo>
                  <a:pt x="43666" y="5621"/>
                </a:lnTo>
                <a:lnTo>
                  <a:pt x="71500" y="0"/>
                </a:lnTo>
                <a:lnTo>
                  <a:pt x="1246758" y="0"/>
                </a:lnTo>
                <a:lnTo>
                  <a:pt x="1274593" y="5621"/>
                </a:lnTo>
                <a:lnTo>
                  <a:pt x="1297320" y="20953"/>
                </a:lnTo>
                <a:lnTo>
                  <a:pt x="1312642" y="43692"/>
                </a:lnTo>
                <a:lnTo>
                  <a:pt x="1318259" y="71539"/>
                </a:lnTo>
                <a:lnTo>
                  <a:pt x="1318259" y="357720"/>
                </a:lnTo>
                <a:lnTo>
                  <a:pt x="1312642" y="385567"/>
                </a:lnTo>
                <a:lnTo>
                  <a:pt x="1297320" y="408306"/>
                </a:lnTo>
                <a:lnTo>
                  <a:pt x="1274593" y="423638"/>
                </a:lnTo>
                <a:lnTo>
                  <a:pt x="1246758" y="429260"/>
                </a:lnTo>
                <a:lnTo>
                  <a:pt x="71500" y="429260"/>
                </a:lnTo>
                <a:lnTo>
                  <a:pt x="43666" y="423638"/>
                </a:lnTo>
                <a:lnTo>
                  <a:pt x="20939" y="408306"/>
                </a:lnTo>
                <a:lnTo>
                  <a:pt x="5617" y="385567"/>
                </a:lnTo>
                <a:lnTo>
                  <a:pt x="0" y="357720"/>
                </a:lnTo>
                <a:lnTo>
                  <a:pt x="0" y="7153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0" name="object 70"/>
          <p:cNvGrpSpPr/>
          <p:nvPr/>
        </p:nvGrpSpPr>
        <p:grpSpPr>
          <a:xfrm>
            <a:off x="11013440" y="6225540"/>
            <a:ext cx="937260" cy="441959"/>
            <a:chOff x="11013440" y="6225540"/>
            <a:chExt cx="937260" cy="441959"/>
          </a:xfrm>
        </p:grpSpPr>
        <p:sp>
          <p:nvSpPr>
            <p:cNvPr id="71" name="object 71"/>
            <p:cNvSpPr/>
            <p:nvPr/>
          </p:nvSpPr>
          <p:spPr>
            <a:xfrm>
              <a:off x="11019790" y="6231890"/>
              <a:ext cx="924560" cy="429259"/>
            </a:xfrm>
            <a:custGeom>
              <a:avLst/>
              <a:gdLst/>
              <a:ahLst/>
              <a:cxnLst/>
              <a:rect l="l" t="t" r="r" b="b"/>
              <a:pathLst>
                <a:path w="924559" h="429259">
                  <a:moveTo>
                    <a:pt x="853058" y="0"/>
                  </a:moveTo>
                  <a:lnTo>
                    <a:pt x="71500" y="0"/>
                  </a:lnTo>
                  <a:lnTo>
                    <a:pt x="43666" y="5621"/>
                  </a:lnTo>
                  <a:lnTo>
                    <a:pt x="20939" y="20953"/>
                  </a:lnTo>
                  <a:lnTo>
                    <a:pt x="5617" y="43692"/>
                  </a:lnTo>
                  <a:lnTo>
                    <a:pt x="0" y="71539"/>
                  </a:lnTo>
                  <a:lnTo>
                    <a:pt x="0" y="357720"/>
                  </a:lnTo>
                  <a:lnTo>
                    <a:pt x="5617" y="385567"/>
                  </a:lnTo>
                  <a:lnTo>
                    <a:pt x="20939" y="408306"/>
                  </a:lnTo>
                  <a:lnTo>
                    <a:pt x="43666" y="423638"/>
                  </a:lnTo>
                  <a:lnTo>
                    <a:pt x="71500" y="429260"/>
                  </a:lnTo>
                  <a:lnTo>
                    <a:pt x="853058" y="429260"/>
                  </a:lnTo>
                  <a:lnTo>
                    <a:pt x="880893" y="423638"/>
                  </a:lnTo>
                  <a:lnTo>
                    <a:pt x="903620" y="408306"/>
                  </a:lnTo>
                  <a:lnTo>
                    <a:pt x="918942" y="385567"/>
                  </a:lnTo>
                  <a:lnTo>
                    <a:pt x="924559" y="357720"/>
                  </a:lnTo>
                  <a:lnTo>
                    <a:pt x="924559" y="71539"/>
                  </a:lnTo>
                  <a:lnTo>
                    <a:pt x="918942" y="43692"/>
                  </a:lnTo>
                  <a:lnTo>
                    <a:pt x="903620" y="20953"/>
                  </a:lnTo>
                  <a:lnTo>
                    <a:pt x="880893" y="5621"/>
                  </a:lnTo>
                  <a:lnTo>
                    <a:pt x="8530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11019790" y="6231890"/>
              <a:ext cx="924560" cy="429259"/>
            </a:xfrm>
            <a:custGeom>
              <a:avLst/>
              <a:gdLst/>
              <a:ahLst/>
              <a:cxnLst/>
              <a:rect l="l" t="t" r="r" b="b"/>
              <a:pathLst>
                <a:path w="924559" h="429259">
                  <a:moveTo>
                    <a:pt x="0" y="71539"/>
                  </a:moveTo>
                  <a:lnTo>
                    <a:pt x="5617" y="43692"/>
                  </a:lnTo>
                  <a:lnTo>
                    <a:pt x="20939" y="20953"/>
                  </a:lnTo>
                  <a:lnTo>
                    <a:pt x="43666" y="5621"/>
                  </a:lnTo>
                  <a:lnTo>
                    <a:pt x="71500" y="0"/>
                  </a:lnTo>
                  <a:lnTo>
                    <a:pt x="853058" y="0"/>
                  </a:lnTo>
                  <a:lnTo>
                    <a:pt x="880893" y="5621"/>
                  </a:lnTo>
                  <a:lnTo>
                    <a:pt x="903620" y="20953"/>
                  </a:lnTo>
                  <a:lnTo>
                    <a:pt x="918942" y="43692"/>
                  </a:lnTo>
                  <a:lnTo>
                    <a:pt x="924559" y="71539"/>
                  </a:lnTo>
                  <a:lnTo>
                    <a:pt x="924559" y="357720"/>
                  </a:lnTo>
                  <a:lnTo>
                    <a:pt x="918942" y="385567"/>
                  </a:lnTo>
                  <a:lnTo>
                    <a:pt x="903620" y="408306"/>
                  </a:lnTo>
                  <a:lnTo>
                    <a:pt x="880893" y="423638"/>
                  </a:lnTo>
                  <a:lnTo>
                    <a:pt x="853058" y="429260"/>
                  </a:lnTo>
                  <a:lnTo>
                    <a:pt x="71500" y="429260"/>
                  </a:lnTo>
                  <a:lnTo>
                    <a:pt x="43666" y="423638"/>
                  </a:lnTo>
                  <a:lnTo>
                    <a:pt x="20939" y="408306"/>
                  </a:lnTo>
                  <a:lnTo>
                    <a:pt x="5617" y="385567"/>
                  </a:lnTo>
                  <a:lnTo>
                    <a:pt x="0" y="357720"/>
                  </a:lnTo>
                  <a:lnTo>
                    <a:pt x="0" y="7153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706</Words>
  <Application>Microsoft Office PowerPoint</Application>
  <PresentationFormat>Custom</PresentationFormat>
  <Paragraphs>223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Morgan</dc:creator>
  <cp:lastModifiedBy>YGCP TEACHER</cp:lastModifiedBy>
  <cp:revision>1</cp:revision>
  <dcterms:created xsi:type="dcterms:W3CDTF">2022-01-05T12:07:11Z</dcterms:created>
  <dcterms:modified xsi:type="dcterms:W3CDTF">2022-01-05T12:10:20Z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2020-09-15T00:00:00Z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2022-01-05T00:00:00Z</vt:filetime>
  </property>
</Properties>
</file>