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1E04A-2207-4B8A-B9D1-166CD54EDC64}" type="datetimeFigureOut">
              <a:rPr lang="en-GB" smtClean="0"/>
              <a:t>07/03/2019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E1710-300C-40E8-8CF5-DA4B528D25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36133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1E04A-2207-4B8A-B9D1-166CD54EDC64}" type="datetimeFigureOut">
              <a:rPr lang="en-GB" smtClean="0"/>
              <a:t>07/03/2019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E1710-300C-40E8-8CF5-DA4B528D25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057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1E04A-2207-4B8A-B9D1-166CD54EDC64}" type="datetimeFigureOut">
              <a:rPr lang="en-GB" smtClean="0"/>
              <a:t>07/03/2019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E1710-300C-40E8-8CF5-DA4B528D25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5891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1E04A-2207-4B8A-B9D1-166CD54EDC64}" type="datetimeFigureOut">
              <a:rPr lang="en-GB" smtClean="0"/>
              <a:t>07/03/2019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E1710-300C-40E8-8CF5-DA4B528D25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77477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1E04A-2207-4B8A-B9D1-166CD54EDC64}" type="datetimeFigureOut">
              <a:rPr lang="en-GB" smtClean="0"/>
              <a:t>07/03/2019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E1710-300C-40E8-8CF5-DA4B528D25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30539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1E04A-2207-4B8A-B9D1-166CD54EDC64}" type="datetimeFigureOut">
              <a:rPr lang="en-GB" smtClean="0"/>
              <a:t>07/03/2019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E1710-300C-40E8-8CF5-DA4B528D25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8209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1E04A-2207-4B8A-B9D1-166CD54EDC64}" type="datetimeFigureOut">
              <a:rPr lang="en-GB" smtClean="0"/>
              <a:t>07/03/2019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E1710-300C-40E8-8CF5-DA4B528D25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98040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1E04A-2207-4B8A-B9D1-166CD54EDC64}" type="datetimeFigureOut">
              <a:rPr lang="en-GB" smtClean="0"/>
              <a:t>07/03/2019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E1710-300C-40E8-8CF5-DA4B528D25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33235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1E04A-2207-4B8A-B9D1-166CD54EDC64}" type="datetimeFigureOut">
              <a:rPr lang="en-GB" smtClean="0"/>
              <a:t>07/03/2019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E1710-300C-40E8-8CF5-DA4B528D25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72947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1E04A-2207-4B8A-B9D1-166CD54EDC64}" type="datetimeFigureOut">
              <a:rPr lang="en-GB" smtClean="0"/>
              <a:t>07/03/2019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E1710-300C-40E8-8CF5-DA4B528D25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68969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1E04A-2207-4B8A-B9D1-166CD54EDC64}" type="datetimeFigureOut">
              <a:rPr lang="en-GB" smtClean="0"/>
              <a:t>07/03/2019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E1710-300C-40E8-8CF5-DA4B528D25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78942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91E04A-2207-4B8A-B9D1-166CD54EDC64}" type="datetimeFigureOut">
              <a:rPr lang="en-GB" smtClean="0"/>
              <a:t>07/03/2019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0E1710-300C-40E8-8CF5-DA4B528D25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691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476672"/>
            <a:ext cx="864096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XCCW Joined 1a" panose="03050602040000000000" pitchFamily="66" charset="0"/>
              </a:rPr>
              <a:t>Do </a:t>
            </a:r>
            <a:r>
              <a:rPr lang="en-GB" sz="3600" dirty="0" err="1" smtClean="0">
                <a:latin typeface="XCCW Joined 1a" panose="03050602040000000000" pitchFamily="66" charset="0"/>
              </a:rPr>
              <a:t>bu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brwydro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ffyrnig</a:t>
            </a:r>
            <a:r>
              <a:rPr lang="en-GB" sz="3600" dirty="0" smtClean="0">
                <a:latin typeface="XCCW Joined 1a" panose="03050602040000000000" pitchFamily="66" charset="0"/>
              </a:rPr>
              <a:t> a </a:t>
            </a:r>
            <a:r>
              <a:rPr lang="en-GB" sz="3600" dirty="0" err="1" smtClean="0">
                <a:latin typeface="XCCW Joined 1a" panose="03050602040000000000" pitchFamily="66" charset="0"/>
              </a:rPr>
              <a:t>cholli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gwaed</a:t>
            </a:r>
            <a:r>
              <a:rPr lang="en-GB" sz="3600" dirty="0" smtClean="0">
                <a:latin typeface="XCCW Joined 1a" panose="03050602040000000000" pitchFamily="66" charset="0"/>
              </a:rPr>
              <a:t>,</a:t>
            </a:r>
          </a:p>
          <a:p>
            <a:r>
              <a:rPr lang="en-GB" sz="3600" dirty="0" err="1" smtClean="0">
                <a:latin typeface="XCCW Joined 1a" panose="03050602040000000000" pitchFamily="66" charset="0"/>
              </a:rPr>
              <a:t>Ond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buddugoliaeth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yn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wir</a:t>
            </a:r>
            <a:r>
              <a:rPr lang="en-GB" sz="3600" dirty="0" smtClean="0">
                <a:latin typeface="XCCW Joined 1a" panose="03050602040000000000" pitchFamily="66" charset="0"/>
              </a:rPr>
              <a:t> a </a:t>
            </a:r>
            <a:r>
              <a:rPr lang="en-GB" sz="3600" dirty="0" err="1" smtClean="0">
                <a:latin typeface="XCCW Joined 1a" panose="03050602040000000000" pitchFamily="66" charset="0"/>
              </a:rPr>
              <a:t>gaed</a:t>
            </a:r>
            <a:r>
              <a:rPr lang="en-GB" sz="3600" dirty="0" smtClean="0">
                <a:latin typeface="XCCW Joined 1a" panose="03050602040000000000" pitchFamily="66" charset="0"/>
              </a:rPr>
              <a:t>,</a:t>
            </a:r>
          </a:p>
          <a:p>
            <a:r>
              <a:rPr lang="en-GB" sz="3600" dirty="0" err="1" smtClean="0">
                <a:latin typeface="XCCW Joined 1a" panose="03050602040000000000" pitchFamily="66" charset="0"/>
              </a:rPr>
              <a:t>Mae’n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gwlad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yn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rhydd</a:t>
            </a:r>
            <a:r>
              <a:rPr lang="en-GB" sz="3600" dirty="0" smtClean="0">
                <a:latin typeface="XCCW Joined 1a" panose="03050602040000000000" pitchFamily="66" charset="0"/>
              </a:rPr>
              <a:t> ac </a:t>
            </a:r>
            <a:r>
              <a:rPr lang="en-GB" sz="3600" dirty="0" err="1" smtClean="0">
                <a:latin typeface="XCCW Joined 1a" panose="03050602040000000000" pitchFamily="66" charset="0"/>
              </a:rPr>
              <a:t>Owain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wrth</a:t>
            </a:r>
            <a:r>
              <a:rPr lang="en-GB" sz="3600" dirty="0" smtClean="0">
                <a:latin typeface="XCCW Joined 1a" panose="03050602040000000000" pitchFamily="66" charset="0"/>
              </a:rPr>
              <a:t> y </a:t>
            </a:r>
            <a:r>
              <a:rPr lang="en-GB" sz="3600" dirty="0" err="1" smtClean="0">
                <a:latin typeface="XCCW Joined 1a" panose="03050602040000000000" pitchFamily="66" charset="0"/>
              </a:rPr>
              <a:t>llyw</a:t>
            </a:r>
            <a:r>
              <a:rPr lang="en-GB" sz="3600" dirty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yn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arwr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ei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bobl</a:t>
            </a:r>
            <a:r>
              <a:rPr lang="en-GB" sz="3600" dirty="0" smtClean="0">
                <a:latin typeface="XCCW Joined 1a" panose="03050602040000000000" pitchFamily="66" charset="0"/>
              </a:rPr>
              <a:t>, </a:t>
            </a:r>
          </a:p>
          <a:p>
            <a:r>
              <a:rPr lang="en-GB" sz="3600" dirty="0" smtClean="0">
                <a:latin typeface="XCCW Joined 1a" panose="03050602040000000000" pitchFamily="66" charset="0"/>
              </a:rPr>
              <a:t>A </a:t>
            </a:r>
            <a:r>
              <a:rPr lang="en-GB" sz="3600" dirty="0" err="1" smtClean="0">
                <a:latin typeface="XCCW Joined 1a" panose="03050602040000000000" pitchFamily="66" charset="0"/>
              </a:rPr>
              <a:t>Chymru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yn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fyw</a:t>
            </a:r>
            <a:r>
              <a:rPr lang="en-GB" sz="3600" dirty="0" smtClean="0">
                <a:latin typeface="XCCW Joined 1a" panose="03050602040000000000" pitchFamily="66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112888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476672"/>
            <a:ext cx="864096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err="1" smtClean="0">
                <a:latin typeface="XCCW Joined 1a" panose="03050602040000000000" pitchFamily="66" charset="0"/>
              </a:rPr>
              <a:t>Glyndŵr</a:t>
            </a:r>
            <a:r>
              <a:rPr lang="en-GB" sz="4000" dirty="0" smtClean="0">
                <a:latin typeface="XCCW Joined 1a" panose="03050602040000000000" pitchFamily="66" charset="0"/>
              </a:rPr>
              <a:t>, </a:t>
            </a:r>
          </a:p>
          <a:p>
            <a:r>
              <a:rPr lang="en-GB" sz="4000" dirty="0" err="1" smtClean="0">
                <a:latin typeface="XCCW Joined 1a" panose="03050602040000000000" pitchFamily="66" charset="0"/>
              </a:rPr>
              <a:t>Rhowch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floedd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i’n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tywysog</a:t>
            </a:r>
            <a:r>
              <a:rPr lang="en-GB" sz="4000" dirty="0" smtClean="0">
                <a:latin typeface="XCCW Joined 1a" panose="03050602040000000000" pitchFamily="66" charset="0"/>
              </a:rPr>
              <a:t>, </a:t>
            </a:r>
          </a:p>
          <a:p>
            <a:r>
              <a:rPr lang="en-GB" sz="4000" dirty="0" err="1" smtClean="0">
                <a:latin typeface="XCCW Joined 1a" panose="03050602040000000000" pitchFamily="66" charset="0"/>
              </a:rPr>
              <a:t>Glyndŵr</a:t>
            </a:r>
            <a:r>
              <a:rPr lang="en-GB" sz="4000" dirty="0" smtClean="0">
                <a:latin typeface="XCCW Joined 1a" panose="03050602040000000000" pitchFamily="66" charset="0"/>
              </a:rPr>
              <a:t>, </a:t>
            </a:r>
          </a:p>
          <a:p>
            <a:r>
              <a:rPr lang="en-GB" sz="4000" dirty="0" smtClean="0">
                <a:latin typeface="XCCW Joined 1a" panose="03050602040000000000" pitchFamily="66" charset="0"/>
              </a:rPr>
              <a:t>Mae </a:t>
            </a:r>
            <a:r>
              <a:rPr lang="en-GB" sz="4000" dirty="0" err="1" smtClean="0">
                <a:latin typeface="XCCW Joined 1a" panose="03050602040000000000" pitchFamily="66" charset="0"/>
              </a:rPr>
              <a:t>dy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genedl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yn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rhydd</a:t>
            </a:r>
            <a:r>
              <a:rPr lang="en-GB" sz="4000" dirty="0" smtClean="0">
                <a:latin typeface="XCCW Joined 1a" panose="03050602040000000000" pitchFamily="66" charset="0"/>
              </a:rPr>
              <a:t>,</a:t>
            </a:r>
          </a:p>
          <a:p>
            <a:r>
              <a:rPr lang="en-GB" sz="4000" dirty="0" err="1" smtClean="0">
                <a:latin typeface="XCCW Joined 1a" panose="03050602040000000000" pitchFamily="66" charset="0"/>
              </a:rPr>
              <a:t>Glyndŵr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ddaeth</a:t>
            </a:r>
            <a:r>
              <a:rPr lang="en-GB" sz="4000" dirty="0" smtClean="0">
                <a:latin typeface="XCCW Joined 1a" panose="03050602040000000000" pitchFamily="66" charset="0"/>
              </a:rPr>
              <a:t> â </a:t>
            </a:r>
            <a:r>
              <a:rPr lang="en-GB" sz="4000" dirty="0" err="1" smtClean="0">
                <a:latin typeface="XCCW Joined 1a" panose="03050602040000000000" pitchFamily="66" charset="0"/>
              </a:rPr>
              <a:t>senedd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i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Gymru</a:t>
            </a:r>
            <a:r>
              <a:rPr lang="en-GB" sz="4000" dirty="0" smtClean="0">
                <a:latin typeface="XCCW Joined 1a" panose="03050602040000000000" pitchFamily="66" charset="0"/>
              </a:rPr>
              <a:t>, </a:t>
            </a:r>
          </a:p>
          <a:p>
            <a:r>
              <a:rPr lang="en-GB" sz="4000" dirty="0" err="1" smtClean="0">
                <a:latin typeface="XCCW Joined 1a" panose="03050602040000000000" pitchFamily="66" charset="0"/>
              </a:rPr>
              <a:t>Glyndŵr</a:t>
            </a:r>
            <a:r>
              <a:rPr lang="en-GB" sz="4000" dirty="0" smtClean="0">
                <a:latin typeface="XCCW Joined 1a" panose="03050602040000000000" pitchFamily="66" charset="0"/>
              </a:rPr>
              <a:t>, </a:t>
            </a:r>
          </a:p>
          <a:p>
            <a:r>
              <a:rPr lang="en-GB" sz="4000" dirty="0" err="1" smtClean="0">
                <a:latin typeface="XCCW Joined 1a" panose="03050602040000000000" pitchFamily="66" charset="0"/>
              </a:rPr>
              <a:t>Ti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yw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arwr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ein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dydd</a:t>
            </a:r>
            <a:r>
              <a:rPr lang="en-GB" sz="4000" dirty="0" smtClean="0">
                <a:latin typeface="XCCW Joined 1a" panose="03050602040000000000" pitchFamily="66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798983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476672"/>
            <a:ext cx="864096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err="1" smtClean="0">
                <a:latin typeface="XCCW Joined 1a" panose="03050602040000000000" pitchFamily="66" charset="0"/>
              </a:rPr>
              <a:t>Cafwyd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senedd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i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Gymru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dan</a:t>
            </a:r>
            <a:r>
              <a:rPr lang="en-GB" sz="4000" dirty="0" smtClean="0">
                <a:latin typeface="XCCW Joined 1a" panose="03050602040000000000" pitchFamily="66" charset="0"/>
              </a:rPr>
              <a:t> law y </a:t>
            </a:r>
            <a:r>
              <a:rPr lang="en-GB" sz="4000" dirty="0" err="1" smtClean="0">
                <a:latin typeface="XCCW Joined 1a" panose="03050602040000000000" pitchFamily="66" charset="0"/>
              </a:rPr>
              <a:t>gŵr</a:t>
            </a:r>
            <a:r>
              <a:rPr lang="en-GB" sz="4000" dirty="0" smtClean="0">
                <a:latin typeface="XCCW Joined 1a" panose="03050602040000000000" pitchFamily="66" charset="0"/>
              </a:rPr>
              <a:t>, </a:t>
            </a:r>
          </a:p>
          <a:p>
            <a:r>
              <a:rPr lang="en-GB" sz="4000" dirty="0" err="1" smtClean="0">
                <a:latin typeface="XCCW Joined 1a" panose="03050602040000000000" pitchFamily="66" charset="0"/>
              </a:rPr>
              <a:t>Cyfreithiau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cadarn</a:t>
            </a:r>
            <a:r>
              <a:rPr lang="en-GB" sz="4000" dirty="0" smtClean="0">
                <a:latin typeface="XCCW Joined 1a" panose="03050602040000000000" pitchFamily="66" charset="0"/>
              </a:rPr>
              <a:t> a </a:t>
            </a:r>
            <a:r>
              <a:rPr lang="en-GB" sz="4000" dirty="0" err="1" smtClean="0">
                <a:latin typeface="XCCW Joined 1a" panose="03050602040000000000" pitchFamily="66" charset="0"/>
              </a:rPr>
              <a:t>theg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yn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siŵr</a:t>
            </a:r>
            <a:r>
              <a:rPr lang="en-GB" sz="4000" dirty="0" smtClean="0">
                <a:latin typeface="XCCW Joined 1a" panose="03050602040000000000" pitchFamily="66" charset="0"/>
              </a:rPr>
              <a:t>,</a:t>
            </a:r>
          </a:p>
          <a:p>
            <a:r>
              <a:rPr lang="en-GB" sz="4000" dirty="0" err="1" smtClean="0">
                <a:latin typeface="XCCW Joined 1a" panose="03050602040000000000" pitchFamily="66" charset="0"/>
              </a:rPr>
              <a:t>Eglwysi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gwych</a:t>
            </a:r>
            <a:r>
              <a:rPr lang="en-GB" sz="4000" dirty="0" smtClean="0">
                <a:latin typeface="XCCW Joined 1a" panose="03050602040000000000" pitchFamily="66" charset="0"/>
              </a:rPr>
              <a:t>, </a:t>
            </a:r>
          </a:p>
          <a:p>
            <a:r>
              <a:rPr lang="en-GB" sz="4000" dirty="0" err="1" smtClean="0">
                <a:latin typeface="XCCW Joined 1a" panose="03050602040000000000" pitchFamily="66" charset="0"/>
              </a:rPr>
              <a:t>Prifysgol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yn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ein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hiaith</a:t>
            </a:r>
            <a:r>
              <a:rPr lang="en-GB" sz="4000" dirty="0" smtClean="0">
                <a:latin typeface="XCCW Joined 1a" panose="03050602040000000000" pitchFamily="66" charset="0"/>
              </a:rPr>
              <a:t>, </a:t>
            </a:r>
          </a:p>
          <a:p>
            <a:r>
              <a:rPr lang="en-GB" sz="4000" dirty="0" smtClean="0">
                <a:latin typeface="XCCW Joined 1a" panose="03050602040000000000" pitchFamily="66" charset="0"/>
              </a:rPr>
              <a:t>A </a:t>
            </a:r>
            <a:r>
              <a:rPr lang="en-GB" sz="4000" dirty="0" err="1" smtClean="0">
                <a:latin typeface="XCCW Joined 1a" panose="03050602040000000000" pitchFamily="66" charset="0"/>
              </a:rPr>
              <a:t>rhyddid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i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Gymru</a:t>
            </a:r>
            <a:r>
              <a:rPr lang="en-GB" sz="4000" dirty="0" smtClean="0">
                <a:latin typeface="XCCW Joined 1a" panose="03050602040000000000" pitchFamily="66" charset="0"/>
              </a:rPr>
              <a:t> dyna ‘</a:t>
            </a:r>
            <a:r>
              <a:rPr lang="en-GB" sz="4000" dirty="0" err="1" smtClean="0">
                <a:latin typeface="XCCW Joined 1a" panose="03050602040000000000" pitchFamily="66" charset="0"/>
              </a:rPr>
              <a:t>i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waith</a:t>
            </a:r>
            <a:r>
              <a:rPr lang="en-GB" sz="4000" dirty="0" smtClean="0">
                <a:latin typeface="XCCW Joined 1a" panose="03050602040000000000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12614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476672"/>
            <a:ext cx="864096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err="1" smtClean="0">
                <a:latin typeface="XCCW Joined 1a" panose="03050602040000000000" pitchFamily="66" charset="0"/>
              </a:rPr>
              <a:t>Glyndŵr</a:t>
            </a:r>
            <a:r>
              <a:rPr lang="en-GB" sz="4000" dirty="0" smtClean="0">
                <a:latin typeface="XCCW Joined 1a" panose="03050602040000000000" pitchFamily="66" charset="0"/>
              </a:rPr>
              <a:t>, </a:t>
            </a:r>
          </a:p>
          <a:p>
            <a:r>
              <a:rPr lang="en-GB" sz="4000" dirty="0" err="1" smtClean="0">
                <a:latin typeface="XCCW Joined 1a" panose="03050602040000000000" pitchFamily="66" charset="0"/>
              </a:rPr>
              <a:t>Rhowch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floedd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i’n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tywysog</a:t>
            </a:r>
            <a:r>
              <a:rPr lang="en-GB" sz="4000" dirty="0" smtClean="0">
                <a:latin typeface="XCCW Joined 1a" panose="03050602040000000000" pitchFamily="66" charset="0"/>
              </a:rPr>
              <a:t>, </a:t>
            </a:r>
          </a:p>
          <a:p>
            <a:r>
              <a:rPr lang="en-GB" sz="4000" dirty="0" err="1" smtClean="0">
                <a:latin typeface="XCCW Joined 1a" panose="03050602040000000000" pitchFamily="66" charset="0"/>
              </a:rPr>
              <a:t>Glyndŵr</a:t>
            </a:r>
            <a:r>
              <a:rPr lang="en-GB" sz="4000" dirty="0" smtClean="0">
                <a:latin typeface="XCCW Joined 1a" panose="03050602040000000000" pitchFamily="66" charset="0"/>
              </a:rPr>
              <a:t>, </a:t>
            </a:r>
          </a:p>
          <a:p>
            <a:r>
              <a:rPr lang="en-GB" sz="4000" dirty="0" smtClean="0">
                <a:latin typeface="XCCW Joined 1a" panose="03050602040000000000" pitchFamily="66" charset="0"/>
              </a:rPr>
              <a:t>Mae </a:t>
            </a:r>
            <a:r>
              <a:rPr lang="en-GB" sz="4000" dirty="0" err="1" smtClean="0">
                <a:latin typeface="XCCW Joined 1a" panose="03050602040000000000" pitchFamily="66" charset="0"/>
              </a:rPr>
              <a:t>dy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genedl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yn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rhydd</a:t>
            </a:r>
            <a:r>
              <a:rPr lang="en-GB" sz="4000" dirty="0" smtClean="0">
                <a:latin typeface="XCCW Joined 1a" panose="03050602040000000000" pitchFamily="66" charset="0"/>
              </a:rPr>
              <a:t>,</a:t>
            </a:r>
          </a:p>
          <a:p>
            <a:r>
              <a:rPr lang="en-GB" sz="4000" dirty="0" err="1" smtClean="0">
                <a:latin typeface="XCCW Joined 1a" panose="03050602040000000000" pitchFamily="66" charset="0"/>
              </a:rPr>
              <a:t>Glyndŵr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ddaeth</a:t>
            </a:r>
            <a:r>
              <a:rPr lang="en-GB" sz="4000" dirty="0" smtClean="0">
                <a:latin typeface="XCCW Joined 1a" panose="03050602040000000000" pitchFamily="66" charset="0"/>
              </a:rPr>
              <a:t> â </a:t>
            </a:r>
            <a:r>
              <a:rPr lang="en-GB" sz="4000" dirty="0" err="1" smtClean="0">
                <a:latin typeface="XCCW Joined 1a" panose="03050602040000000000" pitchFamily="66" charset="0"/>
              </a:rPr>
              <a:t>senedd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i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Gymru</a:t>
            </a:r>
            <a:r>
              <a:rPr lang="en-GB" sz="4000" dirty="0" smtClean="0">
                <a:latin typeface="XCCW Joined 1a" panose="03050602040000000000" pitchFamily="66" charset="0"/>
              </a:rPr>
              <a:t>, </a:t>
            </a:r>
          </a:p>
          <a:p>
            <a:r>
              <a:rPr lang="en-GB" sz="4000" dirty="0" err="1" smtClean="0">
                <a:latin typeface="XCCW Joined 1a" panose="03050602040000000000" pitchFamily="66" charset="0"/>
              </a:rPr>
              <a:t>Glyndŵr</a:t>
            </a:r>
            <a:r>
              <a:rPr lang="en-GB" sz="4000" dirty="0" smtClean="0">
                <a:latin typeface="XCCW Joined 1a" panose="03050602040000000000" pitchFamily="66" charset="0"/>
              </a:rPr>
              <a:t>, </a:t>
            </a:r>
          </a:p>
          <a:p>
            <a:r>
              <a:rPr lang="en-GB" sz="4000" dirty="0" err="1" smtClean="0">
                <a:latin typeface="XCCW Joined 1a" panose="03050602040000000000" pitchFamily="66" charset="0"/>
              </a:rPr>
              <a:t>Ti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yw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arwr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ein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dydd</a:t>
            </a:r>
            <a:r>
              <a:rPr lang="en-GB" sz="4000" dirty="0" smtClean="0">
                <a:latin typeface="XCCW Joined 1a" panose="03050602040000000000" pitchFamily="66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911771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476672"/>
            <a:ext cx="864096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XCCW Joined 1a" panose="03050602040000000000" pitchFamily="66" charset="0"/>
              </a:rPr>
              <a:t>Altos</a:t>
            </a:r>
          </a:p>
          <a:p>
            <a:r>
              <a:rPr lang="en-GB" sz="4000" dirty="0" smtClean="0">
                <a:latin typeface="XCCW Joined 1a" panose="03050602040000000000" pitchFamily="66" charset="0"/>
              </a:rPr>
              <a:t>Fe </a:t>
            </a:r>
            <a:r>
              <a:rPr lang="en-GB" sz="4000" dirty="0" err="1" smtClean="0">
                <a:latin typeface="XCCW Joined 1a" panose="03050602040000000000" pitchFamily="66" charset="0"/>
              </a:rPr>
              <a:t>ddangosodd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Owain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a’i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angerdd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cryf</a:t>
            </a:r>
            <a:r>
              <a:rPr lang="en-GB" sz="4000" dirty="0" smtClean="0">
                <a:latin typeface="XCCW Joined 1a" panose="03050602040000000000" pitchFamily="66" charset="0"/>
              </a:rPr>
              <a:t>,</a:t>
            </a:r>
          </a:p>
          <a:p>
            <a:r>
              <a:rPr lang="en-GB" sz="4000" dirty="0" err="1" smtClean="0">
                <a:latin typeface="XCCW Joined 1a" panose="03050602040000000000" pitchFamily="66" charset="0"/>
              </a:rPr>
              <a:t>Fod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posib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ymladd</a:t>
            </a:r>
            <a:r>
              <a:rPr lang="en-GB" sz="4000" dirty="0" smtClean="0">
                <a:latin typeface="XCCW Joined 1a" panose="03050602040000000000" pitchFamily="66" charset="0"/>
              </a:rPr>
              <a:t> am </a:t>
            </a:r>
            <a:r>
              <a:rPr lang="en-GB" sz="4000" dirty="0" err="1" smtClean="0">
                <a:latin typeface="XCCW Joined 1a" panose="03050602040000000000" pitchFamily="66" charset="0"/>
              </a:rPr>
              <a:t>Gymru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rydd</a:t>
            </a:r>
            <a:r>
              <a:rPr lang="en-GB" sz="4000" dirty="0" smtClean="0">
                <a:latin typeface="XCCW Joined 1a" panose="03050602040000000000" pitchFamily="66" charset="0"/>
              </a:rPr>
              <a:t>. </a:t>
            </a:r>
          </a:p>
          <a:p>
            <a:r>
              <a:rPr lang="en-GB" sz="4000" dirty="0" err="1" smtClean="0">
                <a:latin typeface="XCCW Joined 1a" panose="03050602040000000000" pitchFamily="66" charset="0"/>
              </a:rPr>
              <a:t>Brwydrwn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ninnau</a:t>
            </a:r>
            <a:r>
              <a:rPr lang="en-GB" sz="4000" dirty="0" smtClean="0">
                <a:latin typeface="XCCW Joined 1a" panose="03050602040000000000" pitchFamily="66" charset="0"/>
              </a:rPr>
              <a:t>, </a:t>
            </a:r>
            <a:r>
              <a:rPr lang="en-GB" sz="4000" dirty="0" err="1" smtClean="0">
                <a:latin typeface="XCCW Joined 1a" panose="03050602040000000000" pitchFamily="66" charset="0"/>
              </a:rPr>
              <a:t>a’n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calonau’i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gyd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ar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dan</a:t>
            </a:r>
            <a:r>
              <a:rPr lang="en-GB" sz="4000" dirty="0" smtClean="0">
                <a:latin typeface="XCCW Joined 1a" panose="03050602040000000000" pitchFamily="66" charset="0"/>
              </a:rPr>
              <a:t>,</a:t>
            </a:r>
          </a:p>
          <a:p>
            <a:r>
              <a:rPr lang="en-GB" sz="4000" dirty="0" smtClean="0">
                <a:latin typeface="XCCW Joined 1a" panose="03050602040000000000" pitchFamily="66" charset="0"/>
              </a:rPr>
              <a:t>Am </a:t>
            </a:r>
            <a:r>
              <a:rPr lang="en-GB" sz="4000" dirty="0" err="1" smtClean="0">
                <a:latin typeface="XCCW Joined 1a" panose="03050602040000000000" pitchFamily="66" charset="0"/>
              </a:rPr>
              <a:t>ryddid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i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Gymru</a:t>
            </a:r>
            <a:r>
              <a:rPr lang="en-GB" sz="4000" dirty="0" smtClean="0">
                <a:latin typeface="XCCW Joined 1a" panose="03050602040000000000" pitchFamily="66" charset="0"/>
              </a:rPr>
              <a:t>, dyna </a:t>
            </a:r>
            <a:r>
              <a:rPr lang="en-GB" sz="4000" dirty="0" err="1" smtClean="0">
                <a:latin typeface="XCCW Joined 1a" panose="03050602040000000000" pitchFamily="66" charset="0"/>
              </a:rPr>
              <a:t>ein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cân</a:t>
            </a:r>
            <a:endParaRPr lang="en-GB" sz="4000" dirty="0" smtClean="0">
              <a:latin typeface="XCCW Joined 1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1947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476672"/>
            <a:ext cx="864096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XCCW Joined 1a" panose="03050602040000000000" pitchFamily="66" charset="0"/>
              </a:rPr>
              <a:t>Sopranos</a:t>
            </a:r>
          </a:p>
          <a:p>
            <a:endParaRPr lang="en-GB" sz="4000" dirty="0">
              <a:latin typeface="XCCW Joined 1a" panose="03050602040000000000" pitchFamily="66" charset="0"/>
            </a:endParaRPr>
          </a:p>
          <a:p>
            <a:r>
              <a:rPr lang="en-GB" sz="4000" dirty="0" err="1" smtClean="0">
                <a:latin typeface="XCCW Joined 1a" panose="03050602040000000000" pitchFamily="66" charset="0"/>
              </a:rPr>
              <a:t>Wwwwww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</a:p>
          <a:p>
            <a:r>
              <a:rPr lang="en-GB" sz="4000" dirty="0" err="1" smtClean="0">
                <a:latin typeface="XCCW Joined 1a" panose="03050602040000000000" pitchFamily="66" charset="0"/>
              </a:rPr>
              <a:t>Angerdd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Cryf</a:t>
            </a:r>
            <a:endParaRPr lang="en-GB" sz="4000" dirty="0" smtClean="0">
              <a:latin typeface="XCCW Joined 1a" panose="03050602040000000000" pitchFamily="66" charset="0"/>
            </a:endParaRPr>
          </a:p>
          <a:p>
            <a:r>
              <a:rPr lang="en-GB" sz="4000" dirty="0" err="1" smtClean="0">
                <a:latin typeface="XCCW Joined 1a" panose="03050602040000000000" pitchFamily="66" charset="0"/>
              </a:rPr>
              <a:t>Gymru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rydd</a:t>
            </a:r>
            <a:r>
              <a:rPr lang="en-GB" sz="4000" dirty="0" smtClean="0">
                <a:latin typeface="XCCW Joined 1a" panose="03050602040000000000" pitchFamily="66" charset="0"/>
              </a:rPr>
              <a:t>, </a:t>
            </a:r>
            <a:r>
              <a:rPr lang="en-GB" sz="4000" dirty="0" err="1" smtClean="0">
                <a:latin typeface="XCCW Joined 1a" panose="03050602040000000000" pitchFamily="66" charset="0"/>
              </a:rPr>
              <a:t>ar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dân</a:t>
            </a:r>
            <a:r>
              <a:rPr lang="en-GB" sz="4000" dirty="0" smtClean="0">
                <a:latin typeface="XCCW Joined 1a" panose="03050602040000000000" pitchFamily="66" charset="0"/>
              </a:rPr>
              <a:t>, </a:t>
            </a:r>
          </a:p>
          <a:p>
            <a:r>
              <a:rPr lang="en-GB" sz="4000" dirty="0" smtClean="0">
                <a:latin typeface="XCCW Joined 1a" panose="03050602040000000000" pitchFamily="66" charset="0"/>
              </a:rPr>
              <a:t>Dyna </a:t>
            </a:r>
            <a:r>
              <a:rPr lang="en-GB" sz="4000" dirty="0" err="1" smtClean="0">
                <a:latin typeface="XCCW Joined 1a" panose="03050602040000000000" pitchFamily="66" charset="0"/>
              </a:rPr>
              <a:t>ein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cân</a:t>
            </a:r>
            <a:endParaRPr lang="en-GB" sz="4000" dirty="0" smtClean="0">
              <a:latin typeface="XCCW Joined 1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6676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476672"/>
            <a:ext cx="864096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err="1" smtClean="0">
                <a:latin typeface="XCCW Joined 1a" panose="03050602040000000000" pitchFamily="66" charset="0"/>
              </a:rPr>
              <a:t>Glyndŵr</a:t>
            </a:r>
            <a:r>
              <a:rPr lang="en-GB" sz="4000" dirty="0" smtClean="0">
                <a:latin typeface="XCCW Joined 1a" panose="03050602040000000000" pitchFamily="66" charset="0"/>
              </a:rPr>
              <a:t>, </a:t>
            </a:r>
          </a:p>
          <a:p>
            <a:r>
              <a:rPr lang="en-GB" sz="4000" dirty="0" err="1" smtClean="0">
                <a:latin typeface="XCCW Joined 1a" panose="03050602040000000000" pitchFamily="66" charset="0"/>
              </a:rPr>
              <a:t>Rhowch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floedd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i’n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tywysog</a:t>
            </a:r>
            <a:r>
              <a:rPr lang="en-GB" sz="4000" dirty="0" smtClean="0">
                <a:latin typeface="XCCW Joined 1a" panose="03050602040000000000" pitchFamily="66" charset="0"/>
              </a:rPr>
              <a:t>, </a:t>
            </a:r>
          </a:p>
          <a:p>
            <a:r>
              <a:rPr lang="en-GB" sz="4000" dirty="0" err="1" smtClean="0">
                <a:latin typeface="XCCW Joined 1a" panose="03050602040000000000" pitchFamily="66" charset="0"/>
              </a:rPr>
              <a:t>Glyndŵr</a:t>
            </a:r>
            <a:r>
              <a:rPr lang="en-GB" sz="4000" dirty="0" smtClean="0">
                <a:latin typeface="XCCW Joined 1a" panose="03050602040000000000" pitchFamily="66" charset="0"/>
              </a:rPr>
              <a:t>, </a:t>
            </a:r>
          </a:p>
          <a:p>
            <a:r>
              <a:rPr lang="en-GB" sz="4000" dirty="0" smtClean="0">
                <a:latin typeface="XCCW Joined 1a" panose="03050602040000000000" pitchFamily="66" charset="0"/>
              </a:rPr>
              <a:t>Mae </a:t>
            </a:r>
            <a:r>
              <a:rPr lang="en-GB" sz="4000" dirty="0" err="1" smtClean="0">
                <a:latin typeface="XCCW Joined 1a" panose="03050602040000000000" pitchFamily="66" charset="0"/>
              </a:rPr>
              <a:t>dy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genedl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yn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rhydd</a:t>
            </a:r>
            <a:r>
              <a:rPr lang="en-GB" sz="4000" dirty="0" smtClean="0">
                <a:latin typeface="XCCW Joined 1a" panose="03050602040000000000" pitchFamily="66" charset="0"/>
              </a:rPr>
              <a:t>,</a:t>
            </a:r>
          </a:p>
          <a:p>
            <a:r>
              <a:rPr lang="en-GB" sz="4000" dirty="0" err="1" smtClean="0">
                <a:latin typeface="XCCW Joined 1a" panose="03050602040000000000" pitchFamily="66" charset="0"/>
              </a:rPr>
              <a:t>Glyndŵr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ddaeth</a:t>
            </a:r>
            <a:r>
              <a:rPr lang="en-GB" sz="4000" dirty="0" smtClean="0">
                <a:latin typeface="XCCW Joined 1a" panose="03050602040000000000" pitchFamily="66" charset="0"/>
              </a:rPr>
              <a:t> â </a:t>
            </a:r>
            <a:r>
              <a:rPr lang="en-GB" sz="4000" dirty="0" err="1" smtClean="0">
                <a:latin typeface="XCCW Joined 1a" panose="03050602040000000000" pitchFamily="66" charset="0"/>
              </a:rPr>
              <a:t>senedd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i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Gymru</a:t>
            </a:r>
            <a:r>
              <a:rPr lang="en-GB" sz="4000" dirty="0" smtClean="0">
                <a:latin typeface="XCCW Joined 1a" panose="03050602040000000000" pitchFamily="66" charset="0"/>
              </a:rPr>
              <a:t>, </a:t>
            </a:r>
          </a:p>
          <a:p>
            <a:r>
              <a:rPr lang="en-GB" sz="4000" dirty="0" err="1" smtClean="0">
                <a:latin typeface="XCCW Joined 1a" panose="03050602040000000000" pitchFamily="66" charset="0"/>
              </a:rPr>
              <a:t>Glyndŵr</a:t>
            </a:r>
            <a:r>
              <a:rPr lang="en-GB" sz="4000" dirty="0" smtClean="0">
                <a:latin typeface="XCCW Joined 1a" panose="03050602040000000000" pitchFamily="66" charset="0"/>
              </a:rPr>
              <a:t>, </a:t>
            </a:r>
          </a:p>
          <a:p>
            <a:r>
              <a:rPr lang="en-GB" sz="4000" dirty="0" err="1" smtClean="0">
                <a:latin typeface="XCCW Joined 1a" panose="03050602040000000000" pitchFamily="66" charset="0"/>
              </a:rPr>
              <a:t>Ti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yw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arwr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ein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dydd</a:t>
            </a:r>
            <a:r>
              <a:rPr lang="en-GB" sz="4000" dirty="0" smtClean="0">
                <a:latin typeface="XCCW Joined 1a" panose="03050602040000000000" pitchFamily="66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185913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202</Words>
  <Application>Microsoft Office PowerPoint</Application>
  <PresentationFormat>On-screen Show (4:3)</PresentationFormat>
  <Paragraphs>41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Caerphilly CBC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YGCP TEACHER</dc:creator>
  <cp:lastModifiedBy>YGCP TEACHER</cp:lastModifiedBy>
  <cp:revision>5</cp:revision>
  <dcterms:created xsi:type="dcterms:W3CDTF">2019-02-05T12:02:43Z</dcterms:created>
  <dcterms:modified xsi:type="dcterms:W3CDTF">2019-03-07T16:26:13Z</dcterms:modified>
</cp:coreProperties>
</file>