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7" r:id="rId13"/>
    <p:sldId id="275" r:id="rId14"/>
    <p:sldId id="332" r:id="rId15"/>
    <p:sldId id="276" r:id="rId16"/>
    <p:sldId id="279" r:id="rId17"/>
    <p:sldId id="327" r:id="rId18"/>
    <p:sldId id="328" r:id="rId19"/>
    <p:sldId id="281" r:id="rId20"/>
    <p:sldId id="329" r:id="rId21"/>
    <p:sldId id="282" r:id="rId22"/>
    <p:sldId id="283" r:id="rId23"/>
    <p:sldId id="284" r:id="rId24"/>
    <p:sldId id="285" r:id="rId25"/>
    <p:sldId id="333" r:id="rId26"/>
    <p:sldId id="286" r:id="rId27"/>
    <p:sldId id="287" r:id="rId28"/>
    <p:sldId id="256" r:id="rId29"/>
    <p:sldId id="257" r:id="rId30"/>
    <p:sldId id="262" r:id="rId31"/>
    <p:sldId id="259" r:id="rId32"/>
    <p:sldId id="263" r:id="rId33"/>
    <p:sldId id="330" r:id="rId34"/>
    <p:sldId id="331" r:id="rId35"/>
    <p:sldId id="288" r:id="rId36"/>
    <p:sldId id="289" r:id="rId37"/>
    <p:sldId id="298" r:id="rId38"/>
    <p:sldId id="334" r:id="rId39"/>
    <p:sldId id="335" r:id="rId40"/>
    <p:sldId id="299" r:id="rId41"/>
    <p:sldId id="300" r:id="rId42"/>
    <p:sldId id="336" r:id="rId43"/>
    <p:sldId id="301" r:id="rId44"/>
    <p:sldId id="302" r:id="rId45"/>
    <p:sldId id="306" r:id="rId46"/>
    <p:sldId id="307" r:id="rId47"/>
    <p:sldId id="308" r:id="rId48"/>
    <p:sldId id="310" r:id="rId49"/>
    <p:sldId id="311" r:id="rId50"/>
    <p:sldId id="313" r:id="rId51"/>
    <p:sldId id="314" r:id="rId52"/>
    <p:sldId id="315" r:id="rId53"/>
    <p:sldId id="316" r:id="rId54"/>
    <p:sldId id="317" r:id="rId55"/>
    <p:sldId id="337" r:id="rId56"/>
    <p:sldId id="318" r:id="rId57"/>
    <p:sldId id="319" r:id="rId58"/>
    <p:sldId id="320" r:id="rId59"/>
    <p:sldId id="321" r:id="rId60"/>
    <p:sldId id="322" r:id="rId6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166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06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16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840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988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266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528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34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014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889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836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F000F-B697-44ED-A175-2B080BAFC695}" type="datetimeFigureOut">
              <a:rPr lang="en-GB" smtClean="0"/>
              <a:t>04/12/2019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3D352-7254-4815-8432-691E91E942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91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 – Jacob </a:t>
            </a:r>
            <a:r>
              <a:rPr lang="en-GB" dirty="0" err="1" smtClean="0"/>
              <a:t>a’i</a:t>
            </a:r>
            <a:r>
              <a:rPr lang="en-GB" dirty="0" smtClean="0"/>
              <a:t> </a:t>
            </a:r>
            <a:r>
              <a:rPr lang="en-GB" dirty="0" err="1" smtClean="0"/>
              <a:t>griw</a:t>
            </a:r>
            <a:r>
              <a:rPr lang="en-GB" dirty="0" smtClean="0"/>
              <a:t> (</a:t>
            </a:r>
            <a:r>
              <a:rPr lang="en-GB" dirty="0" err="1" smtClean="0"/>
              <a:t>Cyfeirnod</a:t>
            </a:r>
            <a:r>
              <a:rPr lang="en-GB" dirty="0" smtClean="0"/>
              <a:t> C - </a:t>
            </a:r>
            <a:r>
              <a:rPr lang="en-GB" dirty="0" err="1" smtClean="0"/>
              <a:t>Corws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Mhell</a:t>
            </a:r>
            <a:r>
              <a:rPr lang="en-GB" sz="3600" dirty="0" smtClean="0">
                <a:latin typeface="Comic Sans MS" panose="030F0702030302020204" pitchFamily="66" charset="0"/>
              </a:rPr>
              <a:t>, bell </a:t>
            </a:r>
            <a:r>
              <a:rPr lang="en-GB" sz="3600" dirty="0" err="1" smtClean="0">
                <a:latin typeface="Comic Sans MS" panose="030F0702030302020204" pitchFamily="66" charset="0"/>
              </a:rPr>
              <a:t>nôl</a:t>
            </a:r>
            <a:r>
              <a:rPr lang="en-GB" sz="3600" dirty="0" smtClean="0">
                <a:latin typeface="Comic Sans MS" panose="030F0702030302020204" pitchFamily="66" charset="0"/>
              </a:rPr>
              <a:t>, </a:t>
            </a:r>
            <a:r>
              <a:rPr lang="en-GB" sz="3600" dirty="0" err="1" smtClean="0">
                <a:latin typeface="Comic Sans MS" panose="030F0702030302020204" pitchFamily="66" charset="0"/>
              </a:rPr>
              <a:t>lawer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canrif</a:t>
            </a:r>
            <a:r>
              <a:rPr lang="en-GB" sz="3600" dirty="0" smtClean="0">
                <a:latin typeface="Comic Sans MS" panose="030F0702030302020204" pitchFamily="66" charset="0"/>
              </a:rPr>
              <a:t> faith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ôl</a:t>
            </a:r>
            <a:r>
              <a:rPr lang="en-GB" sz="36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Stori’r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Beibl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ffres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y co’,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 </a:t>
            </a:r>
            <a:r>
              <a:rPr lang="en-GB" sz="3600" dirty="0" err="1" smtClean="0">
                <a:latin typeface="Comic Sans MS" panose="030F0702030302020204" pitchFamily="66" charset="0"/>
              </a:rPr>
              <a:t>oedd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ngwlad</a:t>
            </a:r>
            <a:r>
              <a:rPr lang="en-GB" sz="3600" dirty="0" smtClean="0">
                <a:latin typeface="Comic Sans MS" panose="030F0702030302020204" pitchFamily="66" charset="0"/>
              </a:rPr>
              <a:t> Canaan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byw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 </a:t>
            </a:r>
            <a:r>
              <a:rPr lang="en-GB" sz="3600" dirty="0" err="1" smtClean="0">
                <a:latin typeface="Comic Sans MS" panose="030F0702030302020204" pitchFamily="66" charset="0"/>
              </a:rPr>
              <a:t>phennaeth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teulu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gorau’r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byd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ydoedd</a:t>
            </a:r>
            <a:r>
              <a:rPr lang="en-GB" sz="3600" dirty="0" smtClean="0">
                <a:latin typeface="Comic Sans MS" panose="030F0702030302020204" pitchFamily="66" charset="0"/>
              </a:rPr>
              <a:t> o.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48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55699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Jacob, Jacob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r>
              <a:rPr lang="en-GB" sz="3600" dirty="0" smtClean="0">
                <a:latin typeface="Comic Sans MS" panose="030F0702030302020204" pitchFamily="66" charset="0"/>
              </a:rPr>
              <a:t>, </a:t>
            </a: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ffermio</a:t>
            </a:r>
            <a:r>
              <a:rPr lang="en-GB" sz="3600" dirty="0" smtClean="0">
                <a:latin typeface="Comic Sans MS" panose="030F0702030302020204" pitchFamily="66" charset="0"/>
              </a:rPr>
              <a:t> a </a:t>
            </a:r>
            <a:r>
              <a:rPr lang="en-GB" sz="3600" dirty="0" err="1" smtClean="0">
                <a:latin typeface="Comic Sans MS" panose="030F0702030302020204" pitchFamily="66" charset="0"/>
              </a:rPr>
              <a:t>bugeilio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heb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broblem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na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chŵyn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Jacob, Jacob </a:t>
            </a:r>
            <a:r>
              <a:rPr lang="en-GB" sz="3600" dirty="0" err="1">
                <a:latin typeface="Comic Sans MS" panose="030F0702030302020204" pitchFamily="66" charset="0"/>
              </a:rPr>
              <a:t>a’i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griw</a:t>
            </a:r>
            <a:r>
              <a:rPr lang="en-GB" sz="36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y</a:t>
            </a:r>
            <a:r>
              <a:rPr lang="en-GB" sz="3600" dirty="0" err="1" smtClean="0">
                <a:latin typeface="Comic Sans MS" panose="030F0702030302020204" pitchFamily="66" charset="0"/>
              </a:rPr>
              <a:t>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treulio</a:t>
            </a:r>
            <a:r>
              <a:rPr lang="en-GB" sz="3600" dirty="0" smtClean="0">
                <a:latin typeface="Comic Sans MS" panose="030F0702030302020204" pitchFamily="66" charset="0"/>
              </a:rPr>
              <a:t> bob </a:t>
            </a:r>
            <a:r>
              <a:rPr lang="en-GB" sz="3600" dirty="0" err="1" smtClean="0">
                <a:latin typeface="Comic Sans MS" panose="030F0702030302020204" pitchFamily="66" charset="0"/>
              </a:rPr>
              <a:t>dydd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gyda’r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defaid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a’r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ŵyn</a:t>
            </a:r>
            <a:r>
              <a:rPr lang="en-GB" sz="3600" dirty="0" smtClean="0">
                <a:latin typeface="Comic Sans MS" panose="030F0702030302020204" pitchFamily="66" charset="0"/>
              </a:rPr>
              <a:t>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58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31969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 </a:t>
            </a:r>
            <a:r>
              <a:rPr lang="en-GB" sz="3600" dirty="0" err="1" smtClean="0">
                <a:latin typeface="Comic Sans MS" panose="030F0702030302020204" pitchFamily="66" charset="0"/>
              </a:rPr>
              <a:t>oedd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bennaeth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ar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holl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genhedlaeth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Plant di </a:t>
            </a:r>
            <a:r>
              <a:rPr lang="en-GB" sz="3600" dirty="0" err="1" smtClean="0">
                <a:latin typeface="Comic Sans MS" panose="030F0702030302020204" pitchFamily="66" charset="0"/>
              </a:rPr>
              <a:t>rif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ymhob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bryn</a:t>
            </a:r>
            <a:r>
              <a:rPr lang="en-GB" sz="3600" dirty="0" smtClean="0">
                <a:latin typeface="Comic Sans MS" panose="030F0702030302020204" pitchFamily="66" charset="0"/>
              </a:rPr>
              <a:t> a </a:t>
            </a:r>
            <a:r>
              <a:rPr lang="en-GB" sz="3600" dirty="0" err="1" smtClean="0">
                <a:latin typeface="Comic Sans MS" panose="030F0702030302020204" pitchFamily="66" charset="0"/>
              </a:rPr>
              <a:t>phob</a:t>
            </a:r>
            <a:r>
              <a:rPr lang="en-GB" sz="3600" dirty="0" smtClean="0">
                <a:latin typeface="Comic Sans MS" panose="030F0702030302020204" pitchFamily="66" charset="0"/>
              </a:rPr>
              <a:t> pant</a:t>
            </a: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Byddai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pobol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alw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ef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Israel </a:t>
            </a:r>
            <a:r>
              <a:rPr lang="en-GB" sz="3600" dirty="0" err="1" smtClean="0">
                <a:latin typeface="Comic Sans MS" panose="030F0702030302020204" pitchFamily="66" charset="0"/>
              </a:rPr>
              <a:t>ar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dro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Ond</a:t>
            </a:r>
            <a:r>
              <a:rPr lang="en-GB" sz="3600" dirty="0" smtClean="0">
                <a:latin typeface="Comic Sans MS" panose="030F0702030302020204" pitchFamily="66" charset="0"/>
              </a:rPr>
              <a:t> dad </a:t>
            </a:r>
            <a:r>
              <a:rPr lang="en-GB" sz="3600" dirty="0" err="1" smtClean="0">
                <a:latin typeface="Comic Sans MS" panose="030F0702030302020204" pitchFamily="66" charset="0"/>
              </a:rPr>
              <a:t>oedd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enw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ef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i’w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wragedd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blant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077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Jacob, Jacob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r>
              <a:rPr lang="en-GB" sz="3600" dirty="0" smtClean="0">
                <a:latin typeface="Comic Sans MS" panose="030F0702030302020204" pitchFamily="66" charset="0"/>
              </a:rPr>
              <a:t>, </a:t>
            </a: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Dynion</a:t>
            </a:r>
            <a:r>
              <a:rPr lang="en-GB" sz="3600" dirty="0" smtClean="0">
                <a:latin typeface="Comic Sans MS" panose="030F0702030302020204" pitchFamily="66" charset="0"/>
              </a:rPr>
              <a:t> y </a:t>
            </a:r>
            <a:r>
              <a:rPr lang="en-GB" sz="3600" dirty="0" err="1" smtClean="0">
                <a:latin typeface="Comic Sans MS" panose="030F0702030302020204" pitchFamily="66" charset="0"/>
              </a:rPr>
              <a:t>praidd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sy’n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bugeilio</a:t>
            </a:r>
            <a:r>
              <a:rPr lang="en-GB" sz="3600" dirty="0" smtClean="0">
                <a:latin typeface="Comic Sans MS" panose="030F0702030302020204" pitchFamily="66" charset="0"/>
              </a:rPr>
              <a:t> â </a:t>
            </a:r>
            <a:r>
              <a:rPr lang="en-GB" sz="3600" dirty="0" err="1" smtClean="0">
                <a:latin typeface="Comic Sans MS" panose="030F0702030302020204" pitchFamily="66" charset="0"/>
              </a:rPr>
              <a:t>ffon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Jacob, Jacob </a:t>
            </a:r>
            <a:r>
              <a:rPr lang="en-GB" sz="3600" dirty="0" err="1">
                <a:latin typeface="Comic Sans MS" panose="030F0702030302020204" pitchFamily="66" charset="0"/>
              </a:rPr>
              <a:t>a’i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griw</a:t>
            </a:r>
            <a:r>
              <a:rPr lang="en-GB" sz="36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A </a:t>
            </a:r>
            <a:r>
              <a:rPr lang="en-GB" sz="3600" dirty="0" err="1" smtClean="0">
                <a:latin typeface="Comic Sans MS" panose="030F0702030302020204" pitchFamily="66" charset="0"/>
              </a:rPr>
              <a:t>theulu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hynotaf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holl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ddaear</a:t>
            </a:r>
            <a:r>
              <a:rPr lang="en-GB" sz="3600" dirty="0" smtClean="0">
                <a:latin typeface="Comic Sans MS" panose="030F0702030302020204" pitchFamily="66" charset="0"/>
              </a:rPr>
              <a:t> hon.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20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(</a:t>
            </a:r>
            <a:r>
              <a:rPr lang="en-GB" dirty="0" err="1" smtClean="0"/>
              <a:t>Llefarwyr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1249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Llefarwyr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</a:t>
            </a:r>
          </a:p>
          <a:p>
            <a:pPr marL="0" indent="0">
              <a:buNone/>
            </a:pP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Riwben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ydoedd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plentyn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hynaf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teulu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Israel</a:t>
            </a:r>
          </a:p>
          <a:p>
            <a:pPr marL="0" indent="0">
              <a:buNone/>
            </a:pP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 Simeon a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Lefi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y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nesaf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a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ddaw</a:t>
            </a:r>
            <a:endParaRPr lang="en-GB" sz="36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Napthali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ac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Isaachar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ac Asher a Dan</a:t>
            </a:r>
          </a:p>
          <a:p>
            <a:pPr marL="0" indent="0">
              <a:buNone/>
            </a:pP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Sebiwlwm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a Gad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dyna’r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teulu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naw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90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Jacob, Jacob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r>
              <a:rPr lang="en-GB" sz="3600" dirty="0" smtClean="0">
                <a:latin typeface="Comic Sans MS" panose="030F0702030302020204" pitchFamily="66" charset="0"/>
              </a:rPr>
              <a:t>, 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Benjamin a </a:t>
            </a:r>
            <a:r>
              <a:rPr lang="en-GB" sz="3600" dirty="0" err="1" smtClean="0">
                <a:latin typeface="Comic Sans MS" panose="030F0702030302020204" pitchFamily="66" charset="0"/>
              </a:rPr>
              <a:t>Jiwda</a:t>
            </a:r>
            <a:r>
              <a:rPr lang="en-GB" sz="3600" dirty="0" smtClean="0">
                <a:latin typeface="Comic Sans MS" panose="030F0702030302020204" pitchFamily="66" charset="0"/>
              </a:rPr>
              <a:t> hen </a:t>
            </a:r>
            <a:r>
              <a:rPr lang="en-GB" sz="3600" dirty="0" err="1" smtClean="0">
                <a:latin typeface="Comic Sans MS" panose="030F0702030302020204" pitchFamily="66" charset="0"/>
              </a:rPr>
              <a:t>hogia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cefn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gwlad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Jacob, Jacob </a:t>
            </a:r>
            <a:r>
              <a:rPr lang="en-GB" sz="3600" dirty="0" err="1">
                <a:latin typeface="Comic Sans MS" panose="030F0702030302020204" pitchFamily="66" charset="0"/>
              </a:rPr>
              <a:t>a’i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griw</a:t>
            </a:r>
            <a:r>
              <a:rPr lang="en-GB" sz="3600" dirty="0" smtClean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Joseff</a:t>
            </a:r>
            <a:r>
              <a:rPr lang="en-GB" sz="3600" dirty="0" smtClean="0">
                <a:latin typeface="Comic Sans MS" panose="030F0702030302020204" pitchFamily="66" charset="0"/>
              </a:rPr>
              <a:t>, </a:t>
            </a:r>
            <a:r>
              <a:rPr lang="en-GB" sz="3600" dirty="0" err="1" smtClean="0">
                <a:latin typeface="Comic Sans MS" panose="030F0702030302020204" pitchFamily="66" charset="0"/>
              </a:rPr>
              <a:t>fo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oedd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ffefryn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ei</a:t>
            </a:r>
            <a:r>
              <a:rPr lang="en-GB" sz="3600" dirty="0" smtClean="0">
                <a:latin typeface="Comic Sans MS" panose="030F0702030302020204" pitchFamily="66" charset="0"/>
              </a:rPr>
              <a:t> dad. 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97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Jacob, Jacob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Jacob, Jacob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Jacob, Jacob </a:t>
            </a:r>
            <a:r>
              <a:rPr lang="en-GB" sz="3600" dirty="0" err="1" smtClean="0">
                <a:latin typeface="Comic Sans MS" panose="030F0702030302020204" pitchFamily="66" charset="0"/>
              </a:rPr>
              <a:t>a’I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Jacob, </a:t>
            </a:r>
            <a:r>
              <a:rPr lang="en-GB" sz="3600" dirty="0" smtClean="0">
                <a:latin typeface="Comic Sans MS" panose="030F0702030302020204" pitchFamily="66" charset="0"/>
              </a:rPr>
              <a:t>Jacob, Jacob, Jacob </a:t>
            </a:r>
            <a:r>
              <a:rPr lang="en-GB" sz="3600" dirty="0" err="1">
                <a:latin typeface="Comic Sans MS" panose="030F0702030302020204" pitchFamily="66" charset="0"/>
              </a:rPr>
              <a:t>a’i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griw</a:t>
            </a:r>
            <a:r>
              <a:rPr lang="en-GB" sz="3600" dirty="0">
                <a:latin typeface="Comic Sans MS" panose="030F0702030302020204" pitchFamily="66" charset="0"/>
              </a:rPr>
              <a:t>!</a:t>
            </a: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944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(</a:t>
            </a:r>
            <a:r>
              <a:rPr lang="en-GB" dirty="0" err="1" smtClean="0"/>
              <a:t>Corws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/>
              <a:t>Mynnai Jacob wneud yn gwbwl glir i’r byd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Fod Joseff iddo ef yn werth y byd i gyd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A phrynodd gôt i’w blesio fo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Y fwyaf lliwgar yn y fro 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31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/>
              <a:t>Roedd y gôt yn sbesial ac o doriad da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Y steil yn chwaethus a phawb yn genfigenus wna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Holl liwiau’r ardd mewn côt mor hardd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Y brenin hoffai hon 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03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/>
              <a:t>Rhythai pawb ar Jo yn syn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Ei gôt croen dafad aeth i’r bin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Côt amryliw smart, mor grand a llachar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‘Drychwch arno ef mewn côt mor </a:t>
            </a:r>
            <a:r>
              <a:rPr lang="cy-GB" sz="3600" dirty="0" smtClean="0"/>
              <a:t>liwgar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825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/>
              <a:t>Gwell </a:t>
            </a:r>
            <a:r>
              <a:rPr lang="cy-GB" sz="3600" dirty="0"/>
              <a:t>na chotiau crand y llys,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Ac roedd hi’n gweddu’n iawn i’w grys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Cot amryliw, smart, mor grand a llachar,</a:t>
            </a:r>
            <a:endParaRPr lang="en-GB" sz="3600" dirty="0"/>
          </a:p>
          <a:p>
            <a:pPr marL="0" indent="0">
              <a:buNone/>
            </a:pPr>
            <a:r>
              <a:rPr lang="cy-GB" sz="3600" dirty="0" smtClean="0"/>
              <a:t>‘Drychwch </a:t>
            </a:r>
            <a:r>
              <a:rPr lang="cy-GB" sz="3600" dirty="0"/>
              <a:t>arno ef mewn cot mor </a:t>
            </a:r>
            <a:r>
              <a:rPr lang="cy-GB" sz="3600" dirty="0" smtClean="0"/>
              <a:t>liwgar</a:t>
            </a:r>
            <a:endParaRPr lang="en-GB" sz="3600" dirty="0"/>
          </a:p>
          <a:p>
            <a:pPr marL="0" indent="0">
              <a:buNone/>
            </a:pPr>
            <a:r>
              <a:rPr lang="cy-GB" sz="3600" dirty="0" smtClean="0"/>
              <a:t>Roedd </a:t>
            </a:r>
            <a:r>
              <a:rPr lang="cy-GB" sz="3600" dirty="0"/>
              <a:t>hi’n goch a melyn a gwyrdd a brown a glas.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16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/>
              <a:t>Brodyr </a:t>
            </a:r>
            <a:r>
              <a:rPr lang="cy-GB" sz="3600" dirty="0"/>
              <a:t>Joseff oedd yn flin o’i weld mor falch                             </a:t>
            </a:r>
            <a:endParaRPr lang="en-GB" sz="3600" dirty="0"/>
          </a:p>
          <a:p>
            <a:pPr marL="0" indent="0">
              <a:buNone/>
            </a:pPr>
            <a:r>
              <a:rPr lang="cy-GB" sz="3600" dirty="0" smtClean="0"/>
              <a:t>Hoffodd </a:t>
            </a:r>
            <a:r>
              <a:rPr lang="cy-GB" sz="3600" dirty="0"/>
              <a:t>‘run ohonom </a:t>
            </a:r>
            <a:r>
              <a:rPr lang="cy-GB" sz="3600" dirty="0" smtClean="0"/>
              <a:t>nhw </a:t>
            </a:r>
            <a:r>
              <a:rPr lang="cy-GB" sz="3600" dirty="0"/>
              <a:t>erioed </a:t>
            </a:r>
            <a:r>
              <a:rPr lang="cy-GB" sz="3600" dirty="0" smtClean="0"/>
              <a:t>mo’r </a:t>
            </a:r>
            <a:r>
              <a:rPr lang="cy-GB" sz="3600" dirty="0"/>
              <a:t>gwalch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A’r gôt bob lliw, Wel, nefi bliw! Mae bywyd mor anheg!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5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629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/>
              <a:t>(Corws)</a:t>
            </a:r>
          </a:p>
          <a:p>
            <a:pPr marL="0" indent="0">
              <a:buNone/>
            </a:pPr>
            <a:r>
              <a:rPr lang="cy-GB" sz="3600" dirty="0" smtClean="0"/>
              <a:t>A </a:t>
            </a:r>
            <a:r>
              <a:rPr lang="cy-GB" sz="3600" dirty="0"/>
              <a:t>phan gerddai hyd y lle,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Y brodyr oll am newid lle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Côt ryfeddol hynod o wahanol, </a:t>
            </a:r>
            <a:endParaRPr lang="en-GB" sz="3600" dirty="0"/>
          </a:p>
          <a:p>
            <a:pPr marL="0" indent="0">
              <a:buNone/>
            </a:pPr>
            <a:r>
              <a:rPr lang="cy-GB" sz="3600" dirty="0" smtClean="0"/>
              <a:t>Torri </a:t>
            </a:r>
            <a:r>
              <a:rPr lang="cy-GB" sz="3600" dirty="0"/>
              <a:t>cŷt, a’i lliwiau mor syfrdanol (bychanu</a:t>
            </a:r>
            <a:r>
              <a:rPr lang="cy-GB" sz="3600" dirty="0" smtClean="0"/>
              <a:t>)</a:t>
            </a:r>
            <a:endParaRPr lang="en-GB" sz="3600" dirty="0"/>
          </a:p>
          <a:p>
            <a:pPr marL="0" indent="0">
              <a:buNone/>
            </a:pPr>
            <a:endParaRPr lang="cy-GB" sz="3600" dirty="0" smtClean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05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412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>
                <a:solidFill>
                  <a:srgbClr val="00B050"/>
                </a:solidFill>
              </a:rPr>
              <a:t>(</a:t>
            </a:r>
            <a:r>
              <a:rPr lang="cy-GB" sz="3600" dirty="0">
                <a:solidFill>
                  <a:srgbClr val="00B050"/>
                </a:solidFill>
              </a:rPr>
              <a:t>Joseff) Rwyf mor hawddgar, rwyf mor </a:t>
            </a:r>
            <a:r>
              <a:rPr lang="cy-GB" sz="3600" dirty="0" smtClean="0">
                <a:solidFill>
                  <a:srgbClr val="00B050"/>
                </a:solidFill>
              </a:rPr>
              <a:t>swel</a:t>
            </a:r>
            <a:r>
              <a:rPr lang="cy-GB" sz="3600" dirty="0">
                <a:solidFill>
                  <a:srgbClr val="00B050"/>
                </a:solidFill>
              </a:rPr>
              <a:t> </a:t>
            </a:r>
            <a:r>
              <a:rPr lang="cy-GB" sz="3600" dirty="0" smtClean="0">
                <a:solidFill>
                  <a:srgbClr val="00B050"/>
                </a:solidFill>
              </a:rPr>
              <a:t>(Troelli’r </a:t>
            </a:r>
            <a:r>
              <a:rPr lang="cy-GB" sz="3600" dirty="0">
                <a:solidFill>
                  <a:srgbClr val="00B050"/>
                </a:solidFill>
              </a:rPr>
              <a:t>gôt)</a:t>
            </a:r>
            <a:endParaRPr lang="en-GB" sz="36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</a:rPr>
              <a:t>A chreda’i byth nad wyf fi’n ddel!</a:t>
            </a:r>
            <a:endParaRPr lang="en-GB" sz="36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</a:rPr>
              <a:t>Côt amryliw smart, mor grand a llachar</a:t>
            </a:r>
            <a:endParaRPr lang="en-GB" sz="36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</a:rPr>
              <a:t>‘Drychwch arna i mewn côt mor lliwgar</a:t>
            </a:r>
            <a:endParaRPr lang="en-GB" sz="36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16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2 </a:t>
            </a:r>
            <a:r>
              <a:rPr lang="en-GB" dirty="0" err="1" smtClean="0"/>
              <a:t>Côt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Llefarwyr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77301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sz="3600" dirty="0" smtClean="0"/>
              <a:t>Roedd </a:t>
            </a:r>
            <a:r>
              <a:rPr lang="cy-GB" sz="3600" dirty="0"/>
              <a:t>hi’n </a:t>
            </a:r>
            <a:r>
              <a:rPr lang="cy-GB" sz="3600" dirty="0" smtClean="0"/>
              <a:t>goch, melyn, gwyrdd, brown, sgarlad, du, oren, brith, rhuddem, melyn</a:t>
            </a:r>
            <a:r>
              <a:rPr lang="en-GB" sz="3600" dirty="0"/>
              <a:t> </a:t>
            </a:r>
            <a:r>
              <a:rPr lang="en-GB" sz="3600" dirty="0" smtClean="0"/>
              <a:t>,</a:t>
            </a:r>
            <a:r>
              <a:rPr lang="cy-GB" sz="3600" dirty="0" smtClean="0"/>
              <a:t>Fioled, (1,2)</a:t>
            </a:r>
          </a:p>
          <a:p>
            <a:pPr marL="0" indent="0">
              <a:buNone/>
            </a:pPr>
            <a:endParaRPr lang="cy-GB" sz="3600" dirty="0"/>
          </a:p>
          <a:p>
            <a:pPr marL="0" indent="0">
              <a:buNone/>
            </a:pPr>
            <a:r>
              <a:rPr lang="cy-GB" sz="3600" dirty="0" smtClean="0"/>
              <a:t>(1,2) lelog, siocled, </a:t>
            </a:r>
            <a:r>
              <a:rPr lang="cy-GB" sz="3600" dirty="0"/>
              <a:t>rhwd</a:t>
            </a:r>
            <a:endParaRPr lang="en-GB" sz="3600" dirty="0"/>
          </a:p>
          <a:p>
            <a:pPr marL="0" indent="0">
              <a:buNone/>
            </a:pPr>
            <a:r>
              <a:rPr lang="cy-GB" sz="3600" dirty="0" smtClean="0"/>
              <a:t>Arian, asur, llwydgoch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p</a:t>
            </a:r>
            <a:r>
              <a:rPr lang="cy-GB" sz="3600" dirty="0" smtClean="0"/>
              <a:t>orffor </a:t>
            </a:r>
          </a:p>
          <a:p>
            <a:pPr marL="0" indent="0">
              <a:buNone/>
            </a:pPr>
            <a:endParaRPr lang="cy-GB" sz="3600" dirty="0"/>
          </a:p>
          <a:p>
            <a:pPr marL="0" indent="0">
              <a:buNone/>
            </a:pPr>
            <a:r>
              <a:rPr lang="cy-GB" sz="3600" dirty="0" smtClean="0"/>
              <a:t>pinc </a:t>
            </a:r>
            <a:r>
              <a:rPr lang="cy-GB" sz="3600" dirty="0"/>
              <a:t>ac oren a choch.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60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3 </a:t>
            </a:r>
            <a:r>
              <a:rPr lang="en-GB" dirty="0" err="1" smtClean="0"/>
              <a:t>Breuddwydion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u="sng" dirty="0"/>
              <a:t>Llefarwyr – pennil 1</a:t>
            </a:r>
            <a:endParaRPr lang="en-GB" sz="3600" dirty="0"/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</a:rPr>
              <a:t>Cenfigenus oedd ei frodyr, gyrrai nhw o’u co</a:t>
            </a: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</a:rPr>
              <a:t>Gyda’r holl freuddwydion welai Joseff yn ei gwsg bob tro</a:t>
            </a: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78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3 </a:t>
            </a:r>
            <a:r>
              <a:rPr lang="en-GB" dirty="0" err="1" smtClean="0"/>
              <a:t>Breuddwydion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(</a:t>
            </a:r>
            <a:r>
              <a:rPr lang="en-GB" dirty="0" err="1" smtClean="0"/>
              <a:t>ser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4129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sz="3600" dirty="0"/>
              <a:t>Breuddwydiodd fod e yn y maes pan oedd yn g’naeaf yd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Trodd pob ysgub at un fe gan foesymgrymu ‘nghyd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Roedd ei ysgub e werth ei gweld yn dal a llawn ac aur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Gwyrdd pob un o’ch sgubau chi llawn ysgall ac o wair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76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3 </a:t>
            </a:r>
            <a:r>
              <a:rPr lang="en-GB" dirty="0" err="1" smtClean="0"/>
              <a:t>Breuddwydion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r>
              <a:rPr lang="en-GB" dirty="0" smtClean="0"/>
              <a:t> (</a:t>
            </a:r>
            <a:r>
              <a:rPr lang="en-GB" dirty="0" err="1" smtClean="0"/>
              <a:t>ser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41297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sz="3600" dirty="0"/>
              <a:t>Breuddwydiodd weled un ar ddeg o ser a lloer a haul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Plygu pennau wnaethont oll i’w seren hardd ddi-ail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Tybed gafodd e ei eni i well fyd na ni?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I swydd go fawr mewn senedd gwlad i rwysg a braint a bri.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31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4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2689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y-GB" sz="3600" dirty="0" smtClean="0">
                <a:solidFill>
                  <a:srgbClr val="FF0000"/>
                </a:solidFill>
              </a:rPr>
              <a:t>Llefarwyr:</a:t>
            </a:r>
          </a:p>
          <a:p>
            <a:pPr marL="0" indent="0">
              <a:buNone/>
            </a:pPr>
            <a:r>
              <a:rPr lang="cy-GB" sz="3600" dirty="0" smtClean="0">
                <a:solidFill>
                  <a:srgbClr val="FF0000"/>
                </a:solidFill>
              </a:rPr>
              <a:t>Mynd </a:t>
            </a:r>
            <a:r>
              <a:rPr lang="cy-GB" sz="3600" dirty="0">
                <a:solidFill>
                  <a:srgbClr val="FF0000"/>
                </a:solidFill>
              </a:rPr>
              <a:t>ar garlam wnaeth criw Ishmaeliaid a’u caethwas bach (Y brodyr yn rhwygo’r got) </a:t>
            </a: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</a:rPr>
              <a:t>Draw i wlad yr Aifft, Joseff druan oedd mewn strach</a:t>
            </a: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</a:rPr>
              <a:t>Ei galon fach o lu gofidiau’n llawn </a:t>
            </a: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</a:rPr>
              <a:t>A heb siarad iaith yr Eifftiaid yn dda iawn </a:t>
            </a:r>
            <a:endParaRPr lang="en-GB" sz="36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76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4 </a:t>
            </a:r>
            <a:r>
              <a:rPr lang="en-GB" dirty="0" err="1" smtClean="0"/>
              <a:t>Joseff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8450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Clywch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nawr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frodyr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dau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wynebog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blîn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Hen </a:t>
            </a:r>
            <a:r>
              <a:rPr lang="en-GB" sz="3600" dirty="0" err="1">
                <a:latin typeface="Comic Sans MS" panose="030F0702030302020204" pitchFamily="66" charset="0"/>
              </a:rPr>
              <a:t>griw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anghynnes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câs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Hei</a:t>
            </a:r>
            <a:r>
              <a:rPr lang="en-GB" sz="3600" dirty="0">
                <a:latin typeface="Comic Sans MS" panose="030F0702030302020204" pitchFamily="66" charset="0"/>
              </a:rPr>
              <a:t>! </a:t>
            </a:r>
            <a:r>
              <a:rPr lang="en-GB" sz="3600" dirty="0" err="1">
                <a:latin typeface="Comic Sans MS" panose="030F0702030302020204" pitchFamily="66" charset="0"/>
              </a:rPr>
              <a:t>Dau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wynebog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blîn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Gwae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! </a:t>
            </a:r>
            <a:r>
              <a:rPr lang="en-GB" sz="3600" dirty="0" err="1">
                <a:latin typeface="Comic Sans MS" panose="030F0702030302020204" pitchFamily="66" charset="0"/>
              </a:rPr>
              <a:t>Caethwas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fyddi</a:t>
            </a:r>
            <a:r>
              <a:rPr lang="en-GB" sz="3600" dirty="0">
                <a:latin typeface="Comic Sans MS" panose="030F0702030302020204" pitchFamily="66" charset="0"/>
              </a:rPr>
              <a:t> di,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Ni </a:t>
            </a:r>
            <a:r>
              <a:rPr lang="en-GB" sz="3600" dirty="0" err="1">
                <a:latin typeface="Comic Sans MS" panose="030F0702030302020204" pitchFamily="66" charset="0"/>
              </a:rPr>
              <a:t>chlyw</a:t>
            </a:r>
            <a:r>
              <a:rPr lang="en-GB" sz="3600" dirty="0">
                <a:latin typeface="Comic Sans MS" panose="030F0702030302020204" pitchFamily="66" charset="0"/>
              </a:rPr>
              <a:t> neb </a:t>
            </a:r>
            <a:r>
              <a:rPr lang="en-GB" sz="3600" dirty="0" err="1">
                <a:latin typeface="Comic Sans MS" panose="030F0702030302020204" pitchFamily="66" charset="0"/>
              </a:rPr>
              <a:t>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gri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Hei</a:t>
            </a:r>
            <a:r>
              <a:rPr lang="en-GB" sz="3600" dirty="0">
                <a:latin typeface="Comic Sans MS" panose="030F0702030302020204" pitchFamily="66" charset="0"/>
              </a:rPr>
              <a:t>! </a:t>
            </a:r>
            <a:r>
              <a:rPr lang="en-GB" sz="3600" dirty="0" err="1">
                <a:latin typeface="Comic Sans MS" panose="030F0702030302020204" pitchFamily="66" charset="0"/>
              </a:rPr>
              <a:t>Caethwas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fyddi</a:t>
            </a:r>
            <a:r>
              <a:rPr lang="en-GB" sz="3600" dirty="0">
                <a:latin typeface="Comic Sans MS" panose="030F0702030302020204" pitchFamily="66" charset="0"/>
              </a:rPr>
              <a:t> di. 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19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629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sz="4400" dirty="0">
                <a:latin typeface="Comic Sans MS" panose="030F0702030302020204" pitchFamily="66" charset="0"/>
              </a:rPr>
              <a:t>Potiphar oedd berchen cyfoeth</a:t>
            </a:r>
          </a:p>
          <a:p>
            <a:pPr marL="0" indent="0">
              <a:buNone/>
            </a:pPr>
            <a:r>
              <a:rPr lang="cy-GB" sz="4400" dirty="0">
                <a:latin typeface="Comic Sans MS" panose="030F0702030302020204" pitchFamily="66" charset="0"/>
              </a:rPr>
              <a:t>Yn ei dŷb ei hun yn ŵr reit doeth</a:t>
            </a:r>
          </a:p>
          <a:p>
            <a:pPr marL="0" indent="0">
              <a:buNone/>
            </a:pPr>
            <a:r>
              <a:rPr lang="cy-GB" sz="4400" dirty="0">
                <a:latin typeface="Comic Sans MS" panose="030F0702030302020204" pitchFamily="66" charset="0"/>
              </a:rPr>
              <a:t>Gwerthwr pyramidiau mewn gwlad boeth </a:t>
            </a:r>
          </a:p>
          <a:p>
            <a:pPr marL="0" indent="0">
              <a:buNone/>
            </a:pPr>
            <a:r>
              <a:rPr lang="cy-GB" sz="4400" dirty="0">
                <a:latin typeface="Comic Sans MS" panose="030F0702030302020204" pitchFamily="66" charset="0"/>
              </a:rPr>
              <a:t>Gwnaeth arian mawr.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98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 -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1249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300" dirty="0">
                <a:latin typeface="Comic Sans MS" panose="030F0702030302020204" pitchFamily="66" charset="0"/>
              </a:rPr>
              <a:t>Potiphar </a:t>
            </a:r>
            <a:r>
              <a:rPr lang="en-GB" sz="4300" dirty="0" err="1">
                <a:latin typeface="Comic Sans MS" panose="030F0702030302020204" pitchFamily="66" charset="0"/>
              </a:rPr>
              <a:t>oedd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swyddog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blaenllaw</a:t>
            </a:r>
            <a:endParaRPr lang="en-GB" sz="43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300" dirty="0" err="1">
                <a:latin typeface="Comic Sans MS" panose="030F0702030302020204" pitchFamily="66" charset="0"/>
              </a:rPr>
              <a:t>Roedd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ei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wraig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yn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ddynes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ar</a:t>
            </a:r>
            <a:r>
              <a:rPr lang="en-GB" sz="4300" dirty="0">
                <a:latin typeface="Comic Sans MS" panose="030F0702030302020204" pitchFamily="66" charset="0"/>
              </a:rPr>
              <a:t> y </a:t>
            </a:r>
            <a:r>
              <a:rPr lang="en-GB" sz="4300" dirty="0" err="1">
                <a:latin typeface="Comic Sans MS" panose="030F0702030302020204" pitchFamily="66" charset="0"/>
              </a:rPr>
              <a:t>naw</a:t>
            </a:r>
            <a:endParaRPr lang="en-GB" sz="43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300" dirty="0" err="1">
                <a:latin typeface="Comic Sans MS" panose="030F0702030302020204" pitchFamily="66" charset="0"/>
              </a:rPr>
              <a:t>Cewch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ei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stori</a:t>
            </a:r>
            <a:r>
              <a:rPr lang="en-GB" sz="4300" dirty="0">
                <a:latin typeface="Comic Sans MS" panose="030F0702030302020204" pitchFamily="66" charset="0"/>
              </a:rPr>
              <a:t> ‘</a:t>
            </a:r>
            <a:r>
              <a:rPr lang="en-GB" sz="4300" dirty="0" err="1">
                <a:latin typeface="Comic Sans MS" panose="030F0702030302020204" pitchFamily="66" charset="0"/>
              </a:rPr>
              <a:t>mhennod</a:t>
            </a:r>
            <a:r>
              <a:rPr lang="en-GB" sz="4300" dirty="0">
                <a:latin typeface="Comic Sans MS" panose="030F0702030302020204" pitchFamily="66" charset="0"/>
              </a:rPr>
              <a:t> tri </a:t>
            </a:r>
            <a:r>
              <a:rPr lang="en-GB" sz="4300" dirty="0" err="1">
                <a:latin typeface="Comic Sans MS" panose="030F0702030302020204" pitchFamily="66" charset="0"/>
              </a:rPr>
              <a:t>deg</a:t>
            </a:r>
            <a:r>
              <a:rPr lang="en-GB" sz="4300" dirty="0">
                <a:latin typeface="Comic Sans MS" panose="030F0702030302020204" pitchFamily="66" charset="0"/>
              </a:rPr>
              <a:t> </a:t>
            </a:r>
            <a:r>
              <a:rPr lang="en-GB" sz="4300" dirty="0" err="1">
                <a:latin typeface="Comic Sans MS" panose="030F0702030302020204" pitchFamily="66" charset="0"/>
              </a:rPr>
              <a:t>naw</a:t>
            </a:r>
            <a:endParaRPr lang="en-GB" sz="43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300" dirty="0">
                <a:latin typeface="Comic Sans MS" panose="030F0702030302020204" pitchFamily="66" charset="0"/>
              </a:rPr>
              <a:t>O Genesis. 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04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 -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err="1">
                <a:latin typeface="Comic Sans MS" panose="030F0702030302020204" pitchFamily="66" charset="0"/>
              </a:rPr>
              <a:t>Roedd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hi’n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ddel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ond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hoff</a:t>
            </a:r>
            <a:r>
              <a:rPr lang="en-GB" sz="4000" dirty="0">
                <a:latin typeface="Comic Sans MS" panose="030F0702030302020204" pitchFamily="66" charset="0"/>
              </a:rPr>
              <a:t> o </a:t>
            </a:r>
            <a:r>
              <a:rPr lang="en-GB" sz="4000" dirty="0" err="1">
                <a:latin typeface="Comic Sans MS" panose="030F0702030302020204" pitchFamily="66" charset="0"/>
              </a:rPr>
              <a:t>sylw</a:t>
            </a:r>
            <a:r>
              <a:rPr lang="en-GB" sz="4000" dirty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4000" dirty="0">
                <a:latin typeface="Comic Sans MS" panose="030F0702030302020204" pitchFamily="66" charset="0"/>
              </a:rPr>
              <a:t>Ac </a:t>
            </a:r>
            <a:r>
              <a:rPr lang="en-GB" sz="4000" dirty="0" err="1">
                <a:latin typeface="Comic Sans MS" panose="030F0702030302020204" pitchFamily="66" charset="0"/>
              </a:rPr>
              <a:t>yn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hoff</a:t>
            </a:r>
            <a:r>
              <a:rPr lang="en-GB" sz="4000" dirty="0">
                <a:latin typeface="Comic Sans MS" panose="030F0702030302020204" pitchFamily="66" charset="0"/>
              </a:rPr>
              <a:t> o </a:t>
            </a:r>
            <a:r>
              <a:rPr lang="en-GB" sz="4000" dirty="0" err="1">
                <a:latin typeface="Comic Sans MS" panose="030F0702030302020204" pitchFamily="66" charset="0"/>
              </a:rPr>
              <a:t>ddynion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medde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nhw</a:t>
            </a:r>
            <a:endParaRPr lang="en-GB" sz="4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 err="1">
                <a:latin typeface="Comic Sans MS" panose="030F0702030302020204" pitchFamily="66" charset="0"/>
              </a:rPr>
              <a:t>Er</a:t>
            </a:r>
            <a:r>
              <a:rPr lang="en-GB" sz="4000" dirty="0">
                <a:latin typeface="Comic Sans MS" panose="030F0702030302020204" pitchFamily="66" charset="0"/>
              </a:rPr>
              <a:t> y </a:t>
            </a:r>
            <a:r>
              <a:rPr lang="en-GB" sz="4000" dirty="0" err="1">
                <a:latin typeface="Comic Sans MS" panose="030F0702030302020204" pitchFamily="66" charset="0"/>
              </a:rPr>
              <a:t>byddai’n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mynnu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ar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ei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llw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4000" dirty="0" err="1">
                <a:latin typeface="Comic Sans MS" panose="030F0702030302020204" pitchFamily="66" charset="0"/>
              </a:rPr>
              <a:t>Nad</a:t>
            </a:r>
            <a:r>
              <a:rPr lang="en-GB" sz="4000" dirty="0">
                <a:latin typeface="Comic Sans MS" panose="030F0702030302020204" pitchFamily="66" charset="0"/>
              </a:rPr>
              <a:t> </a:t>
            </a:r>
            <a:r>
              <a:rPr lang="en-GB" sz="4000" dirty="0" err="1">
                <a:latin typeface="Comic Sans MS" panose="030F0702030302020204" pitchFamily="66" charset="0"/>
              </a:rPr>
              <a:t>oedd</a:t>
            </a:r>
            <a:r>
              <a:rPr lang="en-GB" sz="40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8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 -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4129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/>
              <a:t>Bachgen hawddgar iawn oedd Joseff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Gwraig y bos oedd wedi sylwi.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A phob bore byddai’n gweiddi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‘Helo Joseff bach’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07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 -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052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/>
              <a:t>Ceisiodd </a:t>
            </a:r>
            <a:r>
              <a:rPr lang="cy-GB" sz="3600" dirty="0"/>
              <a:t>Joseff anwybyddu </a:t>
            </a:r>
            <a:endParaRPr lang="en-GB" sz="3600" dirty="0"/>
          </a:p>
          <a:p>
            <a:pPr marL="0" indent="0">
              <a:buNone/>
            </a:pPr>
            <a:r>
              <a:rPr lang="cy-GB" sz="3600" dirty="0"/>
              <a:t>Ond un diwrnod fe aeth </a:t>
            </a:r>
            <a:r>
              <a:rPr lang="cy-GB" sz="3600" dirty="0" smtClean="0"/>
              <a:t>ati</a:t>
            </a:r>
          </a:p>
          <a:p>
            <a:pPr marL="0" indent="0">
              <a:buNone/>
            </a:pPr>
            <a:r>
              <a:rPr lang="cy-GB" sz="3600" dirty="0" smtClean="0"/>
              <a:t>Gweiddi wnaeth ar wraig y bos plis </a:t>
            </a:r>
            <a:endParaRPr lang="en-GB" sz="3600" dirty="0"/>
          </a:p>
          <a:p>
            <a:pPr marL="0" indent="0">
              <a:buNone/>
            </a:pPr>
            <a:r>
              <a:rPr lang="cy-GB" sz="3600" dirty="0" smtClean="0"/>
              <a:t>Stopiwch hynny </a:t>
            </a:r>
            <a:r>
              <a:rPr lang="cy-GB" sz="3600" dirty="0"/>
              <a:t>nawr!</a:t>
            </a:r>
            <a:endParaRPr lang="en-GB" sz="3600" dirty="0"/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06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 - </a:t>
            </a:r>
            <a:r>
              <a:rPr lang="en-GB" dirty="0" err="1" smtClean="0"/>
              <a:t>Corws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Potiffar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oedd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wrthi’n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sgwrsio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Pan y </a:t>
            </a:r>
            <a:r>
              <a:rPr lang="en-GB" sz="3600" dirty="0" err="1">
                <a:latin typeface="Comic Sans MS" panose="030F0702030302020204" pitchFamily="66" charset="0"/>
              </a:rPr>
              <a:t>gwelodd</a:t>
            </a:r>
            <a:r>
              <a:rPr lang="en-GB" sz="3600" dirty="0">
                <a:latin typeface="Comic Sans MS" panose="030F0702030302020204" pitchFamily="66" charset="0"/>
              </a:rPr>
              <a:t> Jo </a:t>
            </a:r>
            <a:r>
              <a:rPr lang="en-GB" sz="3600" dirty="0" err="1">
                <a:latin typeface="Comic Sans MS" panose="030F0702030302020204" pitchFamily="66" charset="0"/>
              </a:rPr>
              <a:t>a’i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gariad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Fe </a:t>
            </a:r>
            <a:r>
              <a:rPr lang="en-GB" sz="3600" dirty="0" err="1">
                <a:latin typeface="Comic Sans MS" panose="030F0702030302020204" pitchFamily="66" charset="0"/>
              </a:rPr>
              <a:t>aeth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atynt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llawn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dicter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Gweiddi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wnaeth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yn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groch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86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5 Potiphar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(Potiphar)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fe’th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roddaf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 smtClean="0">
                <a:latin typeface="Comic Sans MS" panose="030F0702030302020204" pitchFamily="66" charset="0"/>
              </a:rPr>
              <a:t>jêl</a:t>
            </a:r>
            <a:r>
              <a:rPr lang="en-GB" sz="3600" dirty="0" smtClean="0">
                <a:latin typeface="Comic Sans MS" panose="030F0702030302020204" pitchFamily="66" charset="0"/>
              </a:rPr>
              <a:t>,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drosedd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gyhoeddaf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latin typeface="Comic Sans MS" panose="030F0702030302020204" pitchFamily="66" charset="0"/>
              </a:rPr>
              <a:t>phawb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gwêl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Llefarwyr</a:t>
            </a:r>
            <a:r>
              <a:rPr lang="en-GB" sz="3600" dirty="0">
                <a:latin typeface="Comic Sans MS" panose="030F0702030302020204" pitchFamily="66" charset="0"/>
              </a:rPr>
              <a:t>) </a:t>
            </a:r>
            <a:r>
              <a:rPr lang="en-GB" sz="3600" dirty="0" err="1">
                <a:latin typeface="Comic Sans MS" panose="030F0702030302020204" pitchFamily="66" charset="0"/>
              </a:rPr>
              <a:t>Gwae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unig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gell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Rhagolygon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gwael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hei’n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unig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gell</a:t>
            </a:r>
            <a:r>
              <a:rPr lang="en-GB" sz="3600" dirty="0">
                <a:latin typeface="Comic Sans MS" panose="030F0702030302020204" pitchFamily="66" charset="0"/>
              </a:rPr>
              <a:t>. X 2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84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</a:t>
            </a:r>
            <a:r>
              <a:rPr lang="en-GB" sz="4800" dirty="0" smtClean="0"/>
              <a:t>6 </a:t>
            </a:r>
            <a:r>
              <a:rPr lang="en-GB" sz="4800" dirty="0" err="1" smtClean="0"/>
              <a:t>Cauwch</a:t>
            </a:r>
            <a:r>
              <a:rPr lang="en-GB" sz="4800" dirty="0" smtClean="0"/>
              <a:t> bob </a:t>
            </a:r>
            <a:r>
              <a:rPr lang="en-GB" sz="4800" dirty="0" err="1" smtClean="0"/>
              <a:t>drws</a:t>
            </a:r>
            <a:endParaRPr lang="en-GB" sz="4800" dirty="0" smtClean="0"/>
          </a:p>
          <a:p>
            <a:r>
              <a:rPr lang="en-GB" sz="4800" dirty="0" err="1" smtClean="0">
                <a:solidFill>
                  <a:srgbClr val="00B050"/>
                </a:solidFill>
              </a:rPr>
              <a:t>Joseff</a:t>
            </a:r>
            <a:r>
              <a:rPr lang="en-GB" sz="4800" dirty="0" smtClean="0">
                <a:solidFill>
                  <a:srgbClr val="00B050"/>
                </a:solidFill>
              </a:rPr>
              <a:t>: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Cauwch</a:t>
            </a:r>
            <a:r>
              <a:rPr lang="en-GB" sz="4800" dirty="0" smtClean="0">
                <a:solidFill>
                  <a:srgbClr val="00B050"/>
                </a:solidFill>
              </a:rPr>
              <a:t> bob </a:t>
            </a:r>
            <a:r>
              <a:rPr lang="en-GB" sz="4800" dirty="0" err="1" smtClean="0">
                <a:solidFill>
                  <a:srgbClr val="00B050"/>
                </a:solidFill>
              </a:rPr>
              <a:t>drws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i</a:t>
            </a:r>
            <a:r>
              <a:rPr lang="en-GB" sz="4800" dirty="0" smtClean="0">
                <a:solidFill>
                  <a:srgbClr val="00B050"/>
                </a:solidFill>
              </a:rPr>
              <a:t> mi, 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Cuddiwch</a:t>
            </a:r>
            <a:r>
              <a:rPr lang="en-GB" sz="4800" dirty="0" smtClean="0">
                <a:solidFill>
                  <a:srgbClr val="00B050"/>
                </a:solidFill>
              </a:rPr>
              <a:t> y </a:t>
            </a:r>
            <a:r>
              <a:rPr lang="en-GB" sz="4800" dirty="0" err="1" smtClean="0">
                <a:solidFill>
                  <a:srgbClr val="00B050"/>
                </a:solidFill>
              </a:rPr>
              <a:t>byd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i</a:t>
            </a:r>
            <a:r>
              <a:rPr lang="en-GB" sz="4800" dirty="0" smtClean="0">
                <a:solidFill>
                  <a:srgbClr val="00B050"/>
                </a:solidFill>
              </a:rPr>
              <a:t> mi, 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Clo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ar</a:t>
            </a:r>
            <a:r>
              <a:rPr lang="en-GB" sz="4800" dirty="0" smtClean="0">
                <a:solidFill>
                  <a:srgbClr val="00B050"/>
                </a:solidFill>
              </a:rPr>
              <a:t> bob </a:t>
            </a:r>
            <a:r>
              <a:rPr lang="en-GB" sz="4800" dirty="0" err="1" smtClean="0">
                <a:solidFill>
                  <a:srgbClr val="00B050"/>
                </a:solidFill>
              </a:rPr>
              <a:t>ffenest</a:t>
            </a:r>
            <a:r>
              <a:rPr lang="en-GB" sz="4800" dirty="0" smtClean="0">
                <a:solidFill>
                  <a:srgbClr val="00B050"/>
                </a:solidFill>
              </a:rPr>
              <a:t>, 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Heb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heulwen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na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hoen</a:t>
            </a:r>
            <a:endParaRPr lang="en-GB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05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6 </a:t>
            </a:r>
            <a:r>
              <a:rPr lang="en-GB" sz="4800" dirty="0" err="1"/>
              <a:t>Cauwch</a:t>
            </a:r>
            <a:r>
              <a:rPr lang="en-GB" sz="4800" dirty="0"/>
              <a:t> bob </a:t>
            </a:r>
            <a:r>
              <a:rPr lang="en-GB" sz="4800" dirty="0" err="1" smtClean="0"/>
              <a:t>drws</a:t>
            </a:r>
            <a:endParaRPr lang="en-GB" sz="4800" dirty="0" smtClean="0"/>
          </a:p>
          <a:p>
            <a:pPr algn="just"/>
            <a:r>
              <a:rPr lang="en-GB" sz="4800" dirty="0" err="1" smtClean="0">
                <a:solidFill>
                  <a:srgbClr val="00B050"/>
                </a:solidFill>
              </a:rPr>
              <a:t>Joseff</a:t>
            </a:r>
            <a:endParaRPr lang="en-GB" sz="4800" dirty="0" smtClean="0">
              <a:solidFill>
                <a:srgbClr val="00B050"/>
              </a:solidFill>
            </a:endParaRPr>
          </a:p>
          <a:p>
            <a:r>
              <a:rPr lang="en-GB" sz="4800" dirty="0" err="1" smtClean="0">
                <a:solidFill>
                  <a:srgbClr val="00B050"/>
                </a:solidFill>
              </a:rPr>
              <a:t>Gwnewch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fel</a:t>
            </a:r>
            <a:r>
              <a:rPr lang="en-GB" sz="4800" dirty="0" smtClean="0">
                <a:solidFill>
                  <a:srgbClr val="00B050"/>
                </a:solidFill>
              </a:rPr>
              <a:t> y </a:t>
            </a:r>
            <a:r>
              <a:rPr lang="en-GB" sz="4800" dirty="0" err="1" smtClean="0">
                <a:solidFill>
                  <a:srgbClr val="00B050"/>
                </a:solidFill>
              </a:rPr>
              <a:t>mynnoch</a:t>
            </a:r>
            <a:r>
              <a:rPr lang="en-GB" sz="4800" dirty="0" smtClean="0">
                <a:solidFill>
                  <a:srgbClr val="00B050"/>
                </a:solidFill>
              </a:rPr>
              <a:t> chi, 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Gwawdiwch</a:t>
            </a:r>
            <a:r>
              <a:rPr lang="en-GB" sz="4800" dirty="0" smtClean="0">
                <a:solidFill>
                  <a:srgbClr val="00B050"/>
                </a:solidFill>
              </a:rPr>
              <a:t>, </a:t>
            </a:r>
            <a:r>
              <a:rPr lang="en-GB" sz="4800" dirty="0" err="1" smtClean="0">
                <a:solidFill>
                  <a:srgbClr val="00B050"/>
                </a:solidFill>
              </a:rPr>
              <a:t>dirmygwch</a:t>
            </a:r>
            <a:r>
              <a:rPr lang="en-GB" sz="4800" dirty="0" smtClean="0">
                <a:solidFill>
                  <a:srgbClr val="00B050"/>
                </a:solidFill>
              </a:rPr>
              <a:t> fi,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Pob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dydd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sy’n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dywyll</a:t>
            </a:r>
            <a:r>
              <a:rPr lang="en-GB" sz="4800" dirty="0" smtClean="0">
                <a:solidFill>
                  <a:srgbClr val="00B050"/>
                </a:solidFill>
              </a:rPr>
              <a:t>, 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Pob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nos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sydd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yn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boen</a:t>
            </a:r>
            <a:endParaRPr lang="en-GB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48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6 </a:t>
            </a:r>
            <a:r>
              <a:rPr lang="en-GB" sz="4800" dirty="0" err="1"/>
              <a:t>Cauwch</a:t>
            </a:r>
            <a:r>
              <a:rPr lang="en-GB" sz="4800" dirty="0"/>
              <a:t> bob </a:t>
            </a:r>
            <a:r>
              <a:rPr lang="en-GB" sz="4800" dirty="0" err="1" smtClean="0"/>
              <a:t>drws</a:t>
            </a:r>
            <a:endParaRPr lang="en-GB" sz="4800" dirty="0" smtClean="0"/>
          </a:p>
          <a:p>
            <a:r>
              <a:rPr lang="en-GB" sz="4800" dirty="0" err="1" smtClean="0">
                <a:solidFill>
                  <a:srgbClr val="00B050"/>
                </a:solidFill>
              </a:rPr>
              <a:t>Joseff</a:t>
            </a:r>
            <a:r>
              <a:rPr lang="en-GB" sz="4800" dirty="0" smtClean="0">
                <a:solidFill>
                  <a:srgbClr val="00B050"/>
                </a:solidFill>
              </a:rPr>
              <a:t>: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Pe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bawn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i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yn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wr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pwysig</a:t>
            </a:r>
            <a:r>
              <a:rPr lang="en-GB" sz="4800" dirty="0" smtClean="0">
                <a:solidFill>
                  <a:srgbClr val="00B050"/>
                </a:solidFill>
              </a:rPr>
              <a:t>,</a:t>
            </a:r>
          </a:p>
          <a:p>
            <a:r>
              <a:rPr lang="en-GB" sz="4800" dirty="0" smtClean="0">
                <a:solidFill>
                  <a:srgbClr val="00B050"/>
                </a:solidFill>
              </a:rPr>
              <a:t>Beth a </a:t>
            </a:r>
            <a:r>
              <a:rPr lang="en-GB" sz="4800" dirty="0" err="1" smtClean="0">
                <a:solidFill>
                  <a:srgbClr val="00B050"/>
                </a:solidFill>
              </a:rPr>
              <a:t>fyddai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fy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nhynged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i</a:t>
            </a:r>
            <a:r>
              <a:rPr lang="en-GB" sz="4800" dirty="0" smtClean="0">
                <a:solidFill>
                  <a:srgbClr val="00B050"/>
                </a:solidFill>
              </a:rPr>
              <a:t>? </a:t>
            </a:r>
          </a:p>
          <a:p>
            <a:r>
              <a:rPr lang="en-GB" sz="4800" dirty="0" err="1" smtClean="0">
                <a:solidFill>
                  <a:srgbClr val="00B050"/>
                </a:solidFill>
              </a:rPr>
              <a:t>Ond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ni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wnaf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bryderu</a:t>
            </a:r>
            <a:r>
              <a:rPr lang="en-GB" sz="4800" dirty="0" smtClean="0">
                <a:solidFill>
                  <a:srgbClr val="00B050"/>
                </a:solidFill>
              </a:rPr>
              <a:t>,</a:t>
            </a:r>
          </a:p>
          <a:p>
            <a:r>
              <a:rPr lang="en-GB" sz="4800" dirty="0" smtClean="0">
                <a:solidFill>
                  <a:srgbClr val="00B050"/>
                </a:solidFill>
              </a:rPr>
              <a:t>Fe </a:t>
            </a:r>
            <a:r>
              <a:rPr lang="en-GB" sz="4800" dirty="0" err="1" smtClean="0">
                <a:solidFill>
                  <a:srgbClr val="00B050"/>
                </a:solidFill>
              </a:rPr>
              <a:t>ddaw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dyddiau</a:t>
            </a:r>
            <a:r>
              <a:rPr lang="en-GB" sz="4800" dirty="0" smtClean="0">
                <a:solidFill>
                  <a:srgbClr val="00B050"/>
                </a:solidFill>
              </a:rPr>
              <a:t> </a:t>
            </a:r>
            <a:r>
              <a:rPr lang="en-GB" sz="4800" dirty="0" err="1" smtClean="0">
                <a:solidFill>
                  <a:srgbClr val="00B050"/>
                </a:solidFill>
              </a:rPr>
              <a:t>gwell</a:t>
            </a:r>
            <a:r>
              <a:rPr lang="en-GB" sz="4800" dirty="0" smtClean="0">
                <a:solidFill>
                  <a:srgbClr val="00B050"/>
                </a:solidFill>
              </a:rPr>
              <a:t>. </a:t>
            </a:r>
            <a:endParaRPr lang="en-GB" sz="4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11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6 </a:t>
            </a:r>
            <a:r>
              <a:rPr lang="en-GB" sz="4800" dirty="0" err="1"/>
              <a:t>Cauwch</a:t>
            </a:r>
            <a:r>
              <a:rPr lang="en-GB" sz="4800" dirty="0"/>
              <a:t> bob </a:t>
            </a:r>
            <a:r>
              <a:rPr lang="en-GB" sz="4800" dirty="0" err="1" smtClean="0"/>
              <a:t>drws</a:t>
            </a:r>
            <a:r>
              <a:rPr lang="en-GB" sz="4800" dirty="0" smtClean="0"/>
              <a:t> - </a:t>
            </a:r>
            <a:r>
              <a:rPr lang="en-GB" sz="4800" dirty="0" err="1" smtClean="0"/>
              <a:t>Corws</a:t>
            </a:r>
            <a:endParaRPr lang="en-GB" sz="4800" dirty="0"/>
          </a:p>
          <a:p>
            <a:endParaRPr lang="en-GB" sz="4800" dirty="0" smtClean="0"/>
          </a:p>
          <a:p>
            <a:r>
              <a:rPr lang="en-GB" sz="4800" dirty="0" err="1" smtClean="0"/>
              <a:t>Cauwch</a:t>
            </a:r>
            <a:r>
              <a:rPr lang="en-GB" sz="4800" dirty="0" smtClean="0"/>
              <a:t> bob </a:t>
            </a:r>
            <a:r>
              <a:rPr lang="en-GB" sz="4800" dirty="0" err="1" smtClean="0"/>
              <a:t>drws</a:t>
            </a:r>
            <a:r>
              <a:rPr lang="en-GB" sz="4800" dirty="0" smtClean="0"/>
              <a:t> </a:t>
            </a:r>
            <a:r>
              <a:rPr lang="en-GB" sz="4800" dirty="0" err="1" smtClean="0"/>
              <a:t>i</a:t>
            </a:r>
            <a:r>
              <a:rPr lang="en-GB" sz="4800" dirty="0" smtClean="0"/>
              <a:t> mi, </a:t>
            </a:r>
          </a:p>
          <a:p>
            <a:r>
              <a:rPr lang="en-GB" sz="4800" dirty="0" err="1" smtClean="0"/>
              <a:t>Cyfaill</a:t>
            </a:r>
            <a:r>
              <a:rPr lang="en-GB" sz="4800" dirty="0" smtClean="0"/>
              <a:t> </a:t>
            </a:r>
            <a:r>
              <a:rPr lang="en-GB" sz="4800" dirty="0" err="1" smtClean="0"/>
              <a:t>ni</a:t>
            </a:r>
            <a:r>
              <a:rPr lang="en-GB" sz="4800" dirty="0" smtClean="0"/>
              <a:t> </a:t>
            </a:r>
            <a:r>
              <a:rPr lang="en-GB" sz="4800" dirty="0" err="1" smtClean="0"/>
              <a:t>rowch</a:t>
            </a:r>
            <a:r>
              <a:rPr lang="en-GB" sz="4800" dirty="0" smtClean="0"/>
              <a:t> </a:t>
            </a:r>
            <a:r>
              <a:rPr lang="en-GB" sz="4800" dirty="0" err="1" smtClean="0"/>
              <a:t>i</a:t>
            </a:r>
            <a:r>
              <a:rPr lang="en-GB" sz="4800" dirty="0" smtClean="0"/>
              <a:t> mi,</a:t>
            </a:r>
          </a:p>
          <a:p>
            <a:r>
              <a:rPr lang="en-GB" sz="4800" dirty="0" err="1" smtClean="0"/>
              <a:t>Dewrion</a:t>
            </a:r>
            <a:r>
              <a:rPr lang="en-GB" sz="4800" dirty="0" smtClean="0"/>
              <a:t> </a:t>
            </a:r>
            <a:r>
              <a:rPr lang="en-GB" sz="4800" dirty="0" err="1" smtClean="0"/>
              <a:t>blant</a:t>
            </a:r>
            <a:r>
              <a:rPr lang="en-GB" sz="4800" dirty="0" smtClean="0"/>
              <a:t> Israel </a:t>
            </a:r>
            <a:r>
              <a:rPr lang="en-GB" sz="4800" dirty="0" err="1" smtClean="0"/>
              <a:t>yn</a:t>
            </a:r>
            <a:r>
              <a:rPr lang="en-GB" sz="4800" dirty="0" smtClean="0"/>
              <a:t> </a:t>
            </a:r>
            <a:r>
              <a:rPr lang="en-GB" sz="4800" dirty="0" err="1" smtClean="0"/>
              <a:t>unig</a:t>
            </a:r>
            <a:r>
              <a:rPr lang="en-GB" sz="4800" dirty="0" smtClean="0"/>
              <a:t> </a:t>
            </a:r>
            <a:r>
              <a:rPr lang="en-GB" sz="4800" dirty="0" err="1" smtClean="0"/>
              <a:t>ni</a:t>
            </a:r>
            <a:r>
              <a:rPr lang="en-GB" sz="4800" dirty="0" smtClean="0"/>
              <a:t> </a:t>
            </a:r>
            <a:r>
              <a:rPr lang="en-GB" sz="4800" dirty="0" err="1" smtClean="0"/>
              <a:t>bydd</a:t>
            </a:r>
            <a:r>
              <a:rPr lang="en-GB" sz="4800" dirty="0" smtClean="0"/>
              <a:t>. </a:t>
            </a: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88202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6 </a:t>
            </a:r>
            <a:r>
              <a:rPr lang="en-GB" sz="4800" dirty="0" err="1"/>
              <a:t>Cauwch</a:t>
            </a:r>
            <a:r>
              <a:rPr lang="en-GB" sz="4800" dirty="0"/>
              <a:t> bob </a:t>
            </a:r>
            <a:r>
              <a:rPr lang="en-GB" sz="4800" dirty="0" err="1"/>
              <a:t>drws</a:t>
            </a:r>
            <a:endParaRPr lang="en-GB" sz="4800" dirty="0"/>
          </a:p>
          <a:p>
            <a:endParaRPr lang="en-GB" sz="4800" dirty="0" smtClean="0"/>
          </a:p>
          <a:p>
            <a:r>
              <a:rPr lang="en-GB" sz="4800" dirty="0" err="1" smtClean="0"/>
              <a:t>Rym</a:t>
            </a:r>
            <a:r>
              <a:rPr lang="en-GB" sz="4800" dirty="0" smtClean="0"/>
              <a:t> </a:t>
            </a:r>
            <a:r>
              <a:rPr lang="en-GB" sz="4800" dirty="0" err="1" smtClean="0"/>
              <a:t>yn</a:t>
            </a:r>
            <a:r>
              <a:rPr lang="en-GB" sz="4800" dirty="0" smtClean="0"/>
              <a:t> </a:t>
            </a:r>
            <a:r>
              <a:rPr lang="en-GB" sz="4800" dirty="0" err="1" smtClean="0"/>
              <a:t>gadarn</a:t>
            </a:r>
            <a:r>
              <a:rPr lang="en-GB" sz="4800" dirty="0" smtClean="0"/>
              <a:t> </a:t>
            </a:r>
            <a:r>
              <a:rPr lang="en-GB" sz="4800" dirty="0" err="1" smtClean="0"/>
              <a:t>ein</a:t>
            </a:r>
            <a:r>
              <a:rPr lang="en-GB" sz="4800" dirty="0" smtClean="0"/>
              <a:t> </a:t>
            </a:r>
            <a:r>
              <a:rPr lang="en-GB" sz="4800" dirty="0" err="1" smtClean="0"/>
              <a:t>ffydd</a:t>
            </a:r>
            <a:r>
              <a:rPr lang="en-GB" sz="4800" dirty="0" smtClean="0"/>
              <a:t>,</a:t>
            </a:r>
          </a:p>
          <a:p>
            <a:r>
              <a:rPr lang="en-GB" sz="4800" dirty="0" smtClean="0"/>
              <a:t>Y </a:t>
            </a:r>
            <a:r>
              <a:rPr lang="en-GB" sz="4800" dirty="0" err="1" smtClean="0"/>
              <a:t>cawn</a:t>
            </a:r>
            <a:r>
              <a:rPr lang="en-GB" sz="4800" dirty="0" smtClean="0"/>
              <a:t> </a:t>
            </a:r>
            <a:r>
              <a:rPr lang="en-GB" sz="4800" dirty="0" err="1" smtClean="0"/>
              <a:t>heddwch</a:t>
            </a:r>
            <a:r>
              <a:rPr lang="en-GB" sz="4800" dirty="0" smtClean="0"/>
              <a:t> </a:t>
            </a:r>
            <a:r>
              <a:rPr lang="en-GB" sz="4800" dirty="0" err="1" smtClean="0"/>
              <a:t>rhyw</a:t>
            </a:r>
            <a:r>
              <a:rPr lang="en-GB" sz="4800" dirty="0" smtClean="0"/>
              <a:t> </a:t>
            </a:r>
            <a:r>
              <a:rPr lang="en-GB" sz="4800" dirty="0" err="1" smtClean="0"/>
              <a:t>ddydd</a:t>
            </a:r>
            <a:r>
              <a:rPr lang="en-GB" sz="4800" dirty="0" smtClean="0"/>
              <a:t>, </a:t>
            </a:r>
          </a:p>
          <a:p>
            <a:r>
              <a:rPr lang="en-GB" sz="4800" dirty="0" err="1" smtClean="0"/>
              <a:t>Cawn</a:t>
            </a:r>
            <a:r>
              <a:rPr lang="en-GB" sz="4800" dirty="0" smtClean="0"/>
              <a:t> </a:t>
            </a:r>
            <a:r>
              <a:rPr lang="en-GB" sz="4800" dirty="0" err="1" smtClean="0"/>
              <a:t>wlad</a:t>
            </a:r>
            <a:r>
              <a:rPr lang="en-GB" sz="4800" dirty="0" smtClean="0"/>
              <a:t> </a:t>
            </a:r>
            <a:r>
              <a:rPr lang="en-GB" sz="4800" dirty="0" err="1" smtClean="0"/>
              <a:t>yr</a:t>
            </a:r>
            <a:r>
              <a:rPr lang="en-GB" sz="4800" dirty="0" smtClean="0"/>
              <a:t> </a:t>
            </a:r>
            <a:r>
              <a:rPr lang="en-GB" sz="4800" dirty="0" err="1" smtClean="0"/>
              <a:t>addewid</a:t>
            </a:r>
            <a:r>
              <a:rPr lang="en-GB" sz="4800" dirty="0" smtClean="0"/>
              <a:t> </a:t>
            </a:r>
            <a:r>
              <a:rPr lang="en-GB" sz="4800" dirty="0" err="1" smtClean="0"/>
              <a:t>i’w</a:t>
            </a:r>
            <a:r>
              <a:rPr lang="en-GB" sz="4800" dirty="0" smtClean="0"/>
              <a:t> </a:t>
            </a:r>
            <a:r>
              <a:rPr lang="en-GB" sz="4800" dirty="0" err="1" smtClean="0"/>
              <a:t>rhodio</a:t>
            </a:r>
            <a:r>
              <a:rPr lang="en-GB" sz="4800" dirty="0" smtClean="0"/>
              <a:t> </a:t>
            </a:r>
            <a:r>
              <a:rPr lang="en-GB" sz="4800" dirty="0" err="1" smtClean="0"/>
              <a:t>yn</a:t>
            </a:r>
            <a:r>
              <a:rPr lang="en-GB" sz="4800" dirty="0" smtClean="0"/>
              <a:t> </a:t>
            </a:r>
            <a:r>
              <a:rPr lang="en-GB" sz="4800" dirty="0" err="1" smtClean="0"/>
              <a:t>rhydd</a:t>
            </a:r>
            <a:r>
              <a:rPr lang="en-GB" sz="4800" dirty="0" smtClean="0"/>
              <a:t>. </a:t>
            </a: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95218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6 </a:t>
            </a:r>
            <a:r>
              <a:rPr lang="en-GB" sz="4800" dirty="0" err="1"/>
              <a:t>Cauwch</a:t>
            </a:r>
            <a:r>
              <a:rPr lang="en-GB" sz="4800" dirty="0"/>
              <a:t> bob </a:t>
            </a:r>
            <a:r>
              <a:rPr lang="en-GB" sz="4800" dirty="0" err="1" smtClean="0"/>
              <a:t>drws</a:t>
            </a:r>
            <a:r>
              <a:rPr lang="en-GB" sz="4800" dirty="0" smtClean="0"/>
              <a:t> - </a:t>
            </a:r>
            <a:r>
              <a:rPr lang="en-GB" sz="4800" dirty="0" err="1" smtClean="0"/>
              <a:t>Corws</a:t>
            </a:r>
            <a:endParaRPr lang="en-GB" sz="4800" dirty="0"/>
          </a:p>
          <a:p>
            <a:endParaRPr lang="en-GB" sz="4800" dirty="0"/>
          </a:p>
          <a:p>
            <a:r>
              <a:rPr lang="en-GB" sz="4800" dirty="0" err="1" smtClean="0"/>
              <a:t>Cauwch</a:t>
            </a:r>
            <a:r>
              <a:rPr lang="en-GB" sz="4800" dirty="0" smtClean="0"/>
              <a:t> bob </a:t>
            </a:r>
            <a:r>
              <a:rPr lang="en-GB" sz="4800" dirty="0" err="1" smtClean="0"/>
              <a:t>drws</a:t>
            </a:r>
            <a:r>
              <a:rPr lang="en-GB" sz="4800" dirty="0" smtClean="0"/>
              <a:t> </a:t>
            </a:r>
            <a:r>
              <a:rPr lang="en-GB" sz="4800" dirty="0" err="1" smtClean="0"/>
              <a:t>i</a:t>
            </a:r>
            <a:r>
              <a:rPr lang="en-GB" sz="4800" dirty="0" smtClean="0"/>
              <a:t> mi, </a:t>
            </a:r>
          </a:p>
          <a:p>
            <a:r>
              <a:rPr lang="en-GB" sz="4800" dirty="0" err="1" smtClean="0"/>
              <a:t>Cyfaill</a:t>
            </a:r>
            <a:r>
              <a:rPr lang="en-GB" sz="4800" dirty="0" smtClean="0"/>
              <a:t> </a:t>
            </a:r>
            <a:r>
              <a:rPr lang="en-GB" sz="4800" dirty="0" err="1" smtClean="0"/>
              <a:t>ni</a:t>
            </a:r>
            <a:r>
              <a:rPr lang="en-GB" sz="4800" dirty="0" smtClean="0"/>
              <a:t> </a:t>
            </a:r>
            <a:r>
              <a:rPr lang="en-GB" sz="4800" dirty="0" err="1" smtClean="0"/>
              <a:t>rowch</a:t>
            </a:r>
            <a:r>
              <a:rPr lang="en-GB" sz="4800" dirty="0" smtClean="0"/>
              <a:t> </a:t>
            </a:r>
            <a:r>
              <a:rPr lang="en-GB" sz="4800" dirty="0" err="1" smtClean="0"/>
              <a:t>i</a:t>
            </a:r>
            <a:r>
              <a:rPr lang="en-GB" sz="4800" dirty="0" smtClean="0"/>
              <a:t> mi,</a:t>
            </a:r>
          </a:p>
          <a:p>
            <a:r>
              <a:rPr lang="en-GB" sz="4800" dirty="0" err="1" smtClean="0"/>
              <a:t>Dewrion</a:t>
            </a:r>
            <a:r>
              <a:rPr lang="en-GB" sz="4800" dirty="0" smtClean="0"/>
              <a:t> </a:t>
            </a:r>
            <a:r>
              <a:rPr lang="en-GB" sz="4800" dirty="0" err="1" smtClean="0"/>
              <a:t>blant</a:t>
            </a:r>
            <a:r>
              <a:rPr lang="en-GB" sz="4800" dirty="0" smtClean="0"/>
              <a:t> Israel </a:t>
            </a:r>
            <a:r>
              <a:rPr lang="en-GB" sz="4800" dirty="0" err="1" smtClean="0"/>
              <a:t>yn</a:t>
            </a:r>
            <a:r>
              <a:rPr lang="en-GB" sz="4800" dirty="0" smtClean="0"/>
              <a:t> </a:t>
            </a:r>
            <a:r>
              <a:rPr lang="en-GB" sz="4800" dirty="0" err="1" smtClean="0"/>
              <a:t>unig</a:t>
            </a:r>
            <a:r>
              <a:rPr lang="en-GB" sz="4800" dirty="0" smtClean="0"/>
              <a:t> </a:t>
            </a:r>
            <a:r>
              <a:rPr lang="en-GB" sz="4800" dirty="0" err="1" smtClean="0"/>
              <a:t>ni</a:t>
            </a:r>
            <a:r>
              <a:rPr lang="en-GB" sz="4800" dirty="0" smtClean="0"/>
              <a:t> </a:t>
            </a:r>
            <a:r>
              <a:rPr lang="en-GB" sz="4800" dirty="0" err="1" smtClean="0"/>
              <a:t>bydd</a:t>
            </a:r>
            <a:r>
              <a:rPr lang="en-GB" sz="4800" dirty="0" smtClean="0"/>
              <a:t>. </a:t>
            </a: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99294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8640"/>
            <a:ext cx="885698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/>
              <a:t>Cân</a:t>
            </a:r>
            <a:r>
              <a:rPr lang="en-GB" sz="4800" dirty="0"/>
              <a:t> 6 </a:t>
            </a:r>
            <a:r>
              <a:rPr lang="en-GB" sz="4800" dirty="0" err="1"/>
              <a:t>Cauwch</a:t>
            </a:r>
            <a:r>
              <a:rPr lang="en-GB" sz="4800" dirty="0"/>
              <a:t> bob </a:t>
            </a:r>
            <a:r>
              <a:rPr lang="en-GB" sz="4800" dirty="0" err="1"/>
              <a:t>drws</a:t>
            </a:r>
            <a:endParaRPr lang="en-GB" sz="4800" dirty="0"/>
          </a:p>
          <a:p>
            <a:endParaRPr lang="en-GB" sz="4800" dirty="0" smtClean="0"/>
          </a:p>
          <a:p>
            <a:r>
              <a:rPr lang="en-GB" sz="4800" dirty="0" err="1" smtClean="0"/>
              <a:t>Corws</a:t>
            </a:r>
            <a:r>
              <a:rPr lang="en-GB" sz="4800" dirty="0" smtClean="0"/>
              <a:t> </a:t>
            </a:r>
          </a:p>
          <a:p>
            <a:r>
              <a:rPr lang="en-GB" sz="4800" dirty="0" err="1" smtClean="0"/>
              <a:t>Rym</a:t>
            </a:r>
            <a:r>
              <a:rPr lang="en-GB" sz="4800" dirty="0" smtClean="0"/>
              <a:t> </a:t>
            </a:r>
            <a:r>
              <a:rPr lang="en-GB" sz="4800" dirty="0" err="1" smtClean="0"/>
              <a:t>yn</a:t>
            </a:r>
            <a:r>
              <a:rPr lang="en-GB" sz="4800" dirty="0" smtClean="0"/>
              <a:t> </a:t>
            </a:r>
            <a:r>
              <a:rPr lang="en-GB" sz="4800" dirty="0" err="1" smtClean="0"/>
              <a:t>gadarn</a:t>
            </a:r>
            <a:r>
              <a:rPr lang="en-GB" sz="4800" dirty="0" smtClean="0"/>
              <a:t> </a:t>
            </a:r>
            <a:r>
              <a:rPr lang="en-GB" sz="4800" dirty="0" err="1" smtClean="0"/>
              <a:t>ein</a:t>
            </a:r>
            <a:r>
              <a:rPr lang="en-GB" sz="4800" dirty="0" smtClean="0"/>
              <a:t> </a:t>
            </a:r>
            <a:r>
              <a:rPr lang="en-GB" sz="4800" dirty="0" err="1" smtClean="0"/>
              <a:t>ffydd</a:t>
            </a:r>
            <a:r>
              <a:rPr lang="en-GB" sz="4800" dirty="0" smtClean="0"/>
              <a:t>,</a:t>
            </a:r>
          </a:p>
          <a:p>
            <a:r>
              <a:rPr lang="en-GB" sz="4800" dirty="0" smtClean="0"/>
              <a:t>Y </a:t>
            </a:r>
            <a:r>
              <a:rPr lang="en-GB" sz="4800" dirty="0" err="1" smtClean="0"/>
              <a:t>cawn</a:t>
            </a:r>
            <a:r>
              <a:rPr lang="en-GB" sz="4800" dirty="0" smtClean="0"/>
              <a:t> </a:t>
            </a:r>
            <a:r>
              <a:rPr lang="en-GB" sz="4800" dirty="0" err="1" smtClean="0"/>
              <a:t>heddwch</a:t>
            </a:r>
            <a:r>
              <a:rPr lang="en-GB" sz="4800" dirty="0" smtClean="0"/>
              <a:t> </a:t>
            </a:r>
            <a:r>
              <a:rPr lang="en-GB" sz="4800" dirty="0" err="1" smtClean="0"/>
              <a:t>rhyw</a:t>
            </a:r>
            <a:r>
              <a:rPr lang="en-GB" sz="4800" dirty="0" smtClean="0"/>
              <a:t> </a:t>
            </a:r>
            <a:r>
              <a:rPr lang="en-GB" sz="4800" dirty="0" err="1" smtClean="0"/>
              <a:t>ddydd</a:t>
            </a:r>
            <a:r>
              <a:rPr lang="en-GB" sz="4800" dirty="0" smtClean="0"/>
              <a:t>, </a:t>
            </a:r>
          </a:p>
          <a:p>
            <a:r>
              <a:rPr lang="en-GB" sz="4800" dirty="0" err="1" smtClean="0"/>
              <a:t>Cawn</a:t>
            </a:r>
            <a:r>
              <a:rPr lang="en-GB" sz="4800" dirty="0" smtClean="0"/>
              <a:t> </a:t>
            </a:r>
            <a:r>
              <a:rPr lang="en-GB" sz="4800" dirty="0" err="1" smtClean="0"/>
              <a:t>wlad</a:t>
            </a:r>
            <a:r>
              <a:rPr lang="en-GB" sz="4800" dirty="0" smtClean="0"/>
              <a:t> </a:t>
            </a:r>
            <a:r>
              <a:rPr lang="en-GB" sz="4800" dirty="0" err="1" smtClean="0"/>
              <a:t>yr</a:t>
            </a:r>
            <a:r>
              <a:rPr lang="en-GB" sz="4800" dirty="0" smtClean="0"/>
              <a:t> </a:t>
            </a:r>
            <a:r>
              <a:rPr lang="en-GB" sz="4800" dirty="0" err="1" smtClean="0"/>
              <a:t>addewid</a:t>
            </a:r>
            <a:r>
              <a:rPr lang="en-GB" sz="4800" dirty="0" smtClean="0"/>
              <a:t> </a:t>
            </a:r>
            <a:r>
              <a:rPr lang="en-GB" sz="4800" dirty="0" err="1" smtClean="0"/>
              <a:t>i’w</a:t>
            </a:r>
            <a:r>
              <a:rPr lang="en-GB" sz="4800" dirty="0" smtClean="0"/>
              <a:t> </a:t>
            </a:r>
            <a:r>
              <a:rPr lang="en-GB" sz="4800" dirty="0" err="1" smtClean="0"/>
              <a:t>rhodio</a:t>
            </a:r>
            <a:r>
              <a:rPr lang="en-GB" sz="4800" dirty="0" smtClean="0"/>
              <a:t> </a:t>
            </a:r>
            <a:r>
              <a:rPr lang="en-GB" sz="4800" dirty="0" err="1" smtClean="0"/>
              <a:t>yn</a:t>
            </a:r>
            <a:r>
              <a:rPr lang="en-GB" sz="4800" dirty="0" smtClean="0"/>
              <a:t> </a:t>
            </a:r>
            <a:r>
              <a:rPr lang="en-GB" sz="4800" dirty="0" err="1" smtClean="0"/>
              <a:t>rhydd</a:t>
            </a:r>
            <a:r>
              <a:rPr lang="en-GB" sz="4800" dirty="0" smtClean="0"/>
              <a:t>. </a:t>
            </a: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76879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7 – </a:t>
            </a:r>
            <a:r>
              <a:rPr lang="en-GB" dirty="0" err="1" smtClean="0"/>
              <a:t>Ffwr</a:t>
            </a:r>
            <a:r>
              <a:rPr lang="en-GB" dirty="0" smtClean="0"/>
              <a:t> a </a:t>
            </a:r>
            <a:r>
              <a:rPr lang="en-GB" dirty="0" err="1" smtClean="0"/>
              <a:t>ti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Llefarwyr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)</a:t>
            </a:r>
          </a:p>
          <a:p>
            <a:pPr marL="0" indent="0">
              <a:buNone/>
            </a:pP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Waliau’r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jêl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yn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llaith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a du,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cadwyni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trymion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creulon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câs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Un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gannwyll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frwyn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â’i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golau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gwan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, A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llygod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mawr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â’u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gwichian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cras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Freuddwydiwr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Cadw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di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dy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cŵl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56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7- </a:t>
            </a:r>
            <a:r>
              <a:rPr lang="en-GB" dirty="0" err="1" smtClean="0"/>
              <a:t>Ffwr</a:t>
            </a:r>
            <a:r>
              <a:rPr lang="en-GB" dirty="0" smtClean="0"/>
              <a:t> a </a:t>
            </a:r>
            <a:r>
              <a:rPr lang="en-GB" dirty="0" err="1" smtClean="0"/>
              <a:t>ti</a:t>
            </a:r>
            <a:r>
              <a:rPr lang="en-GB" dirty="0" smtClean="0"/>
              <a:t> </a:t>
            </a:r>
            <a:r>
              <a:rPr lang="en-GB" dirty="0" err="1" smtClean="0"/>
              <a:t>Joseff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Ffwr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‘ a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a </a:t>
            </a:r>
            <a:r>
              <a:rPr lang="en-GB" sz="3600" dirty="0" err="1">
                <a:latin typeface="Comic Sans MS" panose="030F0702030302020204" pitchFamily="66" charset="0"/>
              </a:rPr>
              <a:t>chofia</a:t>
            </a:r>
            <a:r>
              <a:rPr lang="en-GB" sz="3600" dirty="0">
                <a:latin typeface="Comic Sans MS" panose="030F0702030302020204" pitchFamily="66" charset="0"/>
              </a:rPr>
              <a:t> di </a:t>
            </a:r>
            <a:r>
              <a:rPr lang="en-GB" sz="3600" dirty="0" err="1">
                <a:latin typeface="Comic Sans MS" panose="030F0702030302020204" pitchFamily="66" charset="0"/>
              </a:rPr>
              <a:t>hyn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Dal </a:t>
            </a:r>
            <a:r>
              <a:rPr lang="en-GB" sz="3600" dirty="0" err="1">
                <a:latin typeface="Comic Sans MS" panose="030F0702030302020204" pitchFamily="66" charset="0"/>
              </a:rPr>
              <a:t>d’afael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daw </a:t>
            </a:r>
            <a:r>
              <a:rPr lang="en-GB" sz="3600" dirty="0" err="1">
                <a:latin typeface="Comic Sans MS" panose="030F0702030302020204" pitchFamily="66" charset="0"/>
              </a:rPr>
              <a:t>heulwen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fryn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Sha la </a:t>
            </a:r>
            <a:r>
              <a:rPr lang="en-GB" sz="3600" dirty="0" err="1">
                <a:latin typeface="Comic Sans MS" panose="030F0702030302020204" pitchFamily="66" charset="0"/>
              </a:rPr>
              <a:t>la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gwyddom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Dy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gôt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amryliw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gaiff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arwain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latin typeface="Comic Sans MS" panose="030F0702030302020204" pitchFamily="66" charset="0"/>
              </a:rPr>
              <a:t>byd</a:t>
            </a:r>
            <a:r>
              <a:rPr lang="en-GB" sz="3600" dirty="0">
                <a:latin typeface="Comic Sans MS" panose="030F0702030302020204" pitchFamily="66" charset="0"/>
              </a:rPr>
              <a:t>. 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x3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4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32689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smtClean="0">
                <a:latin typeface="Comic Sans MS" panose="030F0702030302020204" pitchFamily="66" charset="0"/>
              </a:rPr>
              <a:t>Do </a:t>
            </a:r>
            <a:r>
              <a:rPr lang="en-GB" sz="3600" dirty="0" err="1">
                <a:latin typeface="Comic Sans MS" panose="030F0702030302020204" pitchFamily="66" charset="0"/>
              </a:rPr>
              <a:t>wir</a:t>
            </a:r>
            <a:r>
              <a:rPr lang="en-GB" sz="3600" dirty="0">
                <a:latin typeface="Comic Sans MS" panose="030F0702030302020204" pitchFamily="66" charset="0"/>
              </a:rPr>
              <a:t>! </a:t>
            </a:r>
            <a:r>
              <a:rPr lang="en-GB" sz="3600" dirty="0" err="1">
                <a:latin typeface="Comic Sans MS" panose="030F0702030302020204" pitchFamily="66" charset="0"/>
              </a:rPr>
              <a:t>Drwy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latin typeface="Comic Sans MS" panose="030F0702030302020204" pitchFamily="66" charset="0"/>
              </a:rPr>
              <a:t>nos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fu’n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troi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latin typeface="Comic Sans MS" panose="030F0702030302020204" pitchFamily="66" charset="0"/>
              </a:rPr>
              <a:t>throsi’n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hir</a:t>
            </a:r>
            <a:r>
              <a:rPr lang="en-GB" sz="3600" dirty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ôl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hunllef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cas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 smtClean="0">
                <a:latin typeface="Comic Sans MS" panose="030F0702030302020204" pitchFamily="66" charset="0"/>
              </a:rPr>
              <a:t>gododd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arswyd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arno’n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wir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Fedrai</a:t>
            </a:r>
            <a:r>
              <a:rPr lang="en-GB" sz="3600" dirty="0">
                <a:latin typeface="Comic Sans MS" panose="030F0702030302020204" pitchFamily="66" charset="0"/>
              </a:rPr>
              <a:t> neb </a:t>
            </a:r>
            <a:r>
              <a:rPr lang="en-GB" sz="3600" dirty="0" err="1">
                <a:latin typeface="Comic Sans MS" panose="030F0702030302020204" pitchFamily="66" charset="0"/>
              </a:rPr>
              <a:t>ddehongli’r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freuddwyd</a:t>
            </a:r>
            <a:r>
              <a:rPr lang="en-GB" sz="3600" dirty="0">
                <a:latin typeface="Comic Sans MS" panose="030F0702030302020204" pitchFamily="66" charset="0"/>
              </a:rPr>
              <a:t> hon,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Holwyd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pawb</a:t>
            </a:r>
            <a:r>
              <a:rPr lang="en-GB" sz="3600" dirty="0">
                <a:latin typeface="Comic Sans MS" panose="030F0702030302020204" pitchFamily="66" charset="0"/>
              </a:rPr>
              <a:t> o </a:t>
            </a:r>
            <a:r>
              <a:rPr lang="en-GB" sz="3600" dirty="0" err="1">
                <a:latin typeface="Comic Sans MS" panose="030F0702030302020204" pitchFamily="66" charset="0"/>
              </a:rPr>
              <a:t>bwys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drwy’r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ddaear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gron</a:t>
            </a:r>
            <a:r>
              <a:rPr lang="en-GB" sz="3600" dirty="0"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79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Daeth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rhyw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lanc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latin typeface="Comic Sans MS" panose="030F0702030302020204" pitchFamily="66" charset="0"/>
              </a:rPr>
              <a:t>dweud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Mae </a:t>
            </a:r>
            <a:r>
              <a:rPr lang="en-GB" sz="3600" dirty="0">
                <a:latin typeface="Comic Sans MS" panose="030F0702030302020204" pitchFamily="66" charset="0"/>
              </a:rPr>
              <a:t>‘</a:t>
            </a:r>
            <a:r>
              <a:rPr lang="en-GB" sz="3600" dirty="0" err="1">
                <a:latin typeface="Comic Sans MS" panose="030F0702030302020204" pitchFamily="66" charset="0"/>
              </a:rPr>
              <a:t>na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ddyn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sydd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jêl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latin typeface="Comic Sans MS" panose="030F0702030302020204" pitchFamily="66" charset="0"/>
              </a:rPr>
              <a:t>dre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Ef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sy’n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arfer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dweud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ystyr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breuddwyd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pawb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drwy’r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lle</a:t>
            </a:r>
            <a:r>
              <a:rPr lang="en-GB" sz="3600" dirty="0">
                <a:latin typeface="Comic Sans MS" panose="030F0702030302020204" pitchFamily="66" charset="0"/>
              </a:rPr>
              <a:t>. 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ddwed</a:t>
            </a:r>
            <a:r>
              <a:rPr lang="en-GB" sz="3600" dirty="0">
                <a:latin typeface="Comic Sans MS" panose="030F0702030302020204" pitchFamily="66" charset="0"/>
              </a:rPr>
              <a:t> ‘</a:t>
            </a:r>
            <a:r>
              <a:rPr lang="en-GB" sz="3600" dirty="0" err="1">
                <a:latin typeface="Comic Sans MS" panose="030F0702030302020204" pitchFamily="66" charset="0"/>
              </a:rPr>
              <a:t>Ewch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i’w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gyrchu</a:t>
            </a:r>
            <a:r>
              <a:rPr lang="en-GB" sz="3600" dirty="0">
                <a:latin typeface="Comic Sans MS" panose="030F0702030302020204" pitchFamily="66" charset="0"/>
              </a:rPr>
              <a:t> e’, </a:t>
            </a:r>
            <a:r>
              <a:rPr lang="en-GB" sz="3600" dirty="0" err="1">
                <a:latin typeface="Comic Sans MS" panose="030F0702030302020204" pitchFamily="66" charset="0"/>
              </a:rPr>
              <a:t>Rhaid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mi </a:t>
            </a:r>
            <a:r>
              <a:rPr lang="en-GB" sz="3600" dirty="0" err="1">
                <a:latin typeface="Comic Sans MS" panose="030F0702030302020204" pitchFamily="66" charset="0"/>
              </a:rPr>
              <a:t>gael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cymorth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ganddo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ef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62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Gwae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, Be </a:t>
            </a:r>
            <a:r>
              <a:rPr lang="en-GB" sz="3600" dirty="0" err="1">
                <a:latin typeface="Comic Sans MS" panose="030F0702030302020204" pitchFamily="66" charset="0"/>
              </a:rPr>
              <a:t>ti’n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mynd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i’w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wneud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Poeni</a:t>
            </a:r>
            <a:r>
              <a:rPr lang="en-GB" sz="3600" dirty="0">
                <a:latin typeface="Comic Sans MS" panose="030F0702030302020204" pitchFamily="66" charset="0"/>
              </a:rPr>
              <a:t> am bob </a:t>
            </a:r>
            <a:r>
              <a:rPr lang="en-GB" sz="3600" dirty="0" err="1">
                <a:latin typeface="Comic Sans MS" panose="030F0702030302020204" pitchFamily="66" charset="0"/>
              </a:rPr>
              <a:t>hunllef</a:t>
            </a:r>
            <a:r>
              <a:rPr lang="en-GB" sz="3600" dirty="0">
                <a:latin typeface="Comic Sans MS" panose="030F0702030302020204" pitchFamily="66" charset="0"/>
              </a:rPr>
              <a:t> be </a:t>
            </a:r>
            <a:r>
              <a:rPr lang="en-GB" sz="3600" dirty="0" err="1">
                <a:latin typeface="Comic Sans MS" panose="030F0702030302020204" pitchFamily="66" charset="0"/>
              </a:rPr>
              <a:t>ti’n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mynd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wneud</a:t>
            </a:r>
            <a:r>
              <a:rPr lang="en-GB" sz="3600" dirty="0" smtClean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Gwae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, Be </a:t>
            </a:r>
            <a:r>
              <a:rPr lang="en-GB" sz="3600" dirty="0" err="1">
                <a:latin typeface="Comic Sans MS" panose="030F0702030302020204" pitchFamily="66" charset="0"/>
              </a:rPr>
              <a:t>ti’n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mynd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i’w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wneud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Poeni</a:t>
            </a:r>
            <a:r>
              <a:rPr lang="en-GB" sz="3600" dirty="0">
                <a:latin typeface="Comic Sans MS" panose="030F0702030302020204" pitchFamily="66" charset="0"/>
              </a:rPr>
              <a:t> am bob </a:t>
            </a:r>
            <a:r>
              <a:rPr lang="en-GB" sz="3600" dirty="0" err="1">
                <a:latin typeface="Comic Sans MS" panose="030F0702030302020204" pitchFamily="66" charset="0"/>
              </a:rPr>
              <a:t>hunllef</a:t>
            </a:r>
            <a:r>
              <a:rPr lang="en-GB" sz="3600" dirty="0">
                <a:latin typeface="Comic Sans MS" panose="030F0702030302020204" pitchFamily="66" charset="0"/>
              </a:rPr>
              <a:t> be </a:t>
            </a:r>
            <a:r>
              <a:rPr lang="en-GB" sz="3600" dirty="0" err="1">
                <a:latin typeface="Comic Sans MS" panose="030F0702030302020204" pitchFamily="66" charset="0"/>
              </a:rPr>
              <a:t>ti’n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mynd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wneud</a:t>
            </a:r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87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Mewn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 smtClean="0">
                <a:latin typeface="Comic Sans MS" panose="030F0702030302020204" pitchFamily="66" charset="0"/>
              </a:rPr>
              <a:t>cadwynau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dur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o’i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gell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Llusgwyd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 ‘</a:t>
            </a:r>
            <a:r>
              <a:rPr lang="en-GB" sz="3600" dirty="0" err="1">
                <a:latin typeface="Comic Sans MS" panose="030F0702030302020204" pitchFamily="66" charset="0"/>
              </a:rPr>
              <a:t>flaen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ei</a:t>
            </a:r>
            <a:r>
              <a:rPr lang="en-GB" sz="3600" dirty="0">
                <a:latin typeface="Comic Sans MS" panose="030F0702030302020204" pitchFamily="66" charset="0"/>
              </a:rPr>
              <a:t> well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Joseff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)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Yn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gymorth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i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Pharo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rhof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fy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hun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, Beth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yw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eich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problem, </a:t>
            </a:r>
            <a:r>
              <a:rPr lang="en-GB" sz="3600" dirty="0" err="1">
                <a:solidFill>
                  <a:srgbClr val="00B050"/>
                </a:solidFill>
                <a:latin typeface="Comic Sans MS" panose="030F0702030302020204" pitchFamily="66" charset="0"/>
              </a:rPr>
              <a:t>nerthol</a:t>
            </a: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 un?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96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Pan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yn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crwydro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ben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fy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hun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ar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ddôl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ger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yr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afon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gwelais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saith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o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fuchod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tewion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yn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dod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ataf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drwy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gwyll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a ha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ha</a:t>
            </a:r>
            <a:endParaRPr lang="en-GB" sz="36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Corws</a:t>
            </a:r>
            <a:r>
              <a:rPr lang="en-GB" sz="3600" dirty="0">
                <a:latin typeface="Comic Sans MS" panose="030F0702030302020204" pitchFamily="66" charset="0"/>
              </a:rPr>
              <a:t>) Bap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dw-wa</a:t>
            </a:r>
            <a:r>
              <a:rPr lang="en-GB" sz="3600" dirty="0">
                <a:latin typeface="Comic Sans MS" panose="030F0702030302020204" pitchFamily="66" charset="0"/>
              </a:rPr>
              <a:t> bap </a:t>
            </a:r>
            <a:r>
              <a:rPr lang="en-GB" sz="3600" dirty="0" err="1">
                <a:latin typeface="Comic Sans MS" panose="030F0702030302020204" pitchFamily="66" charset="0"/>
              </a:rPr>
              <a:t>bap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wa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88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Daethant</a:t>
            </a:r>
            <a:r>
              <a:rPr lang="en-GB" sz="36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allan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o’r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afon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ond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be’welwn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yn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eu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dilyn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nhw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Ond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saith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o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fuchod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eraill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rhai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esgyrnog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hyll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a ha </a:t>
            </a:r>
            <a:r>
              <a:rPr lang="en-GB" sz="3600" dirty="0" err="1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ha</a:t>
            </a:r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Corws</a:t>
            </a:r>
            <a:r>
              <a:rPr lang="en-GB" sz="3600" dirty="0">
                <a:latin typeface="Comic Sans MS" panose="030F0702030302020204" pitchFamily="66" charset="0"/>
              </a:rPr>
              <a:t>) Bap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dw-wa</a:t>
            </a:r>
            <a:r>
              <a:rPr lang="en-GB" sz="3600" dirty="0">
                <a:latin typeface="Comic Sans MS" panose="030F0702030302020204" pitchFamily="66" charset="0"/>
              </a:rPr>
              <a:t> bap </a:t>
            </a:r>
            <a:r>
              <a:rPr lang="en-GB" sz="3600" dirty="0" err="1">
                <a:latin typeface="Comic Sans MS" panose="030F0702030302020204" pitchFamily="66" charset="0"/>
              </a:rPr>
              <a:t>bap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wa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84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) </a:t>
            </a:r>
            <a:r>
              <a:rPr lang="en-GB" sz="3600" dirty="0" err="1">
                <a:latin typeface="Comic Sans MS" panose="030F0702030302020204" pitchFamily="66" charset="0"/>
              </a:rPr>
              <a:t>Yna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llarpio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wnaeth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latin typeface="Comic Sans MS" panose="030F0702030302020204" pitchFamily="66" charset="0"/>
              </a:rPr>
              <a:t>gwartheg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tennau</a:t>
            </a:r>
            <a:r>
              <a:rPr lang="en-GB" sz="3600" dirty="0">
                <a:latin typeface="Comic Sans MS" panose="030F0702030302020204" pitchFamily="66" charset="0"/>
              </a:rPr>
              <a:t> y </a:t>
            </a:r>
            <a:r>
              <a:rPr lang="en-GB" sz="3600" dirty="0" err="1">
                <a:latin typeface="Comic Sans MS" panose="030F0702030302020204" pitchFamily="66" charset="0"/>
              </a:rPr>
              <a:t>rhai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tew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gyd</a:t>
            </a:r>
            <a:r>
              <a:rPr lang="en-GB" sz="3600" dirty="0">
                <a:latin typeface="Comic Sans MS" panose="030F0702030302020204" pitchFamily="66" charset="0"/>
              </a:rPr>
              <a:t>, a ha </a:t>
            </a:r>
            <a:r>
              <a:rPr lang="en-GB" sz="3600" dirty="0" err="1">
                <a:latin typeface="Comic Sans MS" panose="030F0702030302020204" pitchFamily="66" charset="0"/>
              </a:rPr>
              <a:t>ha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Corws</a:t>
            </a:r>
            <a:r>
              <a:rPr lang="en-GB" sz="3600" dirty="0">
                <a:latin typeface="Comic Sans MS" panose="030F0702030302020204" pitchFamily="66" charset="0"/>
              </a:rPr>
              <a:t>) Bap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dw-wa</a:t>
            </a:r>
            <a:r>
              <a:rPr lang="en-GB" sz="3600" dirty="0">
                <a:latin typeface="Comic Sans MS" panose="030F0702030302020204" pitchFamily="66" charset="0"/>
              </a:rPr>
              <a:t> bap </a:t>
            </a:r>
            <a:r>
              <a:rPr lang="en-GB" sz="3600" dirty="0" err="1">
                <a:latin typeface="Comic Sans MS" panose="030F0702030302020204" pitchFamily="66" charset="0"/>
              </a:rPr>
              <a:t>bap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wa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) </a:t>
            </a:r>
            <a:r>
              <a:rPr lang="en-GB" sz="3600" dirty="0" err="1">
                <a:latin typeface="Comic Sans MS" panose="030F0702030302020204" pitchFamily="66" charset="0"/>
              </a:rPr>
              <a:t>Ond</a:t>
            </a:r>
            <a:r>
              <a:rPr lang="en-GB" sz="3600" dirty="0">
                <a:latin typeface="Comic Sans MS" panose="030F0702030302020204" pitchFamily="66" charset="0"/>
              </a:rPr>
              <a:t> ‘</a:t>
            </a:r>
            <a:r>
              <a:rPr lang="en-GB" sz="3600" dirty="0" err="1">
                <a:latin typeface="Comic Sans MS" panose="030F0702030302020204" pitchFamily="66" charset="0"/>
              </a:rPr>
              <a:t>doedd</a:t>
            </a:r>
            <a:r>
              <a:rPr lang="en-GB" sz="3600" dirty="0">
                <a:latin typeface="Comic Sans MS" panose="030F0702030302020204" pitchFamily="66" charset="0"/>
              </a:rPr>
              <a:t> ‘run </a:t>
            </a:r>
            <a:r>
              <a:rPr lang="en-GB" sz="3600" dirty="0" err="1">
                <a:latin typeface="Comic Sans MS" panose="030F0702030302020204" pitchFamily="66" charset="0"/>
              </a:rPr>
              <a:t>ohonynt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ronyn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tewach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ôl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llyncu</a:t>
            </a:r>
            <a:r>
              <a:rPr lang="en-GB" sz="3600" dirty="0">
                <a:latin typeface="Comic Sans MS" panose="030F0702030302020204" pitchFamily="66" charset="0"/>
              </a:rPr>
              <a:t> clamp o </a:t>
            </a:r>
            <a:r>
              <a:rPr lang="en-GB" sz="3600" dirty="0" err="1">
                <a:latin typeface="Comic Sans MS" panose="030F0702030302020204" pitchFamily="66" charset="0"/>
              </a:rPr>
              <a:t>bryd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Corws</a:t>
            </a:r>
            <a:r>
              <a:rPr lang="en-GB" sz="3600" dirty="0">
                <a:latin typeface="Comic Sans MS" panose="030F0702030302020204" pitchFamily="66" charset="0"/>
              </a:rPr>
              <a:t>) Bap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dw-wa</a:t>
            </a:r>
            <a:r>
              <a:rPr lang="en-GB" sz="3600" dirty="0">
                <a:latin typeface="Comic Sans MS" panose="030F0702030302020204" pitchFamily="66" charset="0"/>
              </a:rPr>
              <a:t> bap </a:t>
            </a:r>
            <a:r>
              <a:rPr lang="en-GB" sz="3600" dirty="0" err="1">
                <a:latin typeface="Comic Sans MS" panose="030F0702030302020204" pitchFamily="66" charset="0"/>
              </a:rPr>
              <a:t>bap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shw-wa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wa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(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) </a:t>
            </a:r>
            <a:r>
              <a:rPr lang="en-GB" sz="3600" dirty="0" err="1">
                <a:latin typeface="Comic Sans MS" panose="030F0702030302020204" pitchFamily="66" charset="0"/>
              </a:rPr>
              <a:t>Pob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buwch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mor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denau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credwch</a:t>
            </a:r>
            <a:r>
              <a:rPr lang="en-GB" sz="3600" dirty="0">
                <a:latin typeface="Comic Sans MS" panose="030F0702030302020204" pitchFamily="66" charset="0"/>
              </a:rPr>
              <a:t> fi ag y </a:t>
            </a:r>
            <a:r>
              <a:rPr lang="en-GB" sz="3600" dirty="0" err="1">
                <a:latin typeface="Comic Sans MS" panose="030F0702030302020204" pitchFamily="66" charset="0"/>
              </a:rPr>
              <a:t>medrai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medrai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medrai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meadrai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fod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113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Cân</a:t>
            </a:r>
            <a:r>
              <a:rPr lang="en-GB" dirty="0" smtClean="0"/>
              <a:t> 8 </a:t>
            </a:r>
            <a:r>
              <a:rPr lang="en-GB" dirty="0" err="1" smtClean="0"/>
              <a:t>Pharo</a:t>
            </a:r>
            <a:r>
              <a:rPr lang="en-GB" dirty="0" smtClean="0"/>
              <a:t> </a:t>
            </a:r>
            <a:r>
              <a:rPr lang="en-GB" dirty="0" err="1" smtClean="0"/>
              <a:t>Druan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600" dirty="0" err="1" smtClean="0">
                <a:latin typeface="Comic Sans MS" panose="030F0702030302020204" pitchFamily="66" charset="0"/>
              </a:rPr>
              <a:t>Pharo</a:t>
            </a:r>
            <a:r>
              <a:rPr lang="en-GB" sz="3600" dirty="0" smtClean="0">
                <a:latin typeface="Comic Sans MS" panose="030F0702030302020204" pitchFamily="66" charset="0"/>
              </a:rPr>
              <a:t>: </a:t>
            </a:r>
            <a:r>
              <a:rPr lang="en-GB" sz="3600" dirty="0" err="1" smtClean="0">
                <a:latin typeface="Comic Sans MS" panose="030F0702030302020204" pitchFamily="66" charset="0"/>
              </a:rPr>
              <a:t>Mae’r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freuddwyd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ddirgelwch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Hei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beth</a:t>
            </a:r>
            <a:r>
              <a:rPr lang="en-GB" sz="3600" dirty="0">
                <a:latin typeface="Comic Sans MS" panose="030F0702030302020204" pitchFamily="66" charset="0"/>
              </a:rPr>
              <a:t> all </a:t>
            </a:r>
            <a:r>
              <a:rPr lang="en-GB" sz="3600" dirty="0" err="1">
                <a:latin typeface="Comic Sans MS" panose="030F0702030302020204" pitchFamily="66" charset="0"/>
              </a:rPr>
              <a:t>hyn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fod</a:t>
            </a:r>
            <a:r>
              <a:rPr lang="en-GB" sz="3600" dirty="0">
                <a:latin typeface="Comic Sans MS" panose="030F0702030302020204" pitchFamily="66" charset="0"/>
              </a:rPr>
              <a:t>?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‘</a:t>
            </a:r>
            <a:r>
              <a:rPr lang="en-GB" sz="3600" dirty="0" err="1">
                <a:latin typeface="Comic Sans MS" panose="030F0702030302020204" pitchFamily="66" charset="0"/>
              </a:rPr>
              <a:t>Dyw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brenhinoedd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ddim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wirion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Ond</a:t>
            </a:r>
            <a:r>
              <a:rPr lang="en-GB" sz="3600" dirty="0">
                <a:latin typeface="Comic Sans MS" panose="030F0702030302020204" pitchFamily="66" charset="0"/>
              </a:rPr>
              <a:t> ‘does dim </a:t>
            </a:r>
            <a:r>
              <a:rPr lang="en-GB" sz="3600" dirty="0" err="1">
                <a:latin typeface="Comic Sans MS" panose="030F0702030302020204" pitchFamily="66" charset="0"/>
              </a:rPr>
              <a:t>clem</a:t>
            </a:r>
            <a:r>
              <a:rPr lang="en-GB" sz="3600" dirty="0">
                <a:latin typeface="Comic Sans MS" panose="030F0702030302020204" pitchFamily="66" charset="0"/>
              </a:rPr>
              <a:t> gen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, Paid bod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greulon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Ceisio</a:t>
            </a:r>
            <a:r>
              <a:rPr lang="en-GB" sz="3600" dirty="0">
                <a:latin typeface="Comic Sans MS" panose="030F0702030302020204" pitchFamily="66" charset="0"/>
              </a:rPr>
              <a:t> help a </a:t>
            </a:r>
            <a:r>
              <a:rPr lang="en-GB" sz="3600" dirty="0" err="1">
                <a:latin typeface="Comic Sans MS" panose="030F0702030302020204" pitchFamily="66" charset="0"/>
              </a:rPr>
              <a:t>wnaf</a:t>
            </a:r>
            <a:r>
              <a:rPr lang="en-GB" sz="3600" dirty="0">
                <a:latin typeface="Comic Sans MS" panose="030F0702030302020204" pitchFamily="66" charset="0"/>
              </a:rPr>
              <a:t> gen </a:t>
            </a:r>
            <a:r>
              <a:rPr lang="en-GB" sz="3600" dirty="0" err="1">
                <a:latin typeface="Comic Sans MS" panose="030F0702030302020204" pitchFamily="66" charset="0"/>
              </a:rPr>
              <a:t>ti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Ac </a:t>
            </a:r>
            <a:r>
              <a:rPr lang="en-GB" sz="3600" dirty="0" err="1">
                <a:latin typeface="Comic Sans MS" panose="030F0702030302020204" pitchFamily="66" charset="0"/>
              </a:rPr>
              <a:t>mewn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breuddwyd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fy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mhoeni</a:t>
            </a:r>
            <a:r>
              <a:rPr lang="en-GB" sz="3600" dirty="0">
                <a:latin typeface="Comic Sans MS" panose="030F0702030302020204" pitchFamily="66" charset="0"/>
              </a:rPr>
              <a:t>’ </a:t>
            </a:r>
            <a:r>
              <a:rPr lang="en-GB" sz="3600" dirty="0" err="1">
                <a:latin typeface="Comic Sans MS" panose="030F0702030302020204" pitchFamily="66" charset="0"/>
              </a:rPr>
              <a:t>fawr</a:t>
            </a:r>
            <a:r>
              <a:rPr lang="en-GB" sz="3600" dirty="0">
                <a:latin typeface="Comic Sans MS" panose="030F0702030302020204" pitchFamily="66" charset="0"/>
              </a:rPr>
              <a:t>,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Dywed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plis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ei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fod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newydd</a:t>
            </a:r>
            <a:r>
              <a:rPr lang="en-GB" sz="3600" dirty="0">
                <a:latin typeface="Comic Sans MS" panose="030F0702030302020204" pitchFamily="66" charset="0"/>
              </a:rPr>
              <a:t> da</a:t>
            </a: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Hei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hei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hei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Joseff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gwranda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druan</a:t>
            </a:r>
            <a:r>
              <a:rPr lang="en-GB" sz="3600" dirty="0">
                <a:latin typeface="Comic Sans MS" panose="030F0702030302020204" pitchFamily="66" charset="0"/>
              </a:rPr>
              <a:t> o </a:t>
            </a:r>
            <a:r>
              <a:rPr lang="en-GB" sz="3600" dirty="0" err="1">
                <a:latin typeface="Comic Sans MS" panose="030F0702030302020204" pitchFamily="66" charset="0"/>
              </a:rPr>
              <a:t>Pharo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beth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sydd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bod? </a:t>
            </a: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86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</a:t>
            </a:r>
            <a:r>
              <a:rPr lang="en-GB" dirty="0"/>
              <a:t>9</a:t>
            </a:r>
            <a:r>
              <a:rPr lang="en-GB" dirty="0" smtClean="0"/>
              <a:t> Y </a:t>
            </a:r>
            <a:r>
              <a:rPr lang="en-GB" dirty="0" err="1" smtClean="0"/>
              <a:t>Brodyr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Aifft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‘</a:t>
            </a:r>
            <a:r>
              <a:rPr lang="en-GB" sz="3600" dirty="0" err="1" smtClean="0">
                <a:latin typeface="Comic Sans MS" panose="030F0702030302020204" pitchFamily="66" charset="0"/>
              </a:rPr>
              <a:t>Nôl</a:t>
            </a:r>
            <a:r>
              <a:rPr lang="en-GB" sz="3600" dirty="0" smtClean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yng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ngwlad</a:t>
            </a:r>
            <a:r>
              <a:rPr lang="en-GB" sz="3600" dirty="0">
                <a:latin typeface="Comic Sans MS" panose="030F0702030302020204" pitchFamily="66" charset="0"/>
              </a:rPr>
              <a:t> Canaan, </a:t>
            </a:r>
            <a:r>
              <a:rPr lang="en-GB" sz="3600" dirty="0" err="1">
                <a:latin typeface="Comic Sans MS" panose="030F0702030302020204" pitchFamily="66" charset="0"/>
              </a:rPr>
              <a:t>byd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caled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yw’r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byd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Anodd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cael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dau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benllinin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nghyd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Fe </a:t>
            </a:r>
            <a:r>
              <a:rPr lang="en-GB" sz="3600" dirty="0" err="1">
                <a:latin typeface="Comic Sans MS" panose="030F0702030302020204" pitchFamily="66" charset="0"/>
              </a:rPr>
              <a:t>ddaeth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newyn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a’n</a:t>
            </a:r>
            <a:r>
              <a:rPr lang="en-GB" sz="3600" dirty="0">
                <a:latin typeface="Comic Sans MS" panose="030F0702030302020204" pitchFamily="66" charset="0"/>
              </a:rPr>
              <a:t> dal </a:t>
            </a:r>
            <a:r>
              <a:rPr lang="en-GB" sz="3600" dirty="0" err="1">
                <a:latin typeface="Comic Sans MS" panose="030F0702030302020204" pitchFamily="66" charset="0"/>
              </a:rPr>
              <a:t>ni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heb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baratoi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err="1">
                <a:latin typeface="Comic Sans MS" panose="030F0702030302020204" pitchFamily="66" charset="0"/>
              </a:rPr>
              <a:t>Pawb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glem</a:t>
            </a:r>
            <a:r>
              <a:rPr lang="en-GB" sz="3600" dirty="0">
                <a:latin typeface="Comic Sans MS" panose="030F0702030302020204" pitchFamily="66" charset="0"/>
              </a:rPr>
              <a:t>, </a:t>
            </a:r>
            <a:r>
              <a:rPr lang="en-GB" sz="3600" dirty="0" err="1">
                <a:latin typeface="Comic Sans MS" panose="030F0702030302020204" pitchFamily="66" charset="0"/>
              </a:rPr>
              <a:t>pawb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yn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sâl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latin typeface="Comic Sans MS" panose="030F0702030302020204" pitchFamily="66" charset="0"/>
              </a:rPr>
              <a:t>heb</a:t>
            </a:r>
            <a:r>
              <a:rPr lang="en-GB" sz="3600" dirty="0">
                <a:latin typeface="Comic Sans MS" panose="030F0702030302020204" pitchFamily="66" charset="0"/>
              </a:rPr>
              <a:t> le </a:t>
            </a:r>
            <a:r>
              <a:rPr lang="en-GB" sz="3600" dirty="0" err="1">
                <a:latin typeface="Comic Sans MS" panose="030F0702030302020204" pitchFamily="66" charset="0"/>
              </a:rPr>
              <a:t>i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droi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Do, </a:t>
            </a:r>
            <a:r>
              <a:rPr lang="en-GB" sz="3600" dirty="0" err="1">
                <a:latin typeface="Comic Sans MS" panose="030F0702030302020204" pitchFamily="66" charset="0"/>
              </a:rPr>
              <a:t>fe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fuom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wastraffus</a:t>
            </a:r>
            <a:r>
              <a:rPr lang="en-GB" sz="3600" dirty="0">
                <a:latin typeface="Comic Sans MS" panose="030F0702030302020204" pitchFamily="66" charset="0"/>
              </a:rPr>
              <a:t> a </a:t>
            </a:r>
            <a:r>
              <a:rPr lang="en-GB" sz="3600" dirty="0" err="1">
                <a:latin typeface="Comic Sans MS" panose="030F0702030302020204" pitchFamily="66" charset="0"/>
              </a:rPr>
              <a:t>ffôl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Dim </a:t>
            </a:r>
            <a:r>
              <a:rPr lang="en-GB" sz="3600" dirty="0" err="1">
                <a:latin typeface="Comic Sans MS" panose="030F0702030302020204" pitchFamily="66" charset="0"/>
              </a:rPr>
              <a:t>ond</a:t>
            </a:r>
            <a:r>
              <a:rPr lang="en-GB" sz="3600" dirty="0">
                <a:latin typeface="Comic Sans MS" panose="030F0702030302020204" pitchFamily="66" charset="0"/>
              </a:rPr>
              <a:t> un </a:t>
            </a:r>
            <a:r>
              <a:rPr lang="en-GB" sz="3600" dirty="0" err="1">
                <a:latin typeface="Comic Sans MS" panose="030F0702030302020204" pitchFamily="66" charset="0"/>
              </a:rPr>
              <a:t>ddafad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fach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sydd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ar</a:t>
            </a:r>
            <a:r>
              <a:rPr lang="en-GB" sz="3600" dirty="0">
                <a:latin typeface="Comic Sans MS" panose="030F0702030302020204" pitchFamily="66" charset="0"/>
              </a:rPr>
              <a:t> </a:t>
            </a:r>
            <a:r>
              <a:rPr lang="en-GB" sz="3600" dirty="0" err="1">
                <a:latin typeface="Comic Sans MS" panose="030F0702030302020204" pitchFamily="66" charset="0"/>
              </a:rPr>
              <a:t>ôl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46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</a:t>
            </a:r>
            <a:r>
              <a:rPr lang="en-GB" dirty="0"/>
              <a:t>9</a:t>
            </a:r>
            <a:r>
              <a:rPr lang="en-GB" dirty="0" smtClean="0"/>
              <a:t> Y </a:t>
            </a:r>
            <a:r>
              <a:rPr lang="en-GB" dirty="0" err="1" smtClean="0"/>
              <a:t>Brodyr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Aifft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1"/>
            <a:ext cx="8784976" cy="434908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Rŷm yn llwgu yn llipa a llwyd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Yn yr Aifft, fe geir digon o fwyd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Mae ‘na ŷd mae ‘na gig ac mae pawb mor glên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Pwy a ŵyr na chawn weld yr hen Sphinx a’i </a:t>
            </a:r>
            <a:r>
              <a:rPr lang="cy-GB" sz="3600" dirty="0" smtClean="0">
                <a:latin typeface="Comic Sans MS" panose="030F0702030302020204" pitchFamily="66" charset="0"/>
              </a:rPr>
              <a:t>wên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Ffŵr (off?) â nhw, mynd a gadael eu bro,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Draw i’r Aifft i gael gair gyda Jo. 	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41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</a:t>
            </a:r>
            <a:r>
              <a:rPr lang="en-GB" dirty="0"/>
              <a:t>9</a:t>
            </a:r>
            <a:r>
              <a:rPr lang="en-GB" dirty="0" smtClean="0"/>
              <a:t> Y </a:t>
            </a:r>
            <a:r>
              <a:rPr lang="en-GB" dirty="0" err="1" smtClean="0"/>
              <a:t>Brodyr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Aifft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Gan </a:t>
            </a:r>
            <a:r>
              <a:rPr lang="cy-GB" sz="3600" dirty="0">
                <a:latin typeface="Comic Sans MS" panose="030F0702030302020204" pitchFamily="66" charset="0"/>
              </a:rPr>
              <a:t>ymgreinio yn llaes hyd y llawr</a:t>
            </a: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Rymus </a:t>
            </a:r>
            <a:r>
              <a:rPr lang="cy-GB" sz="3600" dirty="0">
                <a:latin typeface="Comic Sans MS" panose="030F0702030302020204" pitchFamily="66" charset="0"/>
              </a:rPr>
              <a:t>Un! Mae ein newyn yn </a:t>
            </a:r>
            <a:r>
              <a:rPr lang="cy-GB" sz="3600" dirty="0" smtClean="0">
                <a:latin typeface="Comic Sans MS" panose="030F0702030302020204" pitchFamily="66" charset="0"/>
              </a:rPr>
              <a:t>fawr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Roedd hi’n straen fawr i Joseff i guddio’i wên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Nid oedd brawd oedd yn cofio’r berthynas hen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(Joseff) Dysgaf wers iddynt oll ar eu rhawd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Wedi’r cyfan gwerthasant eu brawd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71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</a:t>
            </a:r>
            <a:r>
              <a:rPr lang="en-GB" dirty="0"/>
              <a:t>9</a:t>
            </a:r>
            <a:r>
              <a:rPr lang="en-GB" dirty="0" smtClean="0"/>
              <a:t> Y </a:t>
            </a:r>
            <a:r>
              <a:rPr lang="en-GB" dirty="0" err="1" smtClean="0"/>
              <a:t>Brodyr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Aifft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(Joseff) Breuddwydio wnes fy mod mewn maes, cynhaeaf ŷd oedd hi 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Un ar ddeg o’ch ‘sgubiau chi ymgrymodd i f’un i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Ac yna gwelais un ar ddeg o sêr yn cylchu’r nen 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Oll yn plygui’m seren i, Fy seren oedd yn ben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40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11 Y </a:t>
            </a:r>
            <a:r>
              <a:rPr lang="en-GB" dirty="0" err="1" smtClean="0"/>
              <a:t>Brodyr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dod</a:t>
            </a:r>
            <a:r>
              <a:rPr lang="en-GB" dirty="0" smtClean="0"/>
              <a:t> </a:t>
            </a:r>
            <a:r>
              <a:rPr lang="en-GB" dirty="0" err="1" smtClean="0"/>
              <a:t>i’r</a:t>
            </a:r>
            <a:r>
              <a:rPr lang="en-GB" dirty="0" smtClean="0"/>
              <a:t> </a:t>
            </a:r>
            <a:r>
              <a:rPr lang="en-GB" dirty="0" err="1" smtClean="0"/>
              <a:t>Aifft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(Joseff) ‘Efallai mai ysbiwyr ydych, twyllo yw’ch bryd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Ceisio dweud fod arnoch newyn, Celwydd i gyd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Stori bîg yw hon rwy’n siwr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Pam y dylwn i eich helpu? Pa help gawn i? 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Pam y dylwn i eich credu, A’i twyllo ‘rych chi?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887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12 </a:t>
            </a:r>
            <a:r>
              <a:rPr lang="en-GB" dirty="0" err="1" smtClean="0"/>
              <a:t>Crafu</a:t>
            </a:r>
            <a:r>
              <a:rPr lang="en-GB" dirty="0" smtClean="0"/>
              <a:t> </a:t>
            </a:r>
            <a:r>
              <a:rPr lang="en-GB" dirty="0" err="1" smtClean="0"/>
              <a:t>Crafu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Crafu</a:t>
            </a:r>
            <a:r>
              <a:rPr lang="cy-GB" sz="3600" dirty="0">
                <a:latin typeface="Comic Sans MS" panose="030F0702030302020204" pitchFamily="66" charset="0"/>
              </a:rPr>
              <a:t>, crafu, gwranda ein cry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Cwympo, mostwng erfyn i ti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(Joseff) Mae’r stori ddwedwch yn llawn tristwch, A’m dagrau sy’n llyn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Mae eich hanes yn fy nghlwyfo reit yn fan hyn</a:t>
            </a:r>
          </a:p>
          <a:p>
            <a:pPr marL="0" indent="0">
              <a:buNone/>
            </a:pPr>
            <a:r>
              <a:rPr lang="cy-GB" sz="3600" dirty="0">
                <a:solidFill>
                  <a:schemeClr val="tx2"/>
                </a:solidFill>
                <a:latin typeface="Comic Sans MS" panose="030F0702030302020204" pitchFamily="66" charset="0"/>
              </a:rPr>
              <a:t>(Brodyr) Dyna wir ein gobaith </a:t>
            </a:r>
            <a:r>
              <a:rPr lang="cy-GB" sz="3600" dirty="0" smtClean="0">
                <a:solidFill>
                  <a:schemeClr val="tx2"/>
                </a:solidFill>
                <a:latin typeface="Comic Sans MS" panose="030F0702030302020204" pitchFamily="66" charset="0"/>
              </a:rPr>
              <a:t>ni, Crafu</a:t>
            </a:r>
            <a:r>
              <a:rPr lang="cy-GB" sz="3600" dirty="0">
                <a:solidFill>
                  <a:schemeClr val="tx2"/>
                </a:solidFill>
                <a:latin typeface="Comic Sans MS" panose="030F0702030302020204" pitchFamily="66" charset="0"/>
              </a:rPr>
              <a:t>, crafu...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(Joseff) Tynnu wnewch linynnau’n nghalon, rhof falm ar eich clwy’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Fe gytunaf â’ch dymuniad, Yn wir llawer mwy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02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12 </a:t>
            </a:r>
            <a:r>
              <a:rPr lang="en-GB" dirty="0" err="1" smtClean="0"/>
              <a:t>Crafu</a:t>
            </a:r>
            <a:r>
              <a:rPr lang="en-GB" dirty="0" smtClean="0"/>
              <a:t> </a:t>
            </a:r>
            <a:r>
              <a:rPr lang="en-GB" dirty="0" err="1" smtClean="0"/>
              <a:t>Crafu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i="1" dirty="0">
                <a:latin typeface="Comic Sans MS" panose="030F0702030302020204" pitchFamily="66" charset="0"/>
              </a:rPr>
              <a:t>(</a:t>
            </a:r>
            <a:r>
              <a:rPr lang="cy-GB" sz="3600" i="1" dirty="0" smtClean="0">
                <a:latin typeface="Comic Sans MS" panose="030F0702030302020204" pitchFamily="66" charset="0"/>
              </a:rPr>
              <a:t>Brodyr Llafar) </a:t>
            </a:r>
            <a:r>
              <a:rPr lang="cy-GB" sz="3600" i="1" dirty="0">
                <a:latin typeface="Comic Sans MS" panose="030F0702030302020204" pitchFamily="66" charset="0"/>
              </a:rPr>
              <a:t>Diolch diolch, diolch i ti </a:t>
            </a:r>
          </a:p>
          <a:p>
            <a:pPr marL="0" indent="0">
              <a:buNone/>
            </a:pPr>
            <a:r>
              <a:rPr lang="cy-GB" sz="3600" i="1" dirty="0">
                <a:latin typeface="Comic Sans MS" panose="030F0702030302020204" pitchFamily="66" charset="0"/>
              </a:rPr>
              <a:t>Crymu crymu, bendithia di 		x2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ARAFU 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(Llefarwyr) Rhoddodd Joseff sacheidiau o fwyd 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Nes rhoi gwên ar eu ffals w’nebau llwyd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02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12 </a:t>
            </a:r>
            <a:r>
              <a:rPr lang="en-GB" dirty="0" err="1" smtClean="0"/>
              <a:t>Crafu</a:t>
            </a:r>
            <a:r>
              <a:rPr lang="en-GB" dirty="0" smtClean="0"/>
              <a:t> </a:t>
            </a:r>
            <a:r>
              <a:rPr lang="en-GB" dirty="0" err="1" smtClean="0"/>
              <a:t>Crafu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YN FYWIOG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(Corws) Heb yn wybod i neb, cymrodd Joseff sach.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Cuddiodd gwpan aur yn un Benjamin bach 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Yna Joseff, mewn llais oer fel iâ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Pan ddaeth amser i gychwyn droes arnynt i gyd gan ddweud 			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Na</a:t>
            </a:r>
            <a:r>
              <a:rPr lang="cy-GB" sz="3600" dirty="0">
                <a:latin typeface="Comic Sans MS" panose="030F0702030302020204" pitchFamily="66" charset="0"/>
              </a:rPr>
              <a:t>! Na! Na! Na! Na!		(Joseff, llefarwyr a’r corws)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956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12 Jacob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cyrraedd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Aifft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I’r </a:t>
            </a:r>
            <a:r>
              <a:rPr lang="cy-GB" sz="3600" dirty="0">
                <a:latin typeface="Comic Sans MS" panose="030F0702030302020204" pitchFamily="66" charset="0"/>
              </a:rPr>
              <a:t>Aifft fe deithiodd Jacob, yn heini daeth o’r pair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A Joseff aeth i’w gwrdd ag ef fel dirprwy gwlad yr Aifft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Yr Aifft, Yr Aifft.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(Joseff) Trwy lygaid cau, caf gip drwy’r llenni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Gwelaf drwy hynny beth sy’n wir neu gau.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Ymhell i ffwrdd, rhywun sy’n wylo,</a:t>
            </a:r>
          </a:p>
          <a:p>
            <a:pPr marL="0" indent="0">
              <a:buNone/>
            </a:pPr>
            <a:r>
              <a:rPr lang="cy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Tra mae’r byd yn huno, Yn fy mreuddwyd brau.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7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(Joseff) Trwy lygaid cau, caf gip drwy’r llenni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Gwelaf drwy hynny beth sy’n wir neu gau.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Ymhell i ffwrdd, rhywun sy’n wylo,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Tra mae’r byd yn huno, Yn fy mreuddwyd brau.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7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Gwisgaf </a:t>
            </a:r>
            <a:r>
              <a:rPr lang="cy-GB" sz="3600" dirty="0">
                <a:latin typeface="Comic Sans MS" panose="030F0702030302020204" pitchFamily="66" charset="0"/>
              </a:rPr>
              <a:t>fy nghôt	 </a:t>
            </a:r>
            <a:r>
              <a:rPr lang="cy-GB" sz="3600" dirty="0" smtClean="0">
                <a:latin typeface="Comic Sans MS" panose="030F0702030302020204" pitchFamily="66" charset="0"/>
              </a:rPr>
              <a:t>              </a:t>
            </a:r>
            <a:r>
              <a:rPr lang="cy-GB" sz="1800" dirty="0" smtClean="0">
                <a:latin typeface="Comic Sans MS" panose="030F0702030302020204" pitchFamily="66" charset="0"/>
              </a:rPr>
              <a:t>(</a:t>
            </a:r>
            <a:r>
              <a:rPr lang="cy-GB" sz="1800" dirty="0">
                <a:latin typeface="Comic Sans MS" panose="030F0702030302020204" pitchFamily="66" charset="0"/>
              </a:rPr>
              <a:t>Corws) Gwisgaf fy nghôt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O </a:t>
            </a:r>
            <a:r>
              <a:rPr lang="cy-GB" sz="3600" dirty="0">
                <a:latin typeface="Comic Sans MS" panose="030F0702030302020204" pitchFamily="66" charset="0"/>
              </a:rPr>
              <a:t>sidan lliwgar 					Aaaa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A’i </a:t>
            </a:r>
            <a:r>
              <a:rPr lang="cy-GB" sz="3600" dirty="0">
                <a:latin typeface="Comic Sans MS" panose="030F0702030302020204" pitchFamily="66" charset="0"/>
              </a:rPr>
              <a:t>phlygion llachar					</a:t>
            </a:r>
            <a:r>
              <a:rPr lang="cy-GB" sz="3600" dirty="0" smtClean="0">
                <a:latin typeface="Comic Sans MS" panose="030F0702030302020204" pitchFamily="66" charset="0"/>
              </a:rPr>
              <a:t>								Aaa</a:t>
            </a: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O fy nghylch yn cau </a:t>
            </a: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27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(Joseff) Dros orwel pell </a:t>
            </a:r>
            <a:r>
              <a:rPr lang="cy-GB" sz="3600" dirty="0" smtClean="0">
                <a:latin typeface="Comic Sans MS" panose="030F0702030302020204" pitchFamily="66" charset="0"/>
              </a:rPr>
              <a:t>               </a:t>
            </a:r>
            <a:r>
              <a:rPr lang="cy-GB" sz="2600" dirty="0" smtClean="0">
                <a:latin typeface="Comic Sans MS" panose="030F0702030302020204" pitchFamily="66" charset="0"/>
              </a:rPr>
              <a:t>(</a:t>
            </a:r>
            <a:r>
              <a:rPr lang="cy-GB" sz="2600" dirty="0">
                <a:latin typeface="Comic Sans MS" panose="030F0702030302020204" pitchFamily="66" charset="0"/>
              </a:rPr>
              <a:t>Corws) Dros orwel pell </a:t>
            </a: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Mae </a:t>
            </a:r>
            <a:r>
              <a:rPr lang="cy-GB" sz="3600" dirty="0">
                <a:latin typeface="Comic Sans MS" panose="030F0702030302020204" pitchFamily="66" charset="0"/>
              </a:rPr>
              <a:t>dydd yn gwawrio 				Aaaa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A’r </a:t>
            </a:r>
            <a:r>
              <a:rPr lang="cy-GB" sz="3600" dirty="0">
                <a:latin typeface="Comic Sans MS" panose="030F0702030302020204" pitchFamily="66" charset="0"/>
              </a:rPr>
              <a:t>holl fyd sy’n deffro 				</a:t>
            </a:r>
            <a:r>
              <a:rPr lang="cy-GB" sz="3600" dirty="0" smtClean="0">
                <a:latin typeface="Comic Sans MS" panose="030F0702030302020204" pitchFamily="66" charset="0"/>
              </a:rPr>
              <a:t>								Aaaa</a:t>
            </a: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Yn fy mreuddwyd brau 			             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Yn </a:t>
            </a:r>
            <a:r>
              <a:rPr lang="cy-GB" sz="3600" dirty="0">
                <a:latin typeface="Comic Sans MS" panose="030F0702030302020204" pitchFamily="66" charset="0"/>
              </a:rPr>
              <a:t>fy mreuddwyd brau   (pawb yn unsain, gyda’i gilydd)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70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Mewn </a:t>
            </a:r>
            <a:r>
              <a:rPr lang="cy-GB" sz="3600" dirty="0">
                <a:latin typeface="Comic Sans MS" panose="030F0702030302020204" pitchFamily="66" charset="0"/>
              </a:rPr>
              <a:t>fflach o dân,  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storm </a:t>
            </a:r>
            <a:r>
              <a:rPr lang="cy-GB" sz="3600" dirty="0">
                <a:latin typeface="Comic Sans MS" panose="030F0702030302020204" pitchFamily="66" charset="0"/>
              </a:rPr>
              <a:t>o wynt 				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Fy </a:t>
            </a:r>
            <a:r>
              <a:rPr lang="cy-GB" sz="3600" dirty="0" smtClean="0">
                <a:latin typeface="Comic Sans MS" panose="030F0702030302020204" pitchFamily="66" charset="0"/>
              </a:rPr>
              <a:t>euraidd </a:t>
            </a:r>
            <a:r>
              <a:rPr lang="cy-GB" sz="3600" dirty="0">
                <a:latin typeface="Comic Sans MS" panose="030F0702030302020204" pitchFamily="66" charset="0"/>
              </a:rPr>
              <a:t>gôt a aeth i’w hynt. 	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Ei llwiau’n cilio’n ôl i’r t’wyllwch, Minnau yno f’hun.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98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Ga’i fynd yn ôl 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i </a:t>
            </a:r>
            <a:r>
              <a:rPr lang="cy-GB" sz="3600" dirty="0">
                <a:latin typeface="Comic Sans MS" panose="030F0702030302020204" pitchFamily="66" charset="0"/>
              </a:rPr>
              <a:t>gychwyn eto?			</a:t>
            </a:r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Mae’r golau’n gwanio, 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nos </a:t>
            </a:r>
            <a:r>
              <a:rPr lang="cy-GB" sz="3600" dirty="0">
                <a:latin typeface="Comic Sans MS" panose="030F0702030302020204" pitchFamily="66" charset="0"/>
              </a:rPr>
              <a:t>o’m cylch yn cau		 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A </a:t>
            </a:r>
            <a:r>
              <a:rPr lang="cy-GB" sz="3600" dirty="0">
                <a:latin typeface="Comic Sans MS" panose="030F0702030302020204" pitchFamily="66" charset="0"/>
              </a:rPr>
              <a:t>ddaw yn ôl, 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drwy </a:t>
            </a:r>
            <a:r>
              <a:rPr lang="cy-GB" sz="3600" dirty="0">
                <a:latin typeface="Comic Sans MS" panose="030F0702030302020204" pitchFamily="66" charset="0"/>
              </a:rPr>
              <a:t>wyll y cyfnos?			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Rwyn </a:t>
            </a:r>
            <a:r>
              <a:rPr lang="cy-GB" sz="3600" dirty="0">
                <a:latin typeface="Comic Sans MS" panose="030F0702030302020204" pitchFamily="66" charset="0"/>
              </a:rPr>
              <a:t>dal i aros 					</a:t>
            </a: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cy-GB" sz="3600" dirty="0" smtClean="0">
                <a:latin typeface="Comic Sans MS" panose="030F0702030302020204" pitchFamily="66" charset="0"/>
              </a:rPr>
              <a:t>Am </a:t>
            </a:r>
            <a:r>
              <a:rPr lang="cy-GB" sz="3600" dirty="0">
                <a:latin typeface="Comic Sans MS" panose="030F0702030302020204" pitchFamily="66" charset="0"/>
              </a:rPr>
              <a:t>fy mreuddwyd brau. 				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04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Cân</a:t>
            </a:r>
            <a:r>
              <a:rPr lang="en-GB" dirty="0" smtClean="0"/>
              <a:t> 13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fy</a:t>
            </a:r>
            <a:r>
              <a:rPr lang="en-GB" dirty="0" smtClean="0"/>
              <a:t> </a:t>
            </a:r>
            <a:r>
              <a:rPr lang="en-GB" dirty="0" err="1" smtClean="0"/>
              <a:t>mreuddwyd</a:t>
            </a:r>
            <a:r>
              <a:rPr lang="en-GB" dirty="0" smtClean="0"/>
              <a:t> </a:t>
            </a:r>
            <a:r>
              <a:rPr lang="en-GB" dirty="0" err="1" smtClean="0"/>
              <a:t>brau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r>
              <a:rPr lang="cy-GB" sz="3600" b="1" dirty="0"/>
              <a:t>Y</a:t>
            </a:r>
            <a:r>
              <a:rPr lang="cy-GB" sz="3600" dirty="0"/>
              <a:t> (Llefarwyr, corws a Joseff) </a:t>
            </a:r>
            <a:endParaRPr lang="en-GB" sz="3600" dirty="0"/>
          </a:p>
          <a:p>
            <a:r>
              <a:rPr lang="cy-GB" sz="3600" dirty="0"/>
              <a:t>Tyrd eto liwgar gôt, fy rhyfeddol liwgar gôt,</a:t>
            </a:r>
            <a:endParaRPr lang="en-GB" sz="3600" dirty="0"/>
          </a:p>
          <a:p>
            <a:r>
              <a:rPr lang="cy-GB" sz="3600" dirty="0"/>
              <a:t>Tyrd eto liwgar gôt, fy rhyfeddol liwgar gôt. </a:t>
            </a:r>
            <a:endParaRPr lang="en-GB" sz="3600" dirty="0"/>
          </a:p>
          <a:p>
            <a:pPr marL="0" indent="0">
              <a:buNone/>
            </a:pPr>
            <a:r>
              <a:rPr lang="cy-GB" sz="3600" dirty="0">
                <a:latin typeface="Comic Sans MS" panose="030F0702030302020204" pitchFamily="66" charset="0"/>
              </a:rPr>
              <a:t>				</a:t>
            </a:r>
          </a:p>
          <a:p>
            <a:pPr marL="0" indent="0">
              <a:buNone/>
            </a:pPr>
            <a:endParaRPr lang="cy-GB" sz="36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cy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83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2321</Words>
  <Application>Microsoft Office PowerPoint</Application>
  <PresentationFormat>On-screen Show (4:3)</PresentationFormat>
  <Paragraphs>394</Paragraphs>
  <Slides>60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1" baseType="lpstr">
      <vt:lpstr>Office Theme</vt:lpstr>
      <vt:lpstr>Cân 1 – Jacob a’i griw (Cyfeirnod C - Corws)</vt:lpstr>
      <vt:lpstr>Cân 1 Corws</vt:lpstr>
      <vt:lpstr>Cân 1 Corws</vt:lpstr>
      <vt:lpstr>Cân 1 Corws</vt:lpstr>
      <vt:lpstr>Cân 1 (Llefarwyr)</vt:lpstr>
      <vt:lpstr>Cân 1 Corws</vt:lpstr>
      <vt:lpstr>Cân 1</vt:lpstr>
      <vt:lpstr>Cân 2 Côt Joseff (Corws)</vt:lpstr>
      <vt:lpstr>Cân 2 Côt Joseff Corws</vt:lpstr>
      <vt:lpstr>Cân 2 Côt Joseff Corws</vt:lpstr>
      <vt:lpstr>Cân 2 Côt Joseff Corws</vt:lpstr>
      <vt:lpstr>Cân 2 Côt Joseff</vt:lpstr>
      <vt:lpstr>Cân 2 Côt Joseff</vt:lpstr>
      <vt:lpstr>Cân 2 Côt Joseff</vt:lpstr>
      <vt:lpstr>Cân 2 Côt Joseff Llefarwyr</vt:lpstr>
      <vt:lpstr>Cân 3 Breuddwydion Joseff</vt:lpstr>
      <vt:lpstr>Cân 3 Breuddwydion Joseff (ser)</vt:lpstr>
      <vt:lpstr>Cân 3 Breuddwydion Joseff (ser)</vt:lpstr>
      <vt:lpstr>Cân 4 Joseff druan</vt:lpstr>
      <vt:lpstr>Cân 4 Joseff druan</vt:lpstr>
      <vt:lpstr>Cân 5 Potiphar</vt:lpstr>
      <vt:lpstr>Cân 5 Potiphar - Corws</vt:lpstr>
      <vt:lpstr>Cân 5 Potiphar - Corws</vt:lpstr>
      <vt:lpstr>Cân 5 Potiphar - Corws</vt:lpstr>
      <vt:lpstr>Cân 5 Potiphar - Corws</vt:lpstr>
      <vt:lpstr>Cân 5 Potiphar - Corws</vt:lpstr>
      <vt:lpstr>Cân 5 Potiphar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Cân 7 – Ffwr a ti Joseff</vt:lpstr>
      <vt:lpstr>Cân 7- Ffwr a ti Joseff</vt:lpstr>
      <vt:lpstr>Cân 8 Pharo Druan</vt:lpstr>
      <vt:lpstr>Cân 8 Pharo Druan</vt:lpstr>
      <vt:lpstr>Cân 8 Pharo Druan</vt:lpstr>
      <vt:lpstr>Cân 8 Pharo Druan</vt:lpstr>
      <vt:lpstr>Cân 8 Pharo Druan</vt:lpstr>
      <vt:lpstr>Cân 8 Pharo Druan</vt:lpstr>
      <vt:lpstr>Cân 8 Pharo Druan</vt:lpstr>
      <vt:lpstr>Cân 8 Pharo Druan</vt:lpstr>
      <vt:lpstr>Cân 9 Y Brodyr yn dod i’r Aifft</vt:lpstr>
      <vt:lpstr>Cân 9 Y Brodyr yn dod i’r Aifft</vt:lpstr>
      <vt:lpstr>Cân 9 Y Brodyr yn dod i’r Aifft</vt:lpstr>
      <vt:lpstr>Cân 9 Y Brodyr yn dod i’r Aifft</vt:lpstr>
      <vt:lpstr>Cân 11 Y Brodyr yn dod i’r Aifft</vt:lpstr>
      <vt:lpstr>Cân 12 Crafu Crafu</vt:lpstr>
      <vt:lpstr>Cân 12 Crafu Crafu</vt:lpstr>
      <vt:lpstr>Cân 12 Crafu Crafu</vt:lpstr>
      <vt:lpstr>Cân 12 Jacob yn cyrraedd yr Aifft</vt:lpstr>
      <vt:lpstr>Cân 13 Yn fy mreuddwyd brau</vt:lpstr>
      <vt:lpstr>Cân 13 Yn fy mreuddwyd brau</vt:lpstr>
      <vt:lpstr>Cân 13 Yn fy mreuddwyd brau</vt:lpstr>
      <vt:lpstr>Cân 13 Yn fy mreuddwyd brau</vt:lpstr>
      <vt:lpstr>Cân 13 Yn fy mreuddwyd brau</vt:lpstr>
      <vt:lpstr>Cân 13 Yn fy mreuddwyd brau</vt:lpstr>
      <vt:lpstr>Cân 13 Yn fy mreuddwyd brau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52</cp:revision>
  <dcterms:created xsi:type="dcterms:W3CDTF">2019-11-04T14:37:29Z</dcterms:created>
  <dcterms:modified xsi:type="dcterms:W3CDTF">2019-12-04T14:28:06Z</dcterms:modified>
</cp:coreProperties>
</file>