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2" r:id="rId1"/>
    <p:sldMasterId id="2147483683" r:id="rId2"/>
    <p:sldMasterId id="2147483684" r:id="rId3"/>
  </p:sldMasterIdLst>
  <p:notesMasterIdLst>
    <p:notesMasterId r:id="rId37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</p:sldIdLst>
  <p:sldSz cx="9144000" cy="5143500" type="screen16x9"/>
  <p:notesSz cx="6858000" cy="9144000"/>
  <p:embeddedFontLst>
    <p:embeddedFont>
      <p:font typeface="Comic Sans MS" panose="030F0702030302020204" pitchFamily="66" charset="0"/>
      <p:regular r:id="rId38"/>
      <p:bold r:id="rId39"/>
      <p:italic r:id="rId40"/>
      <p:boldItalic r:id="rId41"/>
    </p:embeddedFont>
    <p:embeddedFont>
      <p:font typeface="Oi" panose="020B0604020202020204" charset="0"/>
      <p:regular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2.fntdata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5.fntdata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3.fntdata"/><Relationship Id="rId45" Type="http://schemas.openxmlformats.org/officeDocument/2006/relationships/font" Target="fonts/font8.fntdata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7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font" Target="fonts/font6.fntdata"/><Relationship Id="rId48" Type="http://schemas.openxmlformats.org/officeDocument/2006/relationships/viewProps" Target="viewProp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font" Target="fonts/font1.fntdata"/><Relationship Id="rId46" Type="http://schemas.openxmlformats.org/officeDocument/2006/relationships/font" Target="fonts/font9.fntdata"/><Relationship Id="rId20" Type="http://schemas.openxmlformats.org/officeDocument/2006/relationships/slide" Target="slides/slide17.xml"/><Relationship Id="rId41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2080d609ef0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g2080d609ef0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2080d609ef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g2080d609ef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g2080d609ef0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9" name="Google Shape;219;g2080d609ef0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080d609ef0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4" name="Google Shape;224;g2080d609ef0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g2080d609ef0_0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9" name="Google Shape;229;g2080d609ef0_0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g2080d609ef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4" name="Google Shape;234;g2080d609ef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2080d609ef0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g2080d609ef0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2080d609ef0_0_1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4" name="Google Shape;244;g2080d609ef0_0_1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1" name="Google Shape;251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g1fb693c63fb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" name="Google Shape;257;g1fb693c63fb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2080d609ef0_0_2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2" name="Google Shape;262;g2080d609ef0_0_2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2080d609ef0_0_2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2080d609ef0_0_27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g2080d609ef0_0_2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3" name="Google Shape;273;g2080d609ef0_0_2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g2080d609ef0_0_2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8" name="Google Shape;278;g2080d609ef0_0_2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2080d609ef0_0_3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3" name="Google Shape;283;g2080d609ef0_0_3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g2080d609ef0_0_3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g2080d609ef0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2080d609ef0_0_3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g2080d609ef0_0_3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2080d609ef0_0_3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g2080d609ef0_0_3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g2080d609ef0_0_56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3" name="Google Shape;303;g2080d609ef0_0_56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2080d609ef0_0_5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9" name="Google Shape;309;g2080d609ef0_0_5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2080d609ef0_0_5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g2080d609ef0_0_5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2080d609ef0_0_58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1" name="Google Shape;321;g2080d609ef0_0_58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g2080d609ef0_0_5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7" name="Google Shape;327;g2080d609ef0_0_5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2080d609ef0_0_5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g2080d609ef0_0_5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2080d609ef0_0_5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g2080d609ef0_0_5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2080d609ef0_0_6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g2080d609ef0_0_6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2080d609ef0_0_6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g2080d609ef0_0_6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2080d609ef0_0_6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g2080d609ef0_0_6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2080d609ef0_0_6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g2080d609ef0_0_6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g2080d609ef0_0_6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6" name="Google Shape;366;g2080d609ef0_0_6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2080d609ef0_0_6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g2080d609ef0_0_6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2080d609ef0_0_6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g2080d609ef0_0_6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0" name="Google Shape;380;g2080d609ef0_0_6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1" name="Google Shape;381;g2080d609ef0_0_6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1pPr>
            <a:lvl2pPr marL="914400" lvl="1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2pPr>
            <a:lvl3pPr marL="1371600" lvl="2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3pPr>
            <a:lvl4pPr marL="1828800" lvl="3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4pPr>
            <a:lvl5pPr marL="2286000" lvl="4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5pPr>
            <a:lvl6pPr marL="2743200" lvl="5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■"/>
              <a:defRPr/>
            </a:lvl6pPr>
            <a:lvl7pPr marL="3200400" lvl="6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/>
            </a:lvl7pPr>
            <a:lvl8pPr marL="3657600" lvl="7" indent="-34290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○"/>
              <a:defRPr/>
            </a:lvl8pPr>
            <a:lvl9pPr marL="4114800" lvl="8" indent="-342900" algn="l" rtl="0">
              <a:spcBef>
                <a:spcPts val="1200"/>
              </a:spcBef>
              <a:spcAft>
                <a:spcPts val="1200"/>
              </a:spcAft>
              <a:buClr>
                <a:schemeClr val="dk1"/>
              </a:buClr>
              <a:buSzPts val="1800"/>
              <a:buChar char="■"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 rot="5400000">
            <a:off x="5463750" y="1371629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1272750" y="-609572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8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18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</p:sp>
      <p:sp>
        <p:nvSpPr>
          <p:cNvPr id="83" name="Google Shape;83;p18"/>
          <p:cNvSpPr txBox="1">
            <a:spLocks noGrp="1"/>
          </p:cNvSpPr>
          <p:nvPr>
            <p:ph type="body" idx="1"/>
          </p:nvPr>
        </p:nvSpPr>
        <p:spPr>
          <a:xfrm>
            <a:off x="1792288" y="4025504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84" name="Google Shape;84;p1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9"/>
          <p:cNvSpPr txBox="1">
            <a:spLocks noGrp="1"/>
          </p:cNvSpPr>
          <p:nvPr>
            <p:ph type="title"/>
          </p:nvPr>
        </p:nvSpPr>
        <p:spPr>
          <a:xfrm>
            <a:off x="457200" y="204788"/>
            <a:ext cx="3008400" cy="87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90" name="Google Shape;90;p19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91" name="Google Shape;91;p1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2" name="Google Shape;92;p1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2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2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2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2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2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2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6" name="Google Shape;106;p22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07" name="Google Shape;107;p22"/>
          <p:cNvSpPr txBox="1">
            <a:spLocks noGrp="1"/>
          </p:cNvSpPr>
          <p:nvPr>
            <p:ph type="body" idx="3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08" name="Google Shape;108;p22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09" name="Google Shape;109;p2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0" name="Google Shape;110;p2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>
            <a:spLocks noGrp="1"/>
          </p:cNvSpPr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4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 rtl="0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22" name="Google Shape;122;p2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8" name="Google Shape;128;p2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9" name="Google Shape;129;p2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9" name="Google Shape;139;p2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0" name="Google Shape;140;p2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1" name="Google Shape;141;p2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8"/>
          <p:cNvSpPr txBox="1">
            <a:spLocks noGrp="1"/>
          </p:cNvSpPr>
          <p:nvPr>
            <p:ph type="ctrTitle"/>
          </p:nvPr>
        </p:nvSpPr>
        <p:spPr>
          <a:xfrm>
            <a:off x="685800" y="1597819"/>
            <a:ext cx="7772400" cy="1102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8"/>
          <p:cNvSpPr txBox="1"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0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 rtl="0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46" name="Google Shape;146;p28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28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28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9"/>
          <p:cNvSpPr txBox="1">
            <a:spLocks noGrp="1"/>
          </p:cNvSpPr>
          <p:nvPr>
            <p:ph type="title"/>
          </p:nvPr>
        </p:nvSpPr>
        <p:spPr>
          <a:xfrm>
            <a:off x="722313" y="3305175"/>
            <a:ext cx="77724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9"/>
          <p:cNvSpPr txBox="1">
            <a:spLocks noGrp="1"/>
          </p:cNvSpPr>
          <p:nvPr>
            <p:ph type="body" idx="1"/>
          </p:nvPr>
        </p:nvSpPr>
        <p:spPr>
          <a:xfrm>
            <a:off x="722313" y="2180035"/>
            <a:ext cx="7772400" cy="112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 rtl="0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 rtl="0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p29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9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29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3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58" name="Google Shape;158;p30"/>
          <p:cNvSpPr txBox="1">
            <a:spLocks noGrp="1"/>
          </p:cNvSpPr>
          <p:nvPr>
            <p:ph type="body" idx="2"/>
          </p:nvPr>
        </p:nvSpPr>
        <p:spPr>
          <a:xfrm>
            <a:off x="4648200" y="1200150"/>
            <a:ext cx="4038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159" name="Google Shape;159;p30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0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30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1"/>
          <p:cNvSpPr txBox="1">
            <a:spLocks noGrp="1"/>
          </p:cNvSpPr>
          <p:nvPr>
            <p:ph type="body" idx="1"/>
          </p:nvPr>
        </p:nvSpPr>
        <p:spPr>
          <a:xfrm>
            <a:off x="457200" y="1151335"/>
            <a:ext cx="40401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65" name="Google Shape;165;p31"/>
          <p:cNvSpPr txBox="1">
            <a:spLocks noGrp="1"/>
          </p:cNvSpPr>
          <p:nvPr>
            <p:ph type="body" idx="2"/>
          </p:nvPr>
        </p:nvSpPr>
        <p:spPr>
          <a:xfrm>
            <a:off x="457200" y="1631156"/>
            <a:ext cx="40401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66" name="Google Shape;166;p31"/>
          <p:cNvSpPr txBox="1">
            <a:spLocks noGrp="1"/>
          </p:cNvSpPr>
          <p:nvPr>
            <p:ph type="body" idx="3"/>
          </p:nvPr>
        </p:nvSpPr>
        <p:spPr>
          <a:xfrm>
            <a:off x="4645025" y="1151335"/>
            <a:ext cx="4041900" cy="4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167" name="Google Shape;167;p31"/>
          <p:cNvSpPr txBox="1">
            <a:spLocks noGrp="1"/>
          </p:cNvSpPr>
          <p:nvPr>
            <p:ph type="body" idx="4"/>
          </p:nvPr>
        </p:nvSpPr>
        <p:spPr>
          <a:xfrm>
            <a:off x="4645025" y="1631156"/>
            <a:ext cx="4041900" cy="296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 rtl="0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168" name="Google Shape;168;p31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31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31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32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2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32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3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33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3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4"/>
          <p:cNvSpPr txBox="1">
            <a:spLocks noGrp="1"/>
          </p:cNvSpPr>
          <p:nvPr>
            <p:ph type="title"/>
          </p:nvPr>
        </p:nvSpPr>
        <p:spPr>
          <a:xfrm>
            <a:off x="457200" y="204788"/>
            <a:ext cx="3008400" cy="87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34"/>
          <p:cNvSpPr txBox="1">
            <a:spLocks noGrp="1"/>
          </p:cNvSpPr>
          <p:nvPr>
            <p:ph type="body" idx="1"/>
          </p:nvPr>
        </p:nvSpPr>
        <p:spPr>
          <a:xfrm>
            <a:off x="3575050" y="204788"/>
            <a:ext cx="5111700" cy="438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183" name="Google Shape;183;p34"/>
          <p:cNvSpPr txBox="1">
            <a:spLocks noGrp="1"/>
          </p:cNvSpPr>
          <p:nvPr>
            <p:ph type="body" idx="2"/>
          </p:nvPr>
        </p:nvSpPr>
        <p:spPr>
          <a:xfrm>
            <a:off x="457200" y="1076325"/>
            <a:ext cx="3008400" cy="351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84" name="Google Shape;184;p3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5"/>
          <p:cNvSpPr txBox="1">
            <a:spLocks noGrp="1"/>
          </p:cNvSpPr>
          <p:nvPr>
            <p:ph type="title"/>
          </p:nvPr>
        </p:nvSpPr>
        <p:spPr>
          <a:xfrm>
            <a:off x="1792288" y="3600450"/>
            <a:ext cx="5486400" cy="42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35"/>
          <p:cNvSpPr>
            <a:spLocks noGrp="1"/>
          </p:cNvSpPr>
          <p:nvPr>
            <p:ph type="pic" idx="2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  <a:noFill/>
          <a:ln>
            <a:noFill/>
          </a:ln>
        </p:spPr>
      </p:sp>
      <p:sp>
        <p:nvSpPr>
          <p:cNvPr id="190" name="Google Shape;190;p35"/>
          <p:cNvSpPr txBox="1">
            <a:spLocks noGrp="1"/>
          </p:cNvSpPr>
          <p:nvPr>
            <p:ph type="body" idx="1"/>
          </p:nvPr>
        </p:nvSpPr>
        <p:spPr>
          <a:xfrm>
            <a:off x="1792288" y="4025504"/>
            <a:ext cx="5486400" cy="60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 rtl="0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 rtl="0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 rtl="0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 rtl="0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191" name="Google Shape;191;p35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35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35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36"/>
          <p:cNvSpPr txBox="1">
            <a:spLocks noGrp="1"/>
          </p:cNvSpPr>
          <p:nvPr>
            <p:ph type="body" idx="1"/>
          </p:nvPr>
        </p:nvSpPr>
        <p:spPr>
          <a:xfrm rot="5400000">
            <a:off x="2874750" y="-1217400"/>
            <a:ext cx="3394500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7" name="Google Shape;197;p3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3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3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7"/>
          <p:cNvSpPr txBox="1">
            <a:spLocks noGrp="1"/>
          </p:cNvSpPr>
          <p:nvPr>
            <p:ph type="title"/>
          </p:nvPr>
        </p:nvSpPr>
        <p:spPr>
          <a:xfrm rot="5400000">
            <a:off x="5463750" y="1371629"/>
            <a:ext cx="4388700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37"/>
          <p:cNvSpPr txBox="1">
            <a:spLocks noGrp="1"/>
          </p:cNvSpPr>
          <p:nvPr>
            <p:ph type="body" idx="1"/>
          </p:nvPr>
        </p:nvSpPr>
        <p:spPr>
          <a:xfrm rot="5400000">
            <a:off x="1272750" y="-609572"/>
            <a:ext cx="4388700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3" name="Google Shape;203;p37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37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37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 rtl="0">
              <a:spcBef>
                <a:spcPts val="0"/>
              </a:spcBef>
              <a:buNone/>
              <a:defRPr/>
            </a:lvl1pPr>
            <a:lvl2pPr marL="0" lvl="1" indent="0" algn="r" rtl="0">
              <a:spcBef>
                <a:spcPts val="0"/>
              </a:spcBef>
              <a:buNone/>
              <a:defRPr/>
            </a:lvl2pPr>
            <a:lvl3pPr marL="0" lvl="2" indent="0" algn="r" rtl="0">
              <a:spcBef>
                <a:spcPts val="0"/>
              </a:spcBef>
              <a:buNone/>
              <a:defRPr/>
            </a:lvl3pPr>
            <a:lvl4pPr marL="0" lvl="3" indent="0" algn="r" rtl="0">
              <a:spcBef>
                <a:spcPts val="0"/>
              </a:spcBef>
              <a:buNone/>
              <a:defRPr/>
            </a:lvl4pPr>
            <a:lvl5pPr marL="0" lvl="4" indent="0" algn="r" rtl="0">
              <a:spcBef>
                <a:spcPts val="0"/>
              </a:spcBef>
              <a:buNone/>
              <a:defRPr/>
            </a:lvl5pPr>
            <a:lvl6pPr marL="0" lvl="5" indent="0" algn="r" rtl="0">
              <a:spcBef>
                <a:spcPts val="0"/>
              </a:spcBef>
              <a:buNone/>
              <a:defRPr/>
            </a:lvl6pPr>
            <a:lvl7pPr marL="0" lvl="6" indent="0" algn="r" rtl="0">
              <a:spcBef>
                <a:spcPts val="0"/>
              </a:spcBef>
              <a:buNone/>
              <a:defRPr/>
            </a:lvl7pPr>
            <a:lvl8pPr marL="0" lvl="7" indent="0" algn="r" rtl="0">
              <a:spcBef>
                <a:spcPts val="0"/>
              </a:spcBef>
              <a:buNone/>
              <a:defRPr/>
            </a:lvl8pPr>
            <a:lvl9pPr marL="0" lvl="8" indent="0" algn="r" rtl="0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98989"/>
              </a:buClr>
              <a:buSzPts val="1200"/>
              <a:buFont typeface="Calibri"/>
              <a:buNone/>
              <a:defRPr sz="1200" b="0" i="0" u="none" strike="noStrike" cap="none">
                <a:solidFill>
                  <a:srgbClr val="898989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 sz="140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3" name="Google Shape;133;p26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4" name="Google Shape;134;p26"/>
          <p:cNvSpPr txBox="1">
            <a:spLocks noGrp="1"/>
          </p:cNvSpPr>
          <p:nvPr>
            <p:ph type="dt" idx="10"/>
          </p:nvPr>
        </p:nvSpPr>
        <p:spPr>
          <a:xfrm>
            <a:off x="457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5" name="Google Shape;135;p26"/>
          <p:cNvSpPr txBox="1">
            <a:spLocks noGrp="1"/>
          </p:cNvSpPr>
          <p:nvPr>
            <p:ph type="ftr" idx="11"/>
          </p:nvPr>
        </p:nvSpPr>
        <p:spPr>
          <a:xfrm>
            <a:off x="3124200" y="4767263"/>
            <a:ext cx="2895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6" name="Google Shape;136;p26"/>
          <p:cNvSpPr txBox="1">
            <a:spLocks noGrp="1"/>
          </p:cNvSpPr>
          <p:nvPr>
            <p:ph type="sldNum" idx="12"/>
          </p:nvPr>
        </p:nvSpPr>
        <p:spPr>
          <a:xfrm>
            <a:off x="6553200" y="4767263"/>
            <a:ext cx="2133600" cy="27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8"/>
          <p:cNvSpPr txBox="1"/>
          <p:nvPr/>
        </p:nvSpPr>
        <p:spPr>
          <a:xfrm>
            <a:off x="323528" y="195486"/>
            <a:ext cx="8424900" cy="41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 ddaeth y glaw i guro’r to,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Pobl y stryd mewn ffwdan ar ffo,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Wrth edrych i’r nen pob talcen yn grych,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rhegi rhyw obaith am dywydd sych.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1" name="Google Shape;211;p38"/>
          <p:cNvSpPr txBox="1"/>
          <p:nvPr/>
        </p:nvSpPr>
        <p:spPr>
          <a:xfrm>
            <a:off x="7899600" y="213200"/>
            <a:ext cx="1008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4:06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9"/>
          <p:cNvSpPr txBox="1"/>
          <p:nvPr/>
        </p:nvSpPr>
        <p:spPr>
          <a:xfrm>
            <a:off x="323528" y="195486"/>
            <a:ext cx="8424900" cy="50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yn yr haul fe welant dir,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Lle mae pawb yn wên dan wybren fythol glir.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Fe wawriodd eto ‘ngwlad yr haul,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Gwawr heb wlith na gwair na dail,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Planhigion crimp a llwch yn bridd,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Breichiau crin yn llipa a lludd. 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40"/>
          <p:cNvSpPr txBox="1"/>
          <p:nvPr/>
        </p:nvSpPr>
        <p:spPr>
          <a:xfrm>
            <a:off x="323528" y="195486"/>
            <a:ext cx="84249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yn yr haul cei weld y gwir,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Lle mae byw am ddydd yn byw am amser hir,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bod yn anos fyth bob dydd.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41"/>
          <p:cNvSpPr txBox="1"/>
          <p:nvPr/>
        </p:nvSpPr>
        <p:spPr>
          <a:xfrm>
            <a:off x="323528" y="195486"/>
            <a:ext cx="8424900" cy="50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Canwn nerth ein henaid fry,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Oooooo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Canwn ac angerdd yn ein cri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Oooooo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Canwn bloeddiwn yn un côr,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estyn dwylo dros y môr,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estyn dwylo dros y môr,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estyn dwylo dros y môr.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42"/>
          <p:cNvSpPr txBox="1"/>
          <p:nvPr/>
        </p:nvSpPr>
        <p:spPr>
          <a:xfrm>
            <a:off x="323528" y="195486"/>
            <a:ext cx="8424900" cy="415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Ydy’r lluniau ddaw bob dydd,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Yn sigo dy galon a siglo dy ffydd?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A’r wynebau gwag sy’n syllu mor flin,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Yn llenwi dy lygaid wrth lenwi dy sgrin?</a:t>
            </a: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3"/>
          <p:cNvSpPr txBox="1"/>
          <p:nvPr/>
        </p:nvSpPr>
        <p:spPr>
          <a:xfrm>
            <a:off x="296728" y="145255"/>
            <a:ext cx="8424900" cy="230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yn yr haul ar anial dir,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Try’r lluniau’n fyw daw clyw ar lais bob cyr, 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bod yn anos fyth bob dydd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p44"/>
          <p:cNvSpPr txBox="1"/>
          <p:nvPr/>
        </p:nvSpPr>
        <p:spPr>
          <a:xfrm>
            <a:off x="323528" y="195486"/>
            <a:ext cx="8424900" cy="507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Canwn nerth ein henaid fry,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Oooooo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Canwn ac angerdd yn ein cri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Oooooo</a:t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Canwn bloeddiwn yn un côr,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estyn dwylo dros y môr,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estyn dwylo dros y môr,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Ac estyn dwylo dros y môr. </a:t>
            </a:r>
            <a:endParaRPr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45"/>
          <p:cNvSpPr txBox="1"/>
          <p:nvPr/>
        </p:nvSpPr>
        <p:spPr>
          <a:xfrm>
            <a:off x="0" y="260747"/>
            <a:ext cx="4824300" cy="575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omic Sans MS"/>
              <a:buNone/>
            </a:pPr>
            <a:r>
              <a:rPr lang="en" sz="26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Sgorio Cais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’na gyffro ar y teras,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‘na floeddio yn y dorf,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y gemau rygbi mlaen!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‘na ganu yn y stadiwm,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‘na rhedeg am y bêl,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y gemau rygbi mlaen!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‘Dan ni ‘di sgorio cais,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‘Dan ni ‘di ennill y gêm, 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Ni ‘di’r gorau yn y byd.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‘Dan ni ‘di sgorio cais,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‘Dan ni ‘di ennill y gêm,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Ni ‘di’r gorau yn y byd.</a:t>
            </a:r>
            <a:endParaRPr sz="8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" sz="1800" b="0" i="0" u="none" strike="noStrike" cap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45"/>
          <p:cNvSpPr txBox="1"/>
          <p:nvPr/>
        </p:nvSpPr>
        <p:spPr>
          <a:xfrm>
            <a:off x="4427537" y="250031"/>
            <a:ext cx="4537200" cy="57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19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’na reffarî a chwiban,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‘na benalti a chosb,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y gemau rygbi mlaen!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‘na </a:t>
            </a:r>
            <a:r>
              <a:rPr lang="en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Alun Wyn</a:t>
            </a: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a </a:t>
            </a:r>
            <a:r>
              <a:rPr lang="en" sz="19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Tiperick</a:t>
            </a: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,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‘na daclo hyd y cae,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Mae y gemau rygbi mlaen!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</a:pPr>
            <a:endParaRPr sz="19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‘Dan ni ‘di sgorio cais,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‘Dan ni ‘di ennill y gêm, 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Ni ‘di’r gorau yn y byd.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‘Dan ni ‘di sgorio cais,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‘Dan ni ‘di ennill y gêm,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Ni ‘di’r gorau yn y byd!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omic Sans MS"/>
              <a:buNone/>
            </a:pPr>
            <a:r>
              <a:rPr lang="en" sz="19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IE!!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" sz="13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9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omic Sans MS"/>
              <a:buNone/>
            </a:pPr>
            <a:r>
              <a:rPr lang="en" sz="1800" b="0" i="0" u="none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1800" b="0" i="0" u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 b="0" i="0" u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8" name="Google Shape;248;p45"/>
          <p:cNvSpPr txBox="1"/>
          <p:nvPr/>
        </p:nvSpPr>
        <p:spPr>
          <a:xfrm>
            <a:off x="7899600" y="213200"/>
            <a:ext cx="1008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1:52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46"/>
          <p:cNvSpPr txBox="1"/>
          <p:nvPr/>
        </p:nvSpPr>
        <p:spPr>
          <a:xfrm>
            <a:off x="1659875" y="402925"/>
            <a:ext cx="6792300" cy="412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202124"/>
                </a:solidFill>
                <a:highlight>
                  <a:srgbClr val="FFFFFF"/>
                </a:highlight>
              </a:rPr>
              <a:t>Nid wy'n gofyn bywyd moethus</a:t>
            </a:r>
            <a:endParaRPr sz="2250">
              <a:solidFill>
                <a:srgbClr val="202124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202124"/>
                </a:solidFill>
                <a:highlight>
                  <a:srgbClr val="FFFFFF"/>
                </a:highlight>
              </a:rPr>
              <a:t>Aur y byd na'i berlau mân</a:t>
            </a:r>
            <a:endParaRPr sz="2250">
              <a:solidFill>
                <a:srgbClr val="202124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202124"/>
                </a:solidFill>
                <a:highlight>
                  <a:srgbClr val="FFFFFF"/>
                </a:highlight>
              </a:rPr>
              <a:t>Gofyn wyf am galon hapus</a:t>
            </a:r>
            <a:endParaRPr sz="2250">
              <a:solidFill>
                <a:srgbClr val="202124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202124"/>
                </a:solidFill>
                <a:highlight>
                  <a:srgbClr val="FFFFFF"/>
                </a:highlight>
              </a:rPr>
              <a:t>Calon onest, calon lân</a:t>
            </a:r>
            <a:endParaRPr sz="2250">
              <a:solidFill>
                <a:srgbClr val="202124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FF0000"/>
                </a:solidFill>
                <a:highlight>
                  <a:srgbClr val="FFFFFF"/>
                </a:highlight>
              </a:rPr>
              <a:t>Calon lân yn llawn daioni</a:t>
            </a:r>
            <a:endParaRPr sz="225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FF0000"/>
                </a:solidFill>
                <a:highlight>
                  <a:srgbClr val="FFFFFF"/>
                </a:highlight>
              </a:rPr>
              <a:t>Tecach yw na'r lili dlos</a:t>
            </a:r>
            <a:endParaRPr sz="225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FF0000"/>
                </a:solidFill>
                <a:highlight>
                  <a:srgbClr val="FFFFFF"/>
                </a:highlight>
              </a:rPr>
              <a:t>Dim ond calon lân all ganu</a:t>
            </a:r>
            <a:endParaRPr sz="225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en" sz="2250">
                <a:solidFill>
                  <a:srgbClr val="FF0000"/>
                </a:solidFill>
                <a:highlight>
                  <a:srgbClr val="FFFFFF"/>
                </a:highlight>
              </a:rPr>
              <a:t>Canu'r dydd a chanu'r nos</a:t>
            </a:r>
            <a:endParaRPr sz="2250">
              <a:solidFill>
                <a:srgbClr val="FF0000"/>
              </a:solidFill>
              <a:highlight>
                <a:srgbClr val="FFFFFF"/>
              </a:highlight>
            </a:endParaRPr>
          </a:p>
        </p:txBody>
      </p:sp>
      <p:sp>
        <p:nvSpPr>
          <p:cNvPr id="254" name="Google Shape;254;p46"/>
          <p:cNvSpPr txBox="1"/>
          <p:nvPr/>
        </p:nvSpPr>
        <p:spPr>
          <a:xfrm>
            <a:off x="7899600" y="213200"/>
            <a:ext cx="1008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2:36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47"/>
          <p:cNvSpPr txBox="1"/>
          <p:nvPr/>
        </p:nvSpPr>
        <p:spPr>
          <a:xfrm>
            <a:off x="1369250" y="378250"/>
            <a:ext cx="6792300" cy="412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202124"/>
                </a:solidFill>
                <a:highlight>
                  <a:srgbClr val="FFFFFF"/>
                </a:highlight>
              </a:rPr>
              <a:t>Hwyr a bore fy nymuniad</a:t>
            </a:r>
            <a:endParaRPr sz="2250">
              <a:solidFill>
                <a:srgbClr val="202124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202124"/>
                </a:solidFill>
                <a:highlight>
                  <a:srgbClr val="FFFFFF"/>
                </a:highlight>
              </a:rPr>
              <a:t>Esgyn ar adenydd cân</a:t>
            </a:r>
            <a:endParaRPr sz="2250">
              <a:solidFill>
                <a:srgbClr val="202124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202124"/>
                </a:solidFill>
                <a:highlight>
                  <a:srgbClr val="FFFFFF"/>
                </a:highlight>
              </a:rPr>
              <a:t>Ar i Dduw, er mwyn fy Ngheidwad</a:t>
            </a:r>
            <a:endParaRPr sz="2250">
              <a:solidFill>
                <a:srgbClr val="202124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202124"/>
                </a:solidFill>
                <a:highlight>
                  <a:srgbClr val="FFFFFF"/>
                </a:highlight>
              </a:rPr>
              <a:t>Roddi i mi galon lân</a:t>
            </a:r>
            <a:endParaRPr sz="2250">
              <a:solidFill>
                <a:srgbClr val="202124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FF0000"/>
                </a:solidFill>
                <a:highlight>
                  <a:srgbClr val="FFFFFF"/>
                </a:highlight>
              </a:rPr>
              <a:t>Calon lân yn llawn daioni</a:t>
            </a:r>
            <a:endParaRPr sz="225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FF0000"/>
                </a:solidFill>
                <a:highlight>
                  <a:srgbClr val="FFFFFF"/>
                </a:highlight>
              </a:rPr>
              <a:t>Tecach yw na'r lili dlos</a:t>
            </a:r>
            <a:endParaRPr sz="225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0"/>
              </a:spcAft>
              <a:buNone/>
            </a:pPr>
            <a:r>
              <a:rPr lang="en" sz="2250">
                <a:solidFill>
                  <a:srgbClr val="FF0000"/>
                </a:solidFill>
                <a:highlight>
                  <a:srgbClr val="FFFFFF"/>
                </a:highlight>
              </a:rPr>
              <a:t>Dim ond calon lân all ganu</a:t>
            </a:r>
            <a:endParaRPr sz="225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marL="0" lvl="0" indent="0" algn="l" rtl="0">
              <a:lnSpc>
                <a:spcPct val="115000"/>
              </a:lnSpc>
              <a:spcBef>
                <a:spcPts val="900"/>
              </a:spcBef>
              <a:spcAft>
                <a:spcPts val="900"/>
              </a:spcAft>
              <a:buNone/>
            </a:pPr>
            <a:r>
              <a:rPr lang="en" sz="2250">
                <a:solidFill>
                  <a:srgbClr val="FF0000"/>
                </a:solidFill>
                <a:highlight>
                  <a:srgbClr val="FFFFFF"/>
                </a:highlight>
              </a:rPr>
              <a:t>Canu'r dydd a chanu'r nos x 2</a:t>
            </a:r>
            <a:endParaRPr sz="2250">
              <a:solidFill>
                <a:srgbClr val="FF0000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8"/>
          <p:cNvSpPr txBox="1"/>
          <p:nvPr/>
        </p:nvSpPr>
        <p:spPr>
          <a:xfrm>
            <a:off x="135900" y="136650"/>
            <a:ext cx="8404200" cy="487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Mewn Ysgol yng Nghaerffili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Mae’r plant yn garedig ac yn wych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Creadigol a doniol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Dyma’r ysgol orau yn y byd!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 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Mae’r athrawon yn ein helpu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i ddysgu ac i wella bob tro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a dringo’r llwybr llwyddiant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cydweithio a dyfalbarhau</a:t>
            </a:r>
            <a:endParaRPr sz="2200">
              <a:solidFill>
                <a:schemeClr val="dk1"/>
              </a:solidFill>
            </a:endParaRPr>
          </a:p>
        </p:txBody>
      </p:sp>
      <p:sp>
        <p:nvSpPr>
          <p:cNvPr id="265" name="Google Shape;265;p48"/>
          <p:cNvSpPr txBox="1"/>
          <p:nvPr/>
        </p:nvSpPr>
        <p:spPr>
          <a:xfrm>
            <a:off x="7899600" y="213200"/>
            <a:ext cx="10083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2:31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9"/>
          <p:cNvSpPr txBox="1"/>
          <p:nvPr/>
        </p:nvSpPr>
        <p:spPr>
          <a:xfrm>
            <a:off x="135900" y="136650"/>
            <a:ext cx="8404200" cy="326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Dewch i Gaerffili i gael hwyl a sbri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i weld ein mynyddoedd ac enwogion o fri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hawl plentyn ei iaith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siaradwn Gymraeg ar y daith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2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50"/>
          <p:cNvSpPr txBox="1"/>
          <p:nvPr/>
        </p:nvSpPr>
        <p:spPr>
          <a:xfrm>
            <a:off x="135900" y="136650"/>
            <a:ext cx="8404200" cy="541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mae pawb yn ffrindiau fel teulu mawr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mae’r castell yn enfawr fel cawr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cymreictod, parch, cyfrifoldeb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dyma’r pethau sy’n bwysig i ni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 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chwaraeon yn yr awyr iach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hwyl a sbri i’r plant mawr a bach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chwarae gemau cystadleuol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2200">
                <a:solidFill>
                  <a:schemeClr val="dk1"/>
                </a:solidFill>
              </a:rPr>
              <a:t>fel hoci, rygbi a phél rhwyd</a:t>
            </a:r>
            <a:endParaRPr sz="22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2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51"/>
          <p:cNvSpPr txBox="1"/>
          <p:nvPr/>
        </p:nvSpPr>
        <p:spPr>
          <a:xfrm>
            <a:off x="135900" y="136650"/>
            <a:ext cx="8404200" cy="463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Dewch i Gaerffili i gael hwyl a sbri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i weld ein mynyddoedd ac enwogion o fri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hawl plentyn ei iaith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siaradwn Gymraeg ar y daith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FF0000"/>
                </a:solidFill>
              </a:rPr>
              <a:t>X 2</a:t>
            </a:r>
            <a:endParaRPr sz="3000" b="1">
              <a:solidFill>
                <a:srgbClr val="FF0000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sz="22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52"/>
          <p:cNvSpPr txBox="1"/>
          <p:nvPr/>
        </p:nvSpPr>
        <p:spPr>
          <a:xfrm>
            <a:off x="179512" y="43725"/>
            <a:ext cx="8568900" cy="421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u="sng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</a:rPr>
              <a:t>Yma gyda’n gilydd</a:t>
            </a:r>
            <a:r>
              <a:rPr lang="en" sz="3000">
                <a:solidFill>
                  <a:schemeClr val="dk1"/>
                </a:solidFill>
              </a:rPr>
              <a:t>….oll yn un!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</a:rPr>
              <a:t>Popeth wnawn ‘da’n gilydd</a:t>
            </a:r>
            <a:r>
              <a:rPr lang="en" sz="3000">
                <a:solidFill>
                  <a:schemeClr val="dk1"/>
                </a:solidFill>
              </a:rPr>
              <a:t>…fe’i gwnawn fel tîm.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Dysgu gwneud pob dim yn iawn,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Drwy y bore a’r prynhawn,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Ffrindiau’i gyd, yma ‘nghyd,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Dysgu gyda’n gilydd wnawn. 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53"/>
          <p:cNvSpPr txBox="1"/>
          <p:nvPr/>
        </p:nvSpPr>
        <p:spPr>
          <a:xfrm>
            <a:off x="323528" y="303498"/>
            <a:ext cx="8568900" cy="3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u="sng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</a:rPr>
              <a:t>Chwarae gyda’n gilydd</a:t>
            </a:r>
            <a:r>
              <a:rPr lang="en" sz="3000">
                <a:solidFill>
                  <a:schemeClr val="dk1"/>
                </a:solidFill>
              </a:rPr>
              <a:t>…sy’n hwyl a sbri!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</a:rPr>
              <a:t>Gweithio gyda’n gilydd</a:t>
            </a:r>
            <a:r>
              <a:rPr lang="en" sz="3000">
                <a:solidFill>
                  <a:schemeClr val="dk1"/>
                </a:solidFill>
              </a:rPr>
              <a:t>…yw’r hyn wnawn ni.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Dysgu gwneud pob dim yn iawn,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Drwy y bore a’r prynhawn,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Ffrindiau’i gyd, yma ‘nghyd,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Dysgu gyda’n gilydd wnawn. 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54"/>
          <p:cNvSpPr txBox="1"/>
          <p:nvPr/>
        </p:nvSpPr>
        <p:spPr>
          <a:xfrm>
            <a:off x="323528" y="303498"/>
            <a:ext cx="8568900" cy="3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u="sng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</a:rPr>
              <a:t>Canu gyda’n gilydd</a:t>
            </a:r>
            <a:r>
              <a:rPr lang="en" sz="3000">
                <a:solidFill>
                  <a:schemeClr val="dk1"/>
                </a:solidFill>
              </a:rPr>
              <a:t>…mewn harmoni.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</a:rPr>
              <a:t>Symud gyda’n gilydd</a:t>
            </a:r>
            <a:r>
              <a:rPr lang="en" sz="3000">
                <a:solidFill>
                  <a:schemeClr val="dk1"/>
                </a:solidFill>
              </a:rPr>
              <a:t>…dewch un, dau, tri!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Dysgu gwneud pob dim yn iawn,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Drwy y bore a’r prynhawn,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Ffrindiau’i gyd, yma ‘nghyd,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Dysgu gyda’n gilydd wnawn. 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55"/>
          <p:cNvSpPr txBox="1"/>
          <p:nvPr/>
        </p:nvSpPr>
        <p:spPr>
          <a:xfrm>
            <a:off x="323528" y="303498"/>
            <a:ext cx="8568900" cy="3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u="sng">
              <a:solidFill>
                <a:schemeClr val="dk1"/>
              </a:solidFill>
              <a:latin typeface="Oi"/>
              <a:ea typeface="Oi"/>
              <a:cs typeface="Oi"/>
              <a:sym typeface="O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</a:rPr>
              <a:t>Clapio gyda’n gilydd</a:t>
            </a:r>
            <a:r>
              <a:rPr lang="en" sz="3000">
                <a:solidFill>
                  <a:schemeClr val="dk1"/>
                </a:solidFill>
              </a:rPr>
              <a:t>…i’n hysgol ni!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rgbClr val="FF0000"/>
                </a:solidFill>
              </a:rPr>
              <a:t>Yma gyda’n gilydd</a:t>
            </a:r>
            <a:r>
              <a:rPr lang="en" sz="3000">
                <a:solidFill>
                  <a:schemeClr val="dk1"/>
                </a:solidFill>
              </a:rPr>
              <a:t>…oll yn un!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>
              <a:solidFill>
                <a:schemeClr val="dk1"/>
              </a:solidFill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Dysgu gwneud pob dim yn iawn,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Drwy y bore a’r prynhawn, 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Ffrindiau’i gyd, yma ‘nghyd,</a:t>
            </a:r>
            <a:endParaRPr sz="300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>
                <a:solidFill>
                  <a:schemeClr val="dk1"/>
                </a:solidFill>
              </a:rPr>
              <a:t>Dysgu gyda’n gilydd wnawn. </a:t>
            </a:r>
            <a:endParaRPr sz="30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56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Calibri"/>
              <a:buNone/>
            </a:pPr>
            <a:r>
              <a:rPr lang="en"/>
              <a:t>Cân 1 – Jacob a’i griw (Cyfeirnod C - Corws)</a:t>
            </a:r>
            <a:endParaRPr/>
          </a:p>
        </p:txBody>
      </p:sp>
      <p:sp>
        <p:nvSpPr>
          <p:cNvPr id="306" name="Google Shape;306;p56"/>
          <p:cNvSpPr txBox="1">
            <a:spLocks noGrp="1"/>
          </p:cNvSpPr>
          <p:nvPr>
            <p:ph type="body" idx="1"/>
          </p:nvPr>
        </p:nvSpPr>
        <p:spPr>
          <a:xfrm>
            <a:off x="179512" y="1200150"/>
            <a:ext cx="87849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Mhell, bell nôl, lawer canrif faith yn ôl,</a:t>
            </a:r>
            <a:endParaRPr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Stori’r Beibl yn ffres yn y co’,</a:t>
            </a:r>
            <a:endParaRPr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Jacob oedd yn ngwlad Canaan yn byw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A phennaeth teulu gorau’r byd ydoedd o.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57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"/>
              <a:t>Cân 1 Corws</a:t>
            </a:r>
            <a:endParaRPr/>
          </a:p>
        </p:txBody>
      </p:sp>
      <p:sp>
        <p:nvSpPr>
          <p:cNvPr id="312" name="Google Shape;312;p57"/>
          <p:cNvSpPr txBox="1">
            <a:spLocks noGrp="1"/>
          </p:cNvSpPr>
          <p:nvPr>
            <p:ph type="body" idx="1"/>
          </p:nvPr>
        </p:nvSpPr>
        <p:spPr>
          <a:xfrm>
            <a:off x="179512" y="1200150"/>
            <a:ext cx="87849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Jacob, Jacob a’i griw, </a:t>
            </a:r>
            <a:endParaRPr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yn ffermio a bugeilio heb broblem na chŵyn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Jacob, Jacob a’i griw,</a:t>
            </a:r>
            <a:endParaRPr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yn treulio bob dydd gyda’r defaid a’r ŵyn. 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58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"/>
              <a:t>Cân 1 Corws</a:t>
            </a:r>
            <a:endParaRPr/>
          </a:p>
        </p:txBody>
      </p:sp>
      <p:sp>
        <p:nvSpPr>
          <p:cNvPr id="318" name="Google Shape;318;p58"/>
          <p:cNvSpPr txBox="1">
            <a:spLocks noGrp="1"/>
          </p:cNvSpPr>
          <p:nvPr>
            <p:ph type="body" idx="1"/>
          </p:nvPr>
        </p:nvSpPr>
        <p:spPr>
          <a:xfrm>
            <a:off x="179512" y="1200150"/>
            <a:ext cx="87849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Jacob oedd yn bennaeth ar ei holl genhedlaeth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Plant di rif ymhob bryn a phob pant</a:t>
            </a:r>
            <a:endParaRPr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Byddai pobol yn ei alw ef yn Israel ar dro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Ond dad oedd ei enw ef i’w wragedd a’i blant.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59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"/>
              <a:t>Cân 1 Corws</a:t>
            </a:r>
            <a:endParaRPr/>
          </a:p>
        </p:txBody>
      </p:sp>
      <p:sp>
        <p:nvSpPr>
          <p:cNvPr id="324" name="Google Shape;324;p59"/>
          <p:cNvSpPr txBox="1">
            <a:spLocks noGrp="1"/>
          </p:cNvSpPr>
          <p:nvPr>
            <p:ph type="body" idx="1"/>
          </p:nvPr>
        </p:nvSpPr>
        <p:spPr>
          <a:xfrm>
            <a:off x="179512" y="1200150"/>
            <a:ext cx="87849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850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Jacob, Jacob a’i griw, </a:t>
            </a:r>
            <a:endParaRPr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Dynion y praidd sy’n bugeilio â ffon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Jacob, Jacob a’i griw,</a:t>
            </a:r>
            <a:endParaRPr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A theulu hynotaf yr holl ddaear hon.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>
                <a:latin typeface="Comic Sans MS"/>
                <a:ea typeface="Comic Sans MS"/>
                <a:cs typeface="Comic Sans MS"/>
                <a:sym typeface="Comic Sans MS"/>
              </a:rPr>
              <a:t>Jacob, Jacob a’i griw x 3</a:t>
            </a: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60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"/>
              <a:t>Cân 2 Côt Joseff (Corws)</a:t>
            </a:r>
            <a:endParaRPr/>
          </a:p>
        </p:txBody>
      </p:sp>
      <p:sp>
        <p:nvSpPr>
          <p:cNvPr id="330" name="Google Shape;330;p60"/>
          <p:cNvSpPr txBox="1">
            <a:spLocks noGrp="1"/>
          </p:cNvSpPr>
          <p:nvPr>
            <p:ph type="body" idx="1"/>
          </p:nvPr>
        </p:nvSpPr>
        <p:spPr>
          <a:xfrm>
            <a:off x="179512" y="1200150"/>
            <a:ext cx="87849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Mynnai Jacob wneud yn gwbwl glir i’r byd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Fod Joseff iddo ef yn werth y byd i gyd 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A phrynodd gôt i’w blesio fo 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Y fwyaf lliwgar yn y fro 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61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"/>
              <a:t>Cân 2 Côt Joseff (Corws)</a:t>
            </a:r>
            <a:endParaRPr/>
          </a:p>
        </p:txBody>
      </p:sp>
      <p:sp>
        <p:nvSpPr>
          <p:cNvPr id="336" name="Google Shape;336;p61"/>
          <p:cNvSpPr txBox="1">
            <a:spLocks noGrp="1"/>
          </p:cNvSpPr>
          <p:nvPr>
            <p:ph type="body" idx="1"/>
          </p:nvPr>
        </p:nvSpPr>
        <p:spPr>
          <a:xfrm>
            <a:off x="179512" y="1200150"/>
            <a:ext cx="87849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20000"/>
          </a:bodyPr>
          <a:lstStyle/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Roedd y got yn sbesial ac o doriad da, 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Y steil yn chwaethus a phawb yn genfigenus wna, 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Holl liwiau’r ardd mewn côt mor hardd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Y brenin hoffai hon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62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"/>
              <a:t>Cân 2 Côt Joseff Corws</a:t>
            </a:r>
            <a:endParaRPr/>
          </a:p>
        </p:txBody>
      </p:sp>
      <p:sp>
        <p:nvSpPr>
          <p:cNvPr id="342" name="Google Shape;342;p62"/>
          <p:cNvSpPr txBox="1">
            <a:spLocks noGrp="1"/>
          </p:cNvSpPr>
          <p:nvPr>
            <p:ph type="body" idx="1"/>
          </p:nvPr>
        </p:nvSpPr>
        <p:spPr>
          <a:xfrm>
            <a:off x="179512" y="1200150"/>
            <a:ext cx="87849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Rhythai pawb ar Jo yn syn 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Ei gôt croen dafad aeth i’r bin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Côt amryliw smart, mor grand a llachar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r>
              <a:rPr lang="en" sz="3600"/>
              <a:t>‘Drychwch arno ef mewn côt mor liwgar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</a:pPr>
            <a:endParaRPr sz="3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63"/>
          <p:cNvSpPr txBox="1">
            <a:spLocks noGrp="1"/>
          </p:cNvSpPr>
          <p:nvPr>
            <p:ph type="title"/>
          </p:nvPr>
        </p:nvSpPr>
        <p:spPr>
          <a:xfrm>
            <a:off x="457200" y="205978"/>
            <a:ext cx="8229600" cy="8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"/>
              <a:t>Cân 2 Côt Joseff Corws</a:t>
            </a:r>
            <a:endParaRPr/>
          </a:p>
        </p:txBody>
      </p:sp>
      <p:sp>
        <p:nvSpPr>
          <p:cNvPr id="348" name="Google Shape;348;p63"/>
          <p:cNvSpPr txBox="1">
            <a:spLocks noGrp="1"/>
          </p:cNvSpPr>
          <p:nvPr>
            <p:ph type="body" idx="1"/>
          </p:nvPr>
        </p:nvSpPr>
        <p:spPr>
          <a:xfrm>
            <a:off x="179512" y="1200150"/>
            <a:ext cx="87849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47500" lnSpcReduction="10000"/>
          </a:bodyPr>
          <a:lstStyle/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/>
              <a:t>Roedd hi’n goch, melyn, gwyrdd, brown, sgarlad, du, oren, brith, rhuddem, melyn Fioled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/>
              <a:t>Lelog, siocled, rhwd, arian, asur, llwydgoch, porffor, pinc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360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/>
              <a:t>Rhythai pawb ar Jo yn syn 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/>
              <a:t>Ei gôt croen dafad aeth i’r bin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/>
              <a:t>Côt amryliw smart, mor grand a llachar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/>
              <a:t>‘Drychwch arno ef mewn côt mor liwgar</a:t>
            </a: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endParaRPr sz="3600"/>
          </a:p>
          <a:p>
            <a:pPr marL="0" lvl="0" indent="0" algn="l" rtl="0">
              <a:spcBef>
                <a:spcPts val="72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lang="en" sz="3600"/>
              <a:t>Roedd hi’n goch a melyn a gwyrdd a brown a glas</a:t>
            </a:r>
            <a:endParaRPr sz="360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" name="Google Shape;353;p64"/>
          <p:cNvSpPr txBox="1"/>
          <p:nvPr/>
        </p:nvSpPr>
        <p:spPr>
          <a:xfrm>
            <a:off x="107504" y="141480"/>
            <a:ext cx="8856900" cy="452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Cân 6 Cauwch bob drws</a:t>
            </a:r>
            <a:endParaRPr sz="4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Joseff: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Cauwch bob drws i mi,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r>
              <a:rPr lang="en" sz="4800">
                <a:latin typeface="Calibri"/>
                <a:ea typeface="Calibri"/>
                <a:cs typeface="Calibri"/>
                <a:sym typeface="Calibri"/>
              </a:rPr>
              <a:t>yfaill ni rowch i ni</a:t>
            </a: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,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latin typeface="Calibri"/>
                <a:ea typeface="Calibri"/>
                <a:cs typeface="Calibri"/>
                <a:sym typeface="Calibri"/>
              </a:rPr>
              <a:t>Dewrion blant Israel yn unig ni bydd. </a:t>
            </a:r>
            <a:endParaRPr sz="4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65"/>
          <p:cNvSpPr txBox="1"/>
          <p:nvPr/>
        </p:nvSpPr>
        <p:spPr>
          <a:xfrm>
            <a:off x="107504" y="141480"/>
            <a:ext cx="8856900" cy="600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Cân 6 Cauwch bob drws</a:t>
            </a:r>
            <a:endParaRPr sz="4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Corws</a:t>
            </a:r>
            <a:endParaRPr sz="4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Rym yn gadarn ein ffydd,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 cawn heddwch rhyw ddydd,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Cawn wlad yr addewid i’w rhodio yn rhydd.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4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66"/>
          <p:cNvSpPr txBox="1"/>
          <p:nvPr/>
        </p:nvSpPr>
        <p:spPr>
          <a:xfrm>
            <a:off x="107504" y="141480"/>
            <a:ext cx="8856900" cy="387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>
                <a:latin typeface="Calibri"/>
                <a:ea typeface="Calibri"/>
                <a:cs typeface="Calibri"/>
                <a:sym typeface="Calibri"/>
              </a:rPr>
              <a:t>Ffwr a ti Joseff</a:t>
            </a:r>
            <a:endParaRPr sz="41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>
                <a:latin typeface="Calibri"/>
                <a:ea typeface="Calibri"/>
                <a:cs typeface="Calibri"/>
                <a:sym typeface="Calibri"/>
              </a:rPr>
              <a:t>Ffwr a ti Joseff, a chofia di hyn. </a:t>
            </a:r>
            <a:endParaRPr sz="410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>
                <a:latin typeface="Calibri"/>
                <a:ea typeface="Calibri"/>
                <a:cs typeface="Calibri"/>
                <a:sym typeface="Calibri"/>
              </a:rPr>
              <a:t>Dal d’afael Joseff, daw heulwen ar fryn, </a:t>
            </a:r>
            <a:endParaRPr sz="410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>
                <a:latin typeface="Calibri"/>
                <a:ea typeface="Calibri"/>
                <a:cs typeface="Calibri"/>
                <a:sym typeface="Calibri"/>
              </a:rPr>
              <a:t>Sha la la Joseff gwyddom i gyd</a:t>
            </a:r>
            <a:endParaRPr sz="4100"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100">
                <a:latin typeface="Calibri"/>
                <a:ea typeface="Calibri"/>
                <a:cs typeface="Calibri"/>
                <a:sym typeface="Calibri"/>
              </a:rPr>
              <a:t>Dy got amryliw gaiff arwain y byd x 2 - Ie (diwedd)</a:t>
            </a:r>
            <a:endParaRPr sz="41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" name="Google Shape;368;p67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Trwy lygaid cau, caf gip drwy’r llenni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Gwelaf drwy hynny beth sy’n wir neu gau. 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Ymhell I ffwrdd, rhywun sy’n wylo,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Tra mae’r byd yn huno, 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Yn fy mreuddwyd brau. </a:t>
            </a:r>
            <a:endParaRPr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68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Gwisgaf fy nghot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O sidan lliwgar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A’I phlygion llachar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O fy nghylch yn cau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Dros orwel pell, mae dydd yn gwawrio, 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A’r holl fyd sy’n deffro, Yn fy mreuddwyd brau. </a:t>
            </a:r>
            <a:endParaRPr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69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20000"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Mewn fflach o dan, storm o wynt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Fy euraidd got a aeth i’w hynt. 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Ei lliwiau’n cilio’r ol i’r t’wyllwch, Minnau yno f’hun. 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A ddaw yn ol, drwy wyll y cyfnos?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Rwyn dal i aros, am fy mreuddwyd brau.</a:t>
            </a:r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70"/>
          <p:cNvSpPr txBox="1">
            <a:spLocks noGrp="1"/>
          </p:cNvSpPr>
          <p:nvPr>
            <p:ph type="body" idx="1"/>
          </p:nvPr>
        </p:nvSpPr>
        <p:spPr>
          <a:xfrm>
            <a:off x="457200" y="1200150"/>
            <a:ext cx="8229600" cy="339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Tyrd eto liwgar got, fy rhyfeddol liwgar got</a:t>
            </a:r>
            <a:endParaRPr/>
          </a:p>
          <a:p>
            <a:pPr marL="0" lvl="0" indent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lang="en"/>
              <a:t>Tyrd eto liwgar got, fy rhyfeddol liwgar got.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1411</Words>
  <Application>Microsoft Office PowerPoint</Application>
  <PresentationFormat>On-screen Show (16:9)</PresentationFormat>
  <Paragraphs>241</Paragraphs>
  <Slides>33</Slides>
  <Notes>33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Comic Sans MS</vt:lpstr>
      <vt:lpstr>Oi</vt:lpstr>
      <vt:lpstr>Calibri</vt:lpstr>
      <vt:lpstr>Simple Light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Cân 1 – Jacob a’i griw (Cyfeirnod C - Corws)</vt:lpstr>
      <vt:lpstr>Cân 1 Corws</vt:lpstr>
      <vt:lpstr>Cân 1 Corws</vt:lpstr>
      <vt:lpstr>Cân 1 Corws</vt:lpstr>
      <vt:lpstr>Cân 2 Côt Joseff (Corws)</vt:lpstr>
      <vt:lpstr>Cân 2 Côt Joseff (Corws)</vt:lpstr>
      <vt:lpstr>Cân 2 Côt Joseff Corws</vt:lpstr>
      <vt:lpstr>Cân 2 Côt Joseff Corws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YGCP TEACHER</dc:creator>
  <cp:lastModifiedBy>YGCP TEACHER</cp:lastModifiedBy>
  <cp:revision>1</cp:revision>
  <dcterms:modified xsi:type="dcterms:W3CDTF">2023-02-12T17:56:00Z</dcterms:modified>
</cp:coreProperties>
</file>