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496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15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428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00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436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109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443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304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072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923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986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0260C-140E-481B-87B6-D6B9F80E06B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882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42493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XCCW Joined 1a" panose="03050602040000000000" pitchFamily="66" charset="0"/>
              </a:rPr>
              <a:t>Fe </a:t>
            </a:r>
            <a:r>
              <a:rPr lang="en-GB" sz="4400" dirty="0" err="1" smtClean="0">
                <a:latin typeface="XCCW Joined 1a" panose="03050602040000000000" pitchFamily="66" charset="0"/>
              </a:rPr>
              <a:t>ddaeth</a:t>
            </a:r>
            <a:r>
              <a:rPr lang="en-GB" sz="4400" dirty="0" smtClean="0">
                <a:latin typeface="XCCW Joined 1a" panose="03050602040000000000" pitchFamily="66" charset="0"/>
              </a:rPr>
              <a:t> y </a:t>
            </a:r>
            <a:r>
              <a:rPr lang="en-GB" sz="4400" dirty="0" err="1" smtClean="0">
                <a:latin typeface="XCCW Joined 1a" panose="03050602040000000000" pitchFamily="66" charset="0"/>
              </a:rPr>
              <a:t>glaw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i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guro’r</a:t>
            </a:r>
            <a:r>
              <a:rPr lang="en-GB" sz="4400" dirty="0" smtClean="0">
                <a:latin typeface="XCCW Joined 1a" panose="03050602040000000000" pitchFamily="66" charset="0"/>
              </a:rPr>
              <a:t> to, </a:t>
            </a:r>
          </a:p>
          <a:p>
            <a:r>
              <a:rPr lang="en-GB" sz="4400" dirty="0" err="1" smtClean="0">
                <a:latin typeface="XCCW Joined 1a" panose="03050602040000000000" pitchFamily="66" charset="0"/>
              </a:rPr>
              <a:t>Pobl</a:t>
            </a:r>
            <a:r>
              <a:rPr lang="en-GB" sz="4400" dirty="0" smtClean="0">
                <a:latin typeface="XCCW Joined 1a" panose="03050602040000000000" pitchFamily="66" charset="0"/>
              </a:rPr>
              <a:t> y </a:t>
            </a:r>
            <a:r>
              <a:rPr lang="en-GB" sz="4400" dirty="0" err="1" smtClean="0">
                <a:latin typeface="XCCW Joined 1a" panose="03050602040000000000" pitchFamily="66" charset="0"/>
              </a:rPr>
              <a:t>stryd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mewn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ffwdan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ar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ffo</a:t>
            </a:r>
            <a:r>
              <a:rPr lang="en-GB" sz="44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400" dirty="0" err="1" smtClean="0">
                <a:latin typeface="XCCW Joined 1a" panose="03050602040000000000" pitchFamily="66" charset="0"/>
              </a:rPr>
              <a:t>Wrth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edrych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i’r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nen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pob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talcen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yn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grych</a:t>
            </a:r>
            <a:r>
              <a:rPr lang="en-GB" sz="44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400" dirty="0" smtClean="0">
                <a:latin typeface="XCCW Joined 1a" panose="03050602040000000000" pitchFamily="66" charset="0"/>
              </a:rPr>
              <a:t>A </a:t>
            </a:r>
            <a:r>
              <a:rPr lang="en-GB" sz="4400" dirty="0" err="1" smtClean="0">
                <a:latin typeface="XCCW Joined 1a" panose="03050602040000000000" pitchFamily="66" charset="0"/>
              </a:rPr>
              <a:t>rhegi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rhyw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obaith</a:t>
            </a:r>
            <a:r>
              <a:rPr lang="en-GB" sz="4400" dirty="0" smtClean="0">
                <a:latin typeface="XCCW Joined 1a" panose="03050602040000000000" pitchFamily="66" charset="0"/>
              </a:rPr>
              <a:t> am </a:t>
            </a:r>
            <a:r>
              <a:rPr lang="en-GB" sz="4400" dirty="0" err="1" smtClean="0">
                <a:latin typeface="XCCW Joined 1a" panose="03050602040000000000" pitchFamily="66" charset="0"/>
              </a:rPr>
              <a:t>dywydd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sych</a:t>
            </a:r>
            <a:r>
              <a:rPr lang="en-GB" sz="4400" dirty="0" smtClean="0">
                <a:latin typeface="XCCW Joined 1a" panose="03050602040000000000" pitchFamily="66" charset="0"/>
              </a:rPr>
              <a:t>.</a:t>
            </a:r>
            <a:endParaRPr lang="en-GB" sz="44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94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42493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yr</a:t>
            </a:r>
            <a:r>
              <a:rPr lang="en-GB" sz="3600" dirty="0" smtClean="0">
                <a:latin typeface="XCCW Joined 1a" panose="03050602040000000000" pitchFamily="66" charset="0"/>
              </a:rPr>
              <a:t> haul </a:t>
            </a:r>
            <a:r>
              <a:rPr lang="en-GB" sz="3600" dirty="0" err="1" smtClean="0">
                <a:latin typeface="XCCW Joined 1a" panose="03050602040000000000" pitchFamily="66" charset="0"/>
              </a:rPr>
              <a:t>fe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welant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dir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Lle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mae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pawb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wên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dan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wybren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fythol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glir</a:t>
            </a:r>
            <a:r>
              <a:rPr lang="en-GB" sz="3600" dirty="0" smtClean="0">
                <a:latin typeface="XCCW Joined 1a" panose="03050602040000000000" pitchFamily="66" charset="0"/>
              </a:rPr>
              <a:t>.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Fe </a:t>
            </a:r>
            <a:r>
              <a:rPr lang="en-GB" sz="3600" dirty="0" err="1" smtClean="0">
                <a:latin typeface="XCCW Joined 1a" panose="03050602040000000000" pitchFamily="66" charset="0"/>
              </a:rPr>
              <a:t>wawriodd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eto</a:t>
            </a:r>
            <a:r>
              <a:rPr lang="en-GB" sz="3600" dirty="0" smtClean="0">
                <a:latin typeface="XCCW Joined 1a" panose="03050602040000000000" pitchFamily="66" charset="0"/>
              </a:rPr>
              <a:t> ‘</a:t>
            </a:r>
            <a:r>
              <a:rPr lang="en-GB" sz="3600" dirty="0" err="1" smtClean="0">
                <a:latin typeface="XCCW Joined 1a" panose="03050602040000000000" pitchFamily="66" charset="0"/>
              </a:rPr>
              <a:t>ngwlad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yr</a:t>
            </a:r>
            <a:r>
              <a:rPr lang="en-GB" sz="3600" dirty="0" smtClean="0">
                <a:latin typeface="XCCW Joined 1a" panose="03050602040000000000" pitchFamily="66" charset="0"/>
              </a:rPr>
              <a:t> haul,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Gwawr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heb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wlith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na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gwair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na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dail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Planhigion</a:t>
            </a:r>
            <a:r>
              <a:rPr lang="en-GB" sz="3600" dirty="0" smtClean="0">
                <a:latin typeface="XCCW Joined 1a" panose="03050602040000000000" pitchFamily="66" charset="0"/>
              </a:rPr>
              <a:t> crimp a </a:t>
            </a:r>
            <a:r>
              <a:rPr lang="en-GB" sz="3600" dirty="0" err="1" smtClean="0">
                <a:latin typeface="XCCW Joined 1a" panose="03050602040000000000" pitchFamily="66" charset="0"/>
              </a:rPr>
              <a:t>llwch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bridd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Breichiau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crin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llipa</a:t>
            </a:r>
            <a:r>
              <a:rPr lang="en-GB" sz="3600" dirty="0" smtClean="0">
                <a:latin typeface="XCCW Joined 1a" panose="03050602040000000000" pitchFamily="66" charset="0"/>
              </a:rPr>
              <a:t> a </a:t>
            </a:r>
            <a:r>
              <a:rPr lang="en-GB" sz="3600" dirty="0" err="1" smtClean="0">
                <a:latin typeface="XCCW Joined 1a" panose="03050602040000000000" pitchFamily="66" charset="0"/>
              </a:rPr>
              <a:t>lludd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47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4249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yr</a:t>
            </a:r>
            <a:r>
              <a:rPr lang="en-GB" sz="3600" dirty="0" smtClean="0">
                <a:latin typeface="XCCW Joined 1a" panose="03050602040000000000" pitchFamily="66" charset="0"/>
              </a:rPr>
              <a:t> haul </a:t>
            </a:r>
            <a:r>
              <a:rPr lang="en-GB" sz="3600" dirty="0" err="1" smtClean="0">
                <a:latin typeface="XCCW Joined 1a" panose="03050602040000000000" pitchFamily="66" charset="0"/>
              </a:rPr>
              <a:t>cei</a:t>
            </a:r>
            <a:r>
              <a:rPr lang="en-GB" sz="3600" dirty="0" smtClean="0">
                <a:latin typeface="XCCW Joined 1a" panose="03050602040000000000" pitchFamily="66" charset="0"/>
              </a:rPr>
              <a:t> weld y </a:t>
            </a:r>
            <a:r>
              <a:rPr lang="en-GB" sz="3600" dirty="0" err="1" smtClean="0">
                <a:latin typeface="XCCW Joined 1a" panose="03050602040000000000" pitchFamily="66" charset="0"/>
              </a:rPr>
              <a:t>gwir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Lle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mae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byw</a:t>
            </a:r>
            <a:r>
              <a:rPr lang="en-GB" sz="3600" dirty="0" smtClean="0">
                <a:latin typeface="XCCW Joined 1a" panose="03050602040000000000" pitchFamily="66" charset="0"/>
              </a:rPr>
              <a:t> am </a:t>
            </a:r>
            <a:r>
              <a:rPr lang="en-GB" sz="3600" dirty="0" err="1" smtClean="0">
                <a:latin typeface="XCCW Joined 1a" panose="03050602040000000000" pitchFamily="66" charset="0"/>
              </a:rPr>
              <a:t>ddydd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byw</a:t>
            </a:r>
            <a:r>
              <a:rPr lang="en-GB" sz="3600" dirty="0" smtClean="0">
                <a:latin typeface="XCCW Joined 1a" panose="03050602040000000000" pitchFamily="66" charset="0"/>
              </a:rPr>
              <a:t> am </a:t>
            </a:r>
            <a:r>
              <a:rPr lang="en-GB" sz="3600" dirty="0" err="1" smtClean="0">
                <a:latin typeface="XCCW Joined 1a" panose="03050602040000000000" pitchFamily="66" charset="0"/>
              </a:rPr>
              <a:t>amser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hir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 bod </a:t>
            </a:r>
            <a:r>
              <a:rPr lang="en-GB" sz="3600" dirty="0" err="1" smtClean="0">
                <a:latin typeface="XCCW Joined 1a" panose="03050602040000000000" pitchFamily="66" charset="0"/>
              </a:rPr>
              <a:t>yna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nos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fyth</a:t>
            </a:r>
            <a:r>
              <a:rPr lang="en-GB" sz="3600" dirty="0" smtClean="0">
                <a:latin typeface="XCCW Joined 1a" panose="03050602040000000000" pitchFamily="66" charset="0"/>
              </a:rPr>
              <a:t> bob </a:t>
            </a:r>
            <a:r>
              <a:rPr lang="en-GB" sz="3600" dirty="0" err="1" smtClean="0">
                <a:latin typeface="XCCW Joined 1a" panose="03050602040000000000" pitchFamily="66" charset="0"/>
              </a:rPr>
              <a:t>dydd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</a:p>
          <a:p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57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4249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nerth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ein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henaid</a:t>
            </a:r>
            <a:r>
              <a:rPr lang="en-GB" sz="3600" dirty="0" smtClean="0">
                <a:latin typeface="XCCW Joined 1a" panose="03050602040000000000" pitchFamily="66" charset="0"/>
              </a:rPr>
              <a:t> fry,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Oooooo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ac </a:t>
            </a:r>
            <a:r>
              <a:rPr lang="en-GB" sz="3600" dirty="0" err="1" smtClean="0">
                <a:latin typeface="XCCW Joined 1a" panose="03050602040000000000" pitchFamily="66" charset="0"/>
              </a:rPr>
              <a:t>angerdd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ein</a:t>
            </a:r>
            <a:r>
              <a:rPr lang="en-GB" sz="3600" dirty="0" smtClean="0">
                <a:latin typeface="XCCW Joined 1a" panose="03050602040000000000" pitchFamily="66" charset="0"/>
              </a:rPr>
              <a:t> cri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Oooooo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bloeddiwn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un </a:t>
            </a:r>
            <a:r>
              <a:rPr lang="en-GB" sz="3600" dirty="0" err="1" smtClean="0">
                <a:latin typeface="XCCW Joined 1a" panose="03050602040000000000" pitchFamily="66" charset="0"/>
              </a:rPr>
              <a:t>côr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</a:p>
          <a:p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47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42493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 smtClean="0">
                <a:latin typeface="XCCW Joined 1a" panose="03050602040000000000" pitchFamily="66" charset="0"/>
              </a:rPr>
              <a:t>Ydy’r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lluniau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ddaw</a:t>
            </a:r>
            <a:r>
              <a:rPr lang="en-GB" sz="4400" dirty="0" smtClean="0">
                <a:latin typeface="XCCW Joined 1a" panose="03050602040000000000" pitchFamily="66" charset="0"/>
              </a:rPr>
              <a:t> bob </a:t>
            </a:r>
            <a:r>
              <a:rPr lang="en-GB" sz="4400" dirty="0" err="1" smtClean="0">
                <a:latin typeface="XCCW Joined 1a" panose="03050602040000000000" pitchFamily="66" charset="0"/>
              </a:rPr>
              <a:t>dydd</a:t>
            </a:r>
            <a:r>
              <a:rPr lang="en-GB" sz="44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400" dirty="0" err="1" smtClean="0">
                <a:latin typeface="XCCW Joined 1a" panose="03050602040000000000" pitchFamily="66" charset="0"/>
              </a:rPr>
              <a:t>Yn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sigo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dy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galon</a:t>
            </a:r>
            <a:r>
              <a:rPr lang="en-GB" sz="4400" dirty="0" smtClean="0">
                <a:latin typeface="XCCW Joined 1a" panose="03050602040000000000" pitchFamily="66" charset="0"/>
              </a:rPr>
              <a:t> a </a:t>
            </a:r>
            <a:r>
              <a:rPr lang="en-GB" sz="4400" dirty="0" err="1" smtClean="0">
                <a:latin typeface="XCCW Joined 1a" panose="03050602040000000000" pitchFamily="66" charset="0"/>
              </a:rPr>
              <a:t>siglo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dy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ffydd</a:t>
            </a:r>
            <a:r>
              <a:rPr lang="en-GB" sz="4400" dirty="0" smtClean="0">
                <a:latin typeface="XCCW Joined 1a" panose="03050602040000000000" pitchFamily="66" charset="0"/>
              </a:rPr>
              <a:t>?</a:t>
            </a:r>
          </a:p>
          <a:p>
            <a:r>
              <a:rPr lang="en-GB" sz="4400" dirty="0" err="1" smtClean="0">
                <a:latin typeface="XCCW Joined 1a" panose="03050602040000000000" pitchFamily="66" charset="0"/>
              </a:rPr>
              <a:t>A’r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wynebau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gwag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sy’n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syllu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mor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flin</a:t>
            </a:r>
            <a:r>
              <a:rPr lang="en-GB" sz="44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400" dirty="0" err="1" smtClean="0">
                <a:latin typeface="XCCW Joined 1a" panose="03050602040000000000" pitchFamily="66" charset="0"/>
              </a:rPr>
              <a:t>Yn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llenwi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dy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lygaid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wrth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lenwi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dy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sgrin</a:t>
            </a:r>
            <a:r>
              <a:rPr lang="en-GB" sz="4400" dirty="0" smtClean="0">
                <a:latin typeface="XCCW Joined 1a" panose="03050602040000000000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4697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4249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yr</a:t>
            </a:r>
            <a:r>
              <a:rPr lang="en-GB" sz="3600" dirty="0" smtClean="0">
                <a:latin typeface="XCCW Joined 1a" panose="03050602040000000000" pitchFamily="66" charset="0"/>
              </a:rPr>
              <a:t> haul </a:t>
            </a:r>
            <a:r>
              <a:rPr lang="en-GB" sz="3600" dirty="0" err="1" smtClean="0">
                <a:latin typeface="XCCW Joined 1a" panose="03050602040000000000" pitchFamily="66" charset="0"/>
              </a:rPr>
              <a:t>ar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anial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dir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Try’r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lluniau’n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fyw</a:t>
            </a:r>
            <a:r>
              <a:rPr lang="en-GB" sz="3600" dirty="0" smtClean="0">
                <a:latin typeface="XCCW Joined 1a" panose="03050602040000000000" pitchFamily="66" charset="0"/>
              </a:rPr>
              <a:t> daw </a:t>
            </a:r>
            <a:r>
              <a:rPr lang="en-GB" sz="3600" dirty="0" err="1" smtClean="0">
                <a:latin typeface="XCCW Joined 1a" panose="03050602040000000000" pitchFamily="66" charset="0"/>
              </a:rPr>
              <a:t>clyw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ar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lais</a:t>
            </a:r>
            <a:r>
              <a:rPr lang="en-GB" sz="3600" dirty="0" smtClean="0">
                <a:latin typeface="XCCW Joined 1a" panose="03050602040000000000" pitchFamily="66" charset="0"/>
              </a:rPr>
              <a:t> bob </a:t>
            </a:r>
            <a:r>
              <a:rPr lang="en-GB" sz="3600" dirty="0" err="1" smtClean="0">
                <a:latin typeface="XCCW Joined 1a" panose="03050602040000000000" pitchFamily="66" charset="0"/>
              </a:rPr>
              <a:t>cyr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r>
              <a:rPr lang="en-GB" sz="3600" dirty="0" smtClean="0">
                <a:latin typeface="XCCW Joined 1a" panose="03050602040000000000" pitchFamily="66" charset="0"/>
              </a:rPr>
              <a:t>A bod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anos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fyth</a:t>
            </a:r>
            <a:r>
              <a:rPr lang="en-GB" sz="3600" dirty="0" smtClean="0">
                <a:latin typeface="XCCW Joined 1a" panose="03050602040000000000" pitchFamily="66" charset="0"/>
              </a:rPr>
              <a:t> bob </a:t>
            </a:r>
            <a:r>
              <a:rPr lang="en-GB" sz="3600" dirty="0" err="1" smtClean="0">
                <a:latin typeface="XCCW Joined 1a" panose="03050602040000000000" pitchFamily="66" charset="0"/>
              </a:rPr>
              <a:t>dydd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37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4249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nerth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ein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henaid</a:t>
            </a:r>
            <a:r>
              <a:rPr lang="en-GB" sz="3600" dirty="0" smtClean="0">
                <a:latin typeface="XCCW Joined 1a" panose="03050602040000000000" pitchFamily="66" charset="0"/>
              </a:rPr>
              <a:t> fry,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Oooooo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ac </a:t>
            </a:r>
            <a:r>
              <a:rPr lang="en-GB" sz="3600" dirty="0" err="1" smtClean="0">
                <a:latin typeface="XCCW Joined 1a" panose="03050602040000000000" pitchFamily="66" charset="0"/>
              </a:rPr>
              <a:t>angerdd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ein</a:t>
            </a:r>
            <a:r>
              <a:rPr lang="en-GB" sz="3600" dirty="0" smtClean="0">
                <a:latin typeface="XCCW Joined 1a" panose="03050602040000000000" pitchFamily="66" charset="0"/>
              </a:rPr>
              <a:t> cri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Oooooo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bloeddiwn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un </a:t>
            </a:r>
            <a:r>
              <a:rPr lang="en-GB" sz="3600" dirty="0" err="1" smtClean="0">
                <a:latin typeface="XCCW Joined 1a" panose="03050602040000000000" pitchFamily="66" charset="0"/>
              </a:rPr>
              <a:t>côr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</a:p>
          <a:p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01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4249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nerth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ein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henaid</a:t>
            </a:r>
            <a:r>
              <a:rPr lang="en-GB" sz="3600" dirty="0" smtClean="0">
                <a:latin typeface="XCCW Joined 1a" panose="03050602040000000000" pitchFamily="66" charset="0"/>
              </a:rPr>
              <a:t> fry,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Oooooo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ac </a:t>
            </a:r>
            <a:r>
              <a:rPr lang="en-GB" sz="3600" dirty="0" err="1" smtClean="0">
                <a:latin typeface="XCCW Joined 1a" panose="03050602040000000000" pitchFamily="66" charset="0"/>
              </a:rPr>
              <a:t>angerdd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ein</a:t>
            </a:r>
            <a:r>
              <a:rPr lang="en-GB" sz="3600" dirty="0" smtClean="0">
                <a:latin typeface="XCCW Joined 1a" panose="03050602040000000000" pitchFamily="66" charset="0"/>
              </a:rPr>
              <a:t> cri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Oooooo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bloeddiwn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un </a:t>
            </a:r>
            <a:r>
              <a:rPr lang="en-GB" sz="3600" dirty="0" err="1" smtClean="0">
                <a:latin typeface="XCCW Joined 1a" panose="03050602040000000000" pitchFamily="66" charset="0"/>
              </a:rPr>
              <a:t>côr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</a:p>
          <a:p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98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292</Words>
  <Application>Microsoft Office PowerPoint</Application>
  <PresentationFormat>On-screen Show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Caerphilly CBC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YGCP TEACHER</dc:creator>
  <cp:lastModifiedBy>YGCP TEACHER</cp:lastModifiedBy>
  <cp:revision>3</cp:revision>
  <dcterms:created xsi:type="dcterms:W3CDTF">2018-09-19T11:36:26Z</dcterms:created>
  <dcterms:modified xsi:type="dcterms:W3CDTF">2018-09-27T15:49:36Z</dcterms:modified>
</cp:coreProperties>
</file>