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70AE9-5172-4274-8B77-00621FE79B71}" type="datetimeFigureOut">
              <a:rPr lang="en-GB" smtClean="0"/>
              <a:t>20/09/2017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73F-2D7E-45E3-9FB8-CF4D4BAE1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386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70AE9-5172-4274-8B77-00621FE79B71}" type="datetimeFigureOut">
              <a:rPr lang="en-GB" smtClean="0"/>
              <a:t>20/09/2017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73F-2D7E-45E3-9FB8-CF4D4BAE1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192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70AE9-5172-4274-8B77-00621FE79B71}" type="datetimeFigureOut">
              <a:rPr lang="en-GB" smtClean="0"/>
              <a:t>20/09/2017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73F-2D7E-45E3-9FB8-CF4D4BAE1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451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70AE9-5172-4274-8B77-00621FE79B71}" type="datetimeFigureOut">
              <a:rPr lang="en-GB" smtClean="0"/>
              <a:t>20/09/2017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73F-2D7E-45E3-9FB8-CF4D4BAE1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3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70AE9-5172-4274-8B77-00621FE79B71}" type="datetimeFigureOut">
              <a:rPr lang="en-GB" smtClean="0"/>
              <a:t>20/09/2017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73F-2D7E-45E3-9FB8-CF4D4BAE1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738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70AE9-5172-4274-8B77-00621FE79B71}" type="datetimeFigureOut">
              <a:rPr lang="en-GB" smtClean="0"/>
              <a:t>20/09/2017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73F-2D7E-45E3-9FB8-CF4D4BAE1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765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70AE9-5172-4274-8B77-00621FE79B71}" type="datetimeFigureOut">
              <a:rPr lang="en-GB" smtClean="0"/>
              <a:t>20/09/2017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73F-2D7E-45E3-9FB8-CF4D4BAE1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087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70AE9-5172-4274-8B77-00621FE79B71}" type="datetimeFigureOut">
              <a:rPr lang="en-GB" smtClean="0"/>
              <a:t>20/09/2017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73F-2D7E-45E3-9FB8-CF4D4BAE1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984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70AE9-5172-4274-8B77-00621FE79B71}" type="datetimeFigureOut">
              <a:rPr lang="en-GB" smtClean="0"/>
              <a:t>20/09/2017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73F-2D7E-45E3-9FB8-CF4D4BAE1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4806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70AE9-5172-4274-8B77-00621FE79B71}" type="datetimeFigureOut">
              <a:rPr lang="en-GB" smtClean="0"/>
              <a:t>20/09/2017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73F-2D7E-45E3-9FB8-CF4D4BAE1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89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870AE9-5172-4274-8B77-00621FE79B71}" type="datetimeFigureOut">
              <a:rPr lang="en-GB" smtClean="0"/>
              <a:t>20/09/2017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73F-2D7E-45E3-9FB8-CF4D4BAE1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319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870AE9-5172-4274-8B77-00621FE79B71}" type="datetimeFigureOut">
              <a:rPr lang="en-GB" smtClean="0"/>
              <a:t>20/09/2017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9F73F-2D7E-45E3-9FB8-CF4D4BAE19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8755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188640"/>
            <a:ext cx="864096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 smtClean="0">
                <a:latin typeface="XCCW Joined 1a" panose="03050602040000000000" pitchFamily="66" charset="0"/>
              </a:rPr>
              <a:t>Yng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nghanol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tref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Caerffili</a:t>
            </a:r>
            <a:endParaRPr lang="en-GB" sz="3600" dirty="0" smtClean="0">
              <a:latin typeface="XCCW Joined 1a" panose="03050602040000000000" pitchFamily="66" charset="0"/>
            </a:endParaRPr>
          </a:p>
          <a:p>
            <a:r>
              <a:rPr lang="en-GB" sz="3600" dirty="0" smtClean="0">
                <a:latin typeface="XCCW Joined 1a" panose="03050602040000000000" pitchFamily="66" charset="0"/>
              </a:rPr>
              <a:t>Y </a:t>
            </a:r>
            <a:r>
              <a:rPr lang="en-GB" sz="3600" dirty="0" err="1" smtClean="0">
                <a:latin typeface="XCCW Joined 1a" panose="03050602040000000000" pitchFamily="66" charset="0"/>
              </a:rPr>
              <a:t>mae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ein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hysgol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ni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Ac </a:t>
            </a:r>
            <a:r>
              <a:rPr lang="en-GB" sz="3600" dirty="0" err="1" smtClean="0">
                <a:latin typeface="XCCW Joined 1a" panose="03050602040000000000" pitchFamily="66" charset="0"/>
              </a:rPr>
              <a:t>ysgol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hapus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ydyw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Does </a:t>
            </a:r>
            <a:r>
              <a:rPr lang="en-GB" sz="3600" dirty="0" err="1" smtClean="0">
                <a:latin typeface="XCCW Joined 1a" panose="03050602040000000000" pitchFamily="66" charset="0"/>
              </a:rPr>
              <a:t>debyg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iddi</a:t>
            </a:r>
            <a:r>
              <a:rPr lang="en-GB" sz="3600" dirty="0" smtClean="0">
                <a:latin typeface="XCCW Joined 1a" panose="03050602040000000000" pitchFamily="66" charset="0"/>
              </a:rPr>
              <a:t> hi.</a:t>
            </a:r>
          </a:p>
          <a:p>
            <a:endParaRPr lang="en-GB" sz="3600" dirty="0">
              <a:latin typeface="XCCW Joined 1a" panose="03050602040000000000" pitchFamily="66" charset="0"/>
            </a:endParaRPr>
          </a:p>
          <a:p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Y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mae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ysgol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yng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Nghaerffili</a:t>
            </a:r>
            <a:endParaRPr lang="en-GB" sz="3600" dirty="0" smtClean="0">
              <a:solidFill>
                <a:schemeClr val="tx2"/>
              </a:solidFill>
              <a:latin typeface="XCCW Joined 1a" panose="03050602040000000000" pitchFamily="66" charset="0"/>
            </a:endParaRPr>
          </a:p>
          <a:p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Sydd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annwyl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iawn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i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ni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, </a:t>
            </a:r>
          </a:p>
          <a:p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Canmolwn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nawr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ei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henw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da,</a:t>
            </a:r>
          </a:p>
          <a:p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A’i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stori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hynod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hi. </a:t>
            </a:r>
            <a:endParaRPr lang="en-GB" sz="3600" dirty="0">
              <a:solidFill>
                <a:schemeClr val="tx2"/>
              </a:solidFill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3288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188640"/>
            <a:ext cx="864096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 smtClean="0">
                <a:latin typeface="XCCW Joined 1a" panose="03050602040000000000" pitchFamily="66" charset="0"/>
              </a:rPr>
              <a:t>Cawn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ddysgu</a:t>
            </a:r>
            <a:r>
              <a:rPr lang="en-GB" sz="3600" dirty="0" smtClean="0">
                <a:latin typeface="XCCW Joined 1a" panose="03050602040000000000" pitchFamily="66" charset="0"/>
              </a:rPr>
              <a:t> am </a:t>
            </a:r>
            <a:r>
              <a:rPr lang="en-GB" sz="3600" dirty="0" err="1" smtClean="0">
                <a:latin typeface="XCCW Joined 1a" panose="03050602040000000000" pitchFamily="66" charset="0"/>
              </a:rPr>
              <a:t>ein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hardal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Ein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gwlad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a’n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harwyr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ni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A </a:t>
            </a:r>
            <a:r>
              <a:rPr lang="en-GB" sz="3600" dirty="0" err="1" smtClean="0">
                <a:latin typeface="XCCW Joined 1a" panose="03050602040000000000" pitchFamily="66" charset="0"/>
              </a:rPr>
              <a:t>sut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i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helpu’n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gilydd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Dyna’r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nôd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i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ni</a:t>
            </a:r>
            <a:r>
              <a:rPr lang="en-GB" sz="3600" dirty="0" smtClean="0">
                <a:latin typeface="XCCW Joined 1a" panose="03050602040000000000" pitchFamily="66" charset="0"/>
              </a:rPr>
              <a:t>.</a:t>
            </a:r>
          </a:p>
          <a:p>
            <a:endParaRPr lang="en-GB" sz="3600" dirty="0">
              <a:latin typeface="XCCW Joined 1a" panose="03050602040000000000" pitchFamily="66" charset="0"/>
            </a:endParaRPr>
          </a:p>
          <a:p>
            <a:endParaRPr lang="en-GB" sz="3600" dirty="0">
              <a:latin typeface="XCCW Joined 1a" panose="03050602040000000000" pitchFamily="66" charset="0"/>
            </a:endParaRPr>
          </a:p>
          <a:p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Y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mae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ysgol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yng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Nghaerffili</a:t>
            </a:r>
            <a:endParaRPr lang="en-GB" sz="3600" dirty="0" smtClean="0">
              <a:solidFill>
                <a:schemeClr val="tx2"/>
              </a:solidFill>
              <a:latin typeface="XCCW Joined 1a" panose="03050602040000000000" pitchFamily="66" charset="0"/>
            </a:endParaRPr>
          </a:p>
          <a:p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Sydd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annwyl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iawn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i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ni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, </a:t>
            </a:r>
          </a:p>
          <a:p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Canmolwn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nawr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ei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henw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da,</a:t>
            </a:r>
          </a:p>
          <a:p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A’i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stori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hynod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hi.</a:t>
            </a:r>
          </a:p>
          <a:p>
            <a:endParaRPr lang="en-GB" sz="3600" dirty="0">
              <a:solidFill>
                <a:schemeClr val="tx2"/>
              </a:solidFill>
              <a:latin typeface="XCCW Joined 1a" panose="03050602040000000000" pitchFamily="66" charset="0"/>
            </a:endParaRPr>
          </a:p>
          <a:p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Y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mae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ysgol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yng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chemeClr val="tx2"/>
                </a:solidFill>
                <a:latin typeface="XCCW Joined 1a" panose="03050602040000000000" pitchFamily="66" charset="0"/>
              </a:rPr>
              <a:t>Nghaerffili</a:t>
            </a:r>
            <a:r>
              <a:rPr lang="en-GB" sz="3600" dirty="0" smtClean="0">
                <a:solidFill>
                  <a:schemeClr val="tx2"/>
                </a:solidFill>
                <a:latin typeface="XCCW Joined 1a" panose="03050602040000000000" pitchFamily="66" charset="0"/>
              </a:rPr>
              <a:t>… </a:t>
            </a:r>
            <a:endParaRPr lang="en-GB" sz="3600" dirty="0">
              <a:solidFill>
                <a:schemeClr val="tx2"/>
              </a:solidFill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981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58300"/>
            <a:ext cx="8568952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u="sng" dirty="0">
              <a:latin typeface="XCCW Joined 1a" panose="03050602040000000000" pitchFamily="66" charset="0"/>
            </a:endParaRPr>
          </a:p>
          <a:p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Yma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gyda’n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gilydd</a:t>
            </a:r>
            <a:r>
              <a:rPr lang="en-GB" sz="3600" dirty="0" smtClean="0">
                <a:latin typeface="XCCW Joined 1a" panose="03050602040000000000" pitchFamily="66" charset="0"/>
              </a:rPr>
              <a:t>….</a:t>
            </a:r>
            <a:r>
              <a:rPr lang="en-GB" sz="3600" dirty="0" err="1" smtClean="0">
                <a:latin typeface="XCCW Joined 1a" panose="03050602040000000000" pitchFamily="66" charset="0"/>
              </a:rPr>
              <a:t>oll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un!</a:t>
            </a:r>
          </a:p>
          <a:p>
            <a:endParaRPr lang="en-GB" sz="3600" dirty="0">
              <a:latin typeface="XCCW Joined 1a" panose="03050602040000000000" pitchFamily="66" charset="0"/>
            </a:endParaRPr>
          </a:p>
          <a:p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Popeth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wnawn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‘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da’n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gilydd</a:t>
            </a:r>
            <a:r>
              <a:rPr lang="en-GB" sz="3600" dirty="0" smtClean="0">
                <a:latin typeface="XCCW Joined 1a" panose="03050602040000000000" pitchFamily="66" charset="0"/>
              </a:rPr>
              <a:t>…</a:t>
            </a:r>
            <a:r>
              <a:rPr lang="en-GB" sz="3600" dirty="0" err="1" smtClean="0">
                <a:latin typeface="XCCW Joined 1a" panose="03050602040000000000" pitchFamily="66" charset="0"/>
              </a:rPr>
              <a:t>fe’i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gwnawn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fel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tîm</a:t>
            </a:r>
            <a:r>
              <a:rPr lang="en-GB" sz="3600" dirty="0" smtClean="0">
                <a:latin typeface="XCCW Joined 1a" panose="03050602040000000000" pitchFamily="66" charset="0"/>
              </a:rPr>
              <a:t>.</a:t>
            </a:r>
          </a:p>
          <a:p>
            <a:endParaRPr lang="en-GB" sz="3600" dirty="0">
              <a:latin typeface="XCCW Joined 1a" panose="03050602040000000000" pitchFamily="66" charset="0"/>
            </a:endParaRP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Dysgu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gwneud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pob</a:t>
            </a:r>
            <a:r>
              <a:rPr lang="en-GB" sz="3600" dirty="0" smtClean="0">
                <a:latin typeface="XCCW Joined 1a" panose="03050602040000000000" pitchFamily="66" charset="0"/>
              </a:rPr>
              <a:t> dim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iawn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Drwy</a:t>
            </a:r>
            <a:r>
              <a:rPr lang="en-GB" sz="3600" dirty="0" smtClean="0">
                <a:latin typeface="XCCW Joined 1a" panose="03050602040000000000" pitchFamily="66" charset="0"/>
              </a:rPr>
              <a:t> y bore </a:t>
            </a:r>
            <a:r>
              <a:rPr lang="en-GB" sz="3600" dirty="0" err="1" smtClean="0">
                <a:latin typeface="XCCW Joined 1a" panose="03050602040000000000" pitchFamily="66" charset="0"/>
              </a:rPr>
              <a:t>a’r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prynhawn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Ffrindiau’i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gyd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  <a:r>
              <a:rPr lang="en-GB" sz="3600" dirty="0" err="1" smtClean="0">
                <a:latin typeface="XCCW Joined 1a" panose="03050602040000000000" pitchFamily="66" charset="0"/>
              </a:rPr>
              <a:t>yma</a:t>
            </a:r>
            <a:r>
              <a:rPr lang="en-GB" sz="3600" dirty="0" smtClean="0">
                <a:latin typeface="XCCW Joined 1a" panose="03050602040000000000" pitchFamily="66" charset="0"/>
              </a:rPr>
              <a:t> ‘</a:t>
            </a:r>
            <a:r>
              <a:rPr lang="en-GB" sz="3600" dirty="0" err="1" smtClean="0">
                <a:latin typeface="XCCW Joined 1a" panose="03050602040000000000" pitchFamily="66" charset="0"/>
              </a:rPr>
              <a:t>nghyd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Dysgu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gyda’n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gilydd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wnawn</a:t>
            </a:r>
            <a:r>
              <a:rPr lang="en-GB" sz="3600" dirty="0" smtClean="0">
                <a:latin typeface="XCCW Joined 1a" panose="03050602040000000000" pitchFamily="66" charset="0"/>
              </a:rPr>
              <a:t>. </a:t>
            </a:r>
            <a:endParaRPr lang="en-GB" sz="36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591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404664"/>
            <a:ext cx="8568952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u="sng" dirty="0">
              <a:latin typeface="XCCW Joined 1a" panose="03050602040000000000" pitchFamily="66" charset="0"/>
            </a:endParaRPr>
          </a:p>
          <a:p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Chwarae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gyda’n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gilydd</a:t>
            </a:r>
            <a:r>
              <a:rPr lang="en-GB" sz="3600" dirty="0" smtClean="0">
                <a:latin typeface="XCCW Joined 1a" panose="03050602040000000000" pitchFamily="66" charset="0"/>
              </a:rPr>
              <a:t>…</a:t>
            </a:r>
            <a:r>
              <a:rPr lang="en-GB" sz="3600" dirty="0" err="1" smtClean="0">
                <a:latin typeface="XCCW Joined 1a" panose="03050602040000000000" pitchFamily="66" charset="0"/>
              </a:rPr>
              <a:t>sy’n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hwyl</a:t>
            </a:r>
            <a:r>
              <a:rPr lang="en-GB" sz="3600" dirty="0" smtClean="0">
                <a:latin typeface="XCCW Joined 1a" panose="03050602040000000000" pitchFamily="66" charset="0"/>
              </a:rPr>
              <a:t> a </a:t>
            </a:r>
            <a:r>
              <a:rPr lang="en-GB" sz="3600" dirty="0" err="1" smtClean="0">
                <a:latin typeface="XCCW Joined 1a" panose="03050602040000000000" pitchFamily="66" charset="0"/>
              </a:rPr>
              <a:t>sbri</a:t>
            </a:r>
            <a:r>
              <a:rPr lang="en-GB" sz="3600" dirty="0" smtClean="0">
                <a:latin typeface="XCCW Joined 1a" panose="03050602040000000000" pitchFamily="66" charset="0"/>
              </a:rPr>
              <a:t>!</a:t>
            </a:r>
          </a:p>
          <a:p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Gweithio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gyda’n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gilydd</a:t>
            </a:r>
            <a:r>
              <a:rPr lang="en-GB" sz="3600" dirty="0" smtClean="0">
                <a:latin typeface="XCCW Joined 1a" panose="03050602040000000000" pitchFamily="66" charset="0"/>
              </a:rPr>
              <a:t>…</a:t>
            </a:r>
            <a:r>
              <a:rPr lang="en-GB" sz="3600" dirty="0" err="1" smtClean="0">
                <a:latin typeface="XCCW Joined 1a" panose="03050602040000000000" pitchFamily="66" charset="0"/>
              </a:rPr>
              <a:t>yw’r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hyn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wnawn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ni</a:t>
            </a:r>
            <a:r>
              <a:rPr lang="en-GB" sz="3600" dirty="0" smtClean="0">
                <a:latin typeface="XCCW Joined 1a" panose="03050602040000000000" pitchFamily="66" charset="0"/>
              </a:rPr>
              <a:t>. </a:t>
            </a:r>
          </a:p>
          <a:p>
            <a:endParaRPr lang="en-GB" sz="3600" dirty="0">
              <a:latin typeface="XCCW Joined 1a" panose="03050602040000000000" pitchFamily="66" charset="0"/>
            </a:endParaRP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Dysgu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gwneud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pob</a:t>
            </a:r>
            <a:r>
              <a:rPr lang="en-GB" sz="3600" dirty="0" smtClean="0">
                <a:latin typeface="XCCW Joined 1a" panose="03050602040000000000" pitchFamily="66" charset="0"/>
              </a:rPr>
              <a:t> dim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iawn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Drwy</a:t>
            </a:r>
            <a:r>
              <a:rPr lang="en-GB" sz="3600" dirty="0" smtClean="0">
                <a:latin typeface="XCCW Joined 1a" panose="03050602040000000000" pitchFamily="66" charset="0"/>
              </a:rPr>
              <a:t> y bore </a:t>
            </a:r>
            <a:r>
              <a:rPr lang="en-GB" sz="3600" dirty="0" err="1" smtClean="0">
                <a:latin typeface="XCCW Joined 1a" panose="03050602040000000000" pitchFamily="66" charset="0"/>
              </a:rPr>
              <a:t>a’r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prynhawn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Ffrindiau’i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gyd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  <a:r>
              <a:rPr lang="en-GB" sz="3600" dirty="0" err="1" smtClean="0">
                <a:latin typeface="XCCW Joined 1a" panose="03050602040000000000" pitchFamily="66" charset="0"/>
              </a:rPr>
              <a:t>yma</a:t>
            </a:r>
            <a:r>
              <a:rPr lang="en-GB" sz="3600" dirty="0" smtClean="0">
                <a:latin typeface="XCCW Joined 1a" panose="03050602040000000000" pitchFamily="66" charset="0"/>
              </a:rPr>
              <a:t> ‘</a:t>
            </a:r>
            <a:r>
              <a:rPr lang="en-GB" sz="3600" dirty="0" err="1" smtClean="0">
                <a:latin typeface="XCCW Joined 1a" panose="03050602040000000000" pitchFamily="66" charset="0"/>
              </a:rPr>
              <a:t>nghyd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Dysgu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gyda’n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gilydd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wnawn</a:t>
            </a:r>
            <a:r>
              <a:rPr lang="en-GB" sz="3600" dirty="0" smtClean="0">
                <a:latin typeface="XCCW Joined 1a" panose="03050602040000000000" pitchFamily="66" charset="0"/>
              </a:rPr>
              <a:t>. </a:t>
            </a:r>
            <a:endParaRPr lang="en-GB" sz="36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0878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404664"/>
            <a:ext cx="8568952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u="sng" dirty="0">
              <a:latin typeface="XCCW Joined 1a" panose="03050602040000000000" pitchFamily="66" charset="0"/>
            </a:endParaRPr>
          </a:p>
          <a:p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Canu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gyda’n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gilydd</a:t>
            </a:r>
            <a:r>
              <a:rPr lang="en-GB" sz="3600" dirty="0" smtClean="0">
                <a:latin typeface="XCCW Joined 1a" panose="03050602040000000000" pitchFamily="66" charset="0"/>
              </a:rPr>
              <a:t>…</a:t>
            </a:r>
            <a:r>
              <a:rPr lang="en-GB" sz="3600" dirty="0" err="1" smtClean="0">
                <a:latin typeface="XCCW Joined 1a" panose="03050602040000000000" pitchFamily="66" charset="0"/>
              </a:rPr>
              <a:t>mewn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harmoni</a:t>
            </a:r>
            <a:r>
              <a:rPr lang="en-GB" sz="3600" dirty="0" smtClean="0">
                <a:latin typeface="XCCW Joined 1a" panose="03050602040000000000" pitchFamily="66" charset="0"/>
              </a:rPr>
              <a:t>.</a:t>
            </a:r>
          </a:p>
          <a:p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Symud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gyda’n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gilydd</a:t>
            </a:r>
            <a:r>
              <a:rPr lang="en-GB" sz="3600" dirty="0" smtClean="0">
                <a:latin typeface="XCCW Joined 1a" panose="03050602040000000000" pitchFamily="66" charset="0"/>
              </a:rPr>
              <a:t>…</a:t>
            </a:r>
            <a:r>
              <a:rPr lang="en-GB" sz="3600" dirty="0" err="1" smtClean="0">
                <a:latin typeface="XCCW Joined 1a" panose="03050602040000000000" pitchFamily="66" charset="0"/>
              </a:rPr>
              <a:t>dewch</a:t>
            </a:r>
            <a:r>
              <a:rPr lang="en-GB" sz="3600" dirty="0" smtClean="0">
                <a:latin typeface="XCCW Joined 1a" panose="03050602040000000000" pitchFamily="66" charset="0"/>
              </a:rPr>
              <a:t> un, </a:t>
            </a:r>
            <a:r>
              <a:rPr lang="en-GB" sz="3600" dirty="0" err="1" smtClean="0">
                <a:latin typeface="XCCW Joined 1a" panose="03050602040000000000" pitchFamily="66" charset="0"/>
              </a:rPr>
              <a:t>dau</a:t>
            </a:r>
            <a:r>
              <a:rPr lang="en-GB" sz="3600" dirty="0" smtClean="0">
                <a:latin typeface="XCCW Joined 1a" panose="03050602040000000000" pitchFamily="66" charset="0"/>
              </a:rPr>
              <a:t>, tri!</a:t>
            </a:r>
          </a:p>
          <a:p>
            <a:endParaRPr lang="en-GB" sz="3600" dirty="0">
              <a:latin typeface="XCCW Joined 1a" panose="03050602040000000000" pitchFamily="66" charset="0"/>
            </a:endParaRP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Dysgu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gwneud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pob</a:t>
            </a:r>
            <a:r>
              <a:rPr lang="en-GB" sz="3600" dirty="0" smtClean="0">
                <a:latin typeface="XCCW Joined 1a" panose="03050602040000000000" pitchFamily="66" charset="0"/>
              </a:rPr>
              <a:t> dim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iawn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Drwy</a:t>
            </a:r>
            <a:r>
              <a:rPr lang="en-GB" sz="3600" dirty="0" smtClean="0">
                <a:latin typeface="XCCW Joined 1a" panose="03050602040000000000" pitchFamily="66" charset="0"/>
              </a:rPr>
              <a:t> y bore </a:t>
            </a:r>
            <a:r>
              <a:rPr lang="en-GB" sz="3600" dirty="0" err="1" smtClean="0">
                <a:latin typeface="XCCW Joined 1a" panose="03050602040000000000" pitchFamily="66" charset="0"/>
              </a:rPr>
              <a:t>a’r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prynhawn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Ffrindiau’i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gyd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  <a:r>
              <a:rPr lang="en-GB" sz="3600" dirty="0" err="1" smtClean="0">
                <a:latin typeface="XCCW Joined 1a" panose="03050602040000000000" pitchFamily="66" charset="0"/>
              </a:rPr>
              <a:t>yma</a:t>
            </a:r>
            <a:r>
              <a:rPr lang="en-GB" sz="3600" dirty="0" smtClean="0">
                <a:latin typeface="XCCW Joined 1a" panose="03050602040000000000" pitchFamily="66" charset="0"/>
              </a:rPr>
              <a:t> ‘</a:t>
            </a:r>
            <a:r>
              <a:rPr lang="en-GB" sz="3600" dirty="0" err="1" smtClean="0">
                <a:latin typeface="XCCW Joined 1a" panose="03050602040000000000" pitchFamily="66" charset="0"/>
              </a:rPr>
              <a:t>nghyd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Dysgu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gyda’n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gilydd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wnawn</a:t>
            </a:r>
            <a:r>
              <a:rPr lang="en-GB" sz="3600" dirty="0" smtClean="0">
                <a:latin typeface="XCCW Joined 1a" panose="03050602040000000000" pitchFamily="66" charset="0"/>
              </a:rPr>
              <a:t>. </a:t>
            </a:r>
            <a:endParaRPr lang="en-GB" sz="36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351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404664"/>
            <a:ext cx="8568952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u="sng" dirty="0">
              <a:latin typeface="XCCW Joined 1a" panose="03050602040000000000" pitchFamily="66" charset="0"/>
            </a:endParaRPr>
          </a:p>
          <a:p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Clapio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gyda’n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gilydd</a:t>
            </a:r>
            <a:r>
              <a:rPr lang="en-GB" sz="3600" dirty="0" smtClean="0">
                <a:latin typeface="XCCW Joined 1a" panose="03050602040000000000" pitchFamily="66" charset="0"/>
              </a:rPr>
              <a:t>…</a:t>
            </a:r>
            <a:r>
              <a:rPr lang="en-GB" sz="3600" dirty="0" err="1" smtClean="0">
                <a:latin typeface="XCCW Joined 1a" panose="03050602040000000000" pitchFamily="66" charset="0"/>
              </a:rPr>
              <a:t>i’n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hysgol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ni</a:t>
            </a:r>
            <a:r>
              <a:rPr lang="en-GB" sz="3600" dirty="0" smtClean="0">
                <a:latin typeface="XCCW Joined 1a" panose="03050602040000000000" pitchFamily="66" charset="0"/>
              </a:rPr>
              <a:t>!</a:t>
            </a:r>
          </a:p>
          <a:p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Yma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gyda’n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gilydd</a:t>
            </a:r>
            <a:r>
              <a:rPr lang="en-GB" sz="3600" dirty="0" smtClean="0">
                <a:latin typeface="XCCW Joined 1a" panose="03050602040000000000" pitchFamily="66" charset="0"/>
              </a:rPr>
              <a:t>…</a:t>
            </a:r>
            <a:r>
              <a:rPr lang="en-GB" sz="3600" dirty="0" err="1" smtClean="0">
                <a:latin typeface="XCCW Joined 1a" panose="03050602040000000000" pitchFamily="66" charset="0"/>
              </a:rPr>
              <a:t>oll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un!</a:t>
            </a:r>
          </a:p>
          <a:p>
            <a:endParaRPr lang="en-GB" sz="3600" dirty="0">
              <a:latin typeface="XCCW Joined 1a" panose="03050602040000000000" pitchFamily="66" charset="0"/>
            </a:endParaRP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Dysgu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gwneud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pob</a:t>
            </a:r>
            <a:r>
              <a:rPr lang="en-GB" sz="3600" dirty="0" smtClean="0">
                <a:latin typeface="XCCW Joined 1a" panose="03050602040000000000" pitchFamily="66" charset="0"/>
              </a:rPr>
              <a:t> dim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iawn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Drwy</a:t>
            </a:r>
            <a:r>
              <a:rPr lang="en-GB" sz="3600" dirty="0" smtClean="0">
                <a:latin typeface="XCCW Joined 1a" panose="03050602040000000000" pitchFamily="66" charset="0"/>
              </a:rPr>
              <a:t> y bore </a:t>
            </a:r>
            <a:r>
              <a:rPr lang="en-GB" sz="3600" dirty="0" err="1" smtClean="0">
                <a:latin typeface="XCCW Joined 1a" panose="03050602040000000000" pitchFamily="66" charset="0"/>
              </a:rPr>
              <a:t>a’r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prynhawn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Ffrindiau’i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gyd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  <a:r>
              <a:rPr lang="en-GB" sz="3600" dirty="0" err="1" smtClean="0">
                <a:latin typeface="XCCW Joined 1a" panose="03050602040000000000" pitchFamily="66" charset="0"/>
              </a:rPr>
              <a:t>yma</a:t>
            </a:r>
            <a:r>
              <a:rPr lang="en-GB" sz="3600" dirty="0" smtClean="0">
                <a:latin typeface="XCCW Joined 1a" panose="03050602040000000000" pitchFamily="66" charset="0"/>
              </a:rPr>
              <a:t> ‘</a:t>
            </a:r>
            <a:r>
              <a:rPr lang="en-GB" sz="3600" dirty="0" err="1" smtClean="0">
                <a:latin typeface="XCCW Joined 1a" panose="03050602040000000000" pitchFamily="66" charset="0"/>
              </a:rPr>
              <a:t>nghyd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Dysgu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gyda’n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gilydd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wnawn</a:t>
            </a:r>
            <a:r>
              <a:rPr lang="en-GB" sz="3600" dirty="0" smtClean="0">
                <a:latin typeface="XCCW Joined 1a" panose="03050602040000000000" pitchFamily="66" charset="0"/>
              </a:rPr>
              <a:t>. </a:t>
            </a:r>
            <a:endParaRPr lang="en-GB" sz="36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683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404664"/>
            <a:ext cx="856895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u="sng" dirty="0">
              <a:latin typeface="XCCW Joined 1a" panose="03050602040000000000" pitchFamily="66" charset="0"/>
            </a:endParaRPr>
          </a:p>
          <a:p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Mae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na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gyffro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ar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y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teras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Mae ‘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na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floeddio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y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dorf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Mae y gem bel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droed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ymlaen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!</a:t>
            </a:r>
          </a:p>
          <a:p>
            <a:endParaRPr lang="en-GB" sz="3600" dirty="0">
              <a:solidFill>
                <a:srgbClr val="FF0000"/>
              </a:solidFill>
              <a:latin typeface="XCCW Joined 1a" panose="03050602040000000000" pitchFamily="66" charset="0"/>
            </a:endParaRPr>
          </a:p>
          <a:p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Mae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na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gicio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ac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anelu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Mae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na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saethu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ambell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gol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Mae y gem bel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droed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ymlaen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!</a:t>
            </a:r>
            <a:endParaRPr lang="en-GB" sz="36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8920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404664"/>
            <a:ext cx="8568952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u="sng" dirty="0">
              <a:latin typeface="XCCW Joined 1a" panose="03050602040000000000" pitchFamily="66" charset="0"/>
            </a:endParaRPr>
          </a:p>
          <a:p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Dan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ni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sgorio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gol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, </a:t>
            </a:r>
          </a:p>
          <a:p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Da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ni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di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enill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y gem, </a:t>
            </a:r>
          </a:p>
          <a:p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Ni di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gorau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y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byd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!</a:t>
            </a:r>
            <a:endParaRPr lang="en-GB" sz="36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3341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404664"/>
            <a:ext cx="85689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XCCW Joined 1a" panose="03050602040000000000" pitchFamily="66" charset="0"/>
              </a:rPr>
              <a:t>Mae </a:t>
            </a:r>
            <a:r>
              <a:rPr lang="en-GB" sz="3600" dirty="0" err="1" smtClean="0">
                <a:latin typeface="XCCW Joined 1a" panose="03050602040000000000" pitchFamily="66" charset="0"/>
              </a:rPr>
              <a:t>na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reffari</a:t>
            </a:r>
            <a:r>
              <a:rPr lang="en-GB" sz="3600" dirty="0" smtClean="0">
                <a:latin typeface="XCCW Joined 1a" panose="03050602040000000000" pitchFamily="66" charset="0"/>
              </a:rPr>
              <a:t> a </a:t>
            </a:r>
            <a:r>
              <a:rPr lang="en-GB" sz="3600" dirty="0" err="1" smtClean="0">
                <a:latin typeface="XCCW Joined 1a" panose="03050602040000000000" pitchFamily="66" charset="0"/>
              </a:rPr>
              <a:t>chwiban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</a:p>
          <a:p>
            <a:pPr algn="ctr"/>
            <a:r>
              <a:rPr lang="en-GB" sz="3600" dirty="0" smtClean="0">
                <a:latin typeface="XCCW Joined 1a" panose="03050602040000000000" pitchFamily="66" charset="0"/>
              </a:rPr>
              <a:t>Mae </a:t>
            </a:r>
            <a:r>
              <a:rPr lang="en-GB" sz="3600" dirty="0" err="1" smtClean="0">
                <a:latin typeface="XCCW Joined 1a" panose="03050602040000000000" pitchFamily="66" charset="0"/>
              </a:rPr>
              <a:t>na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benalti</a:t>
            </a:r>
            <a:r>
              <a:rPr lang="en-GB" sz="3600" dirty="0" smtClean="0">
                <a:latin typeface="XCCW Joined 1a" panose="03050602040000000000" pitchFamily="66" charset="0"/>
              </a:rPr>
              <a:t> a </a:t>
            </a:r>
            <a:r>
              <a:rPr lang="en-GB" sz="3600" dirty="0" err="1" smtClean="0">
                <a:latin typeface="XCCW Joined 1a" panose="03050602040000000000" pitchFamily="66" charset="0"/>
              </a:rPr>
              <a:t>chosb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</a:p>
          <a:p>
            <a:pPr algn="ctr"/>
            <a:r>
              <a:rPr lang="en-GB" sz="3600" dirty="0" smtClean="0">
                <a:latin typeface="XCCW Joined 1a" panose="03050602040000000000" pitchFamily="66" charset="0"/>
              </a:rPr>
              <a:t>Mae y gem bel </a:t>
            </a:r>
            <a:r>
              <a:rPr lang="en-GB" sz="3600" dirty="0" err="1" smtClean="0">
                <a:latin typeface="XCCW Joined 1a" panose="03050602040000000000" pitchFamily="66" charset="0"/>
              </a:rPr>
              <a:t>droed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ymlae</a:t>
            </a:r>
            <a:r>
              <a:rPr lang="en-GB" sz="3600" dirty="0" err="1" smtClean="0">
                <a:latin typeface="XCCW Joined 1a" panose="03050602040000000000" pitchFamily="66" charset="0"/>
              </a:rPr>
              <a:t>n</a:t>
            </a:r>
            <a:r>
              <a:rPr lang="en-GB" sz="3600" dirty="0" smtClean="0">
                <a:latin typeface="XCCW Joined 1a" panose="03050602040000000000" pitchFamily="66" charset="0"/>
              </a:rPr>
              <a:t>!</a:t>
            </a:r>
          </a:p>
          <a:p>
            <a:pPr algn="ctr"/>
            <a:r>
              <a:rPr lang="en-GB" sz="3600" dirty="0" smtClean="0">
                <a:latin typeface="XCCW Joined 1a" panose="03050602040000000000" pitchFamily="66" charset="0"/>
              </a:rPr>
              <a:t>Mae </a:t>
            </a:r>
            <a:r>
              <a:rPr lang="en-GB" sz="3600" dirty="0" err="1" smtClean="0">
                <a:latin typeface="XCCW Joined 1a" panose="03050602040000000000" pitchFamily="66" charset="0"/>
              </a:rPr>
              <a:t>na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daro’r</a:t>
            </a:r>
            <a:r>
              <a:rPr lang="en-GB" sz="3600" dirty="0" smtClean="0">
                <a:latin typeface="XCCW Joined 1a" panose="03050602040000000000" pitchFamily="66" charset="0"/>
              </a:rPr>
              <a:t> post a </a:t>
            </a:r>
            <a:r>
              <a:rPr lang="en-GB" sz="3600" dirty="0" err="1" smtClean="0">
                <a:latin typeface="XCCW Joined 1a" panose="03050602040000000000" pitchFamily="66" charset="0"/>
              </a:rPr>
              <a:t>methu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</a:p>
          <a:p>
            <a:pPr algn="ctr"/>
            <a:r>
              <a:rPr lang="en-GB" sz="3600" dirty="0" smtClean="0">
                <a:latin typeface="XCCW Joined 1a" panose="03050602040000000000" pitchFamily="66" charset="0"/>
              </a:rPr>
              <a:t>Mae </a:t>
            </a:r>
            <a:r>
              <a:rPr lang="en-GB" sz="3600" dirty="0" err="1" smtClean="0">
                <a:latin typeface="XCCW Joined 1a" panose="03050602040000000000" pitchFamily="66" charset="0"/>
              </a:rPr>
              <a:t>na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sgorio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ambell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gol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pPr algn="ctr"/>
            <a:r>
              <a:rPr lang="en-GB" sz="3600" dirty="0" smtClean="0">
                <a:latin typeface="XCCW Joined 1a" panose="03050602040000000000" pitchFamily="66" charset="0"/>
              </a:rPr>
              <a:t>Mae y gem bel-</a:t>
            </a:r>
            <a:r>
              <a:rPr lang="en-GB" sz="3600" dirty="0" err="1" smtClean="0">
                <a:latin typeface="XCCW Joined 1a" panose="03050602040000000000" pitchFamily="66" charset="0"/>
              </a:rPr>
              <a:t>droed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ymlaen</a:t>
            </a:r>
            <a:r>
              <a:rPr lang="en-GB" sz="3600" dirty="0" smtClean="0">
                <a:latin typeface="XCCW Joined 1a" panose="03050602040000000000" pitchFamily="66" charset="0"/>
              </a:rPr>
              <a:t>!</a:t>
            </a:r>
            <a:endParaRPr lang="en-GB" sz="44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6160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404664"/>
            <a:ext cx="8568952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u="sng" dirty="0">
              <a:latin typeface="XCCW Joined 1a" panose="03050602040000000000" pitchFamily="66" charset="0"/>
            </a:endParaRPr>
          </a:p>
          <a:p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Dan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ni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sgorio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gol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, </a:t>
            </a:r>
          </a:p>
          <a:p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Da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ni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di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enill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y gem, </a:t>
            </a:r>
          </a:p>
          <a:p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Ni di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gorau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 y </a:t>
            </a:r>
            <a:r>
              <a:rPr lang="en-GB" sz="3600" dirty="0" err="1" smtClean="0">
                <a:solidFill>
                  <a:srgbClr val="FF0000"/>
                </a:solidFill>
                <a:latin typeface="XCCW Joined 1a" panose="03050602040000000000" pitchFamily="66" charset="0"/>
              </a:rPr>
              <a:t>byd</a:t>
            </a:r>
            <a:r>
              <a:rPr lang="en-GB" sz="3600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!</a:t>
            </a:r>
            <a:endParaRPr lang="en-GB" sz="36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7498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9551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369</Words>
  <Application>Microsoft Office PowerPoint</Application>
  <PresentationFormat>On-screen Show (4:3)</PresentationFormat>
  <Paragraphs>76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Caerphilly CBC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YGCP TEACHER</dc:creator>
  <cp:lastModifiedBy>YGCP TEACHER</cp:lastModifiedBy>
  <cp:revision>4</cp:revision>
  <dcterms:created xsi:type="dcterms:W3CDTF">2016-10-03T13:36:21Z</dcterms:created>
  <dcterms:modified xsi:type="dcterms:W3CDTF">2017-09-20T15:29:05Z</dcterms:modified>
</cp:coreProperties>
</file>