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63" r:id="rId6"/>
    <p:sldId id="260" r:id="rId7"/>
    <p:sldId id="261" r:id="rId8"/>
    <p:sldId id="264" r:id="rId9"/>
    <p:sldId id="265" r:id="rId10"/>
    <p:sldId id="262" r:id="rId11"/>
    <p:sldId id="257" r:id="rId12"/>
    <p:sldId id="25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35" autoAdjust="0"/>
    <p:restoredTop sz="94660"/>
  </p:normalViewPr>
  <p:slideViewPr>
    <p:cSldViewPr snapToGrid="0">
      <p:cViewPr varScale="1">
        <p:scale>
          <a:sx n="43" d="100"/>
          <a:sy n="43" d="100"/>
        </p:scale>
        <p:origin x="736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A7382-18DC-416C-9248-E84F282D8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DAC8F1-DECF-47C6-A620-E3944C011C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59C3CD-01D8-41B6-AF9A-4FD88C179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0D415-F4D4-481A-84DF-C8513DC97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F1E89-9FBA-428A-AFB8-31BF0AD09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826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7ECD9-40E5-4829-82EA-F6A34FD51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BECDC-0A2F-43AA-A560-1DA45CE471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48D4C-44D5-4881-B304-E51004B17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6A8DB-1F8D-43BD-A821-C7CB77D18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305BB7-E6E1-441D-8A0E-AA005E5A6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340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D4A0E-F567-4A49-811A-727C329D7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3F33B5-93B8-436E-9B93-0840C4399C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D9A6BE-6953-44E3-A53D-8AC16216F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453BC2-55E2-4AA9-AA53-A5073AFA7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FC1AB4-58C6-44B7-B12E-773A61DFA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472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90504-9E0A-4CEC-8BF2-98190F699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B98D7A-5099-4EB3-94AF-3091AB3FD0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E57E6C-96D7-44B4-9588-584550B299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BC3C19-5E06-4175-ADE0-0E8EE248F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FE06D0-D61D-43BD-BE62-9E89AEC52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B8E045-5A58-4B8F-8DAF-F85B308CA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038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A1965-4779-4E83-904B-30E8DB849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FB0279-C650-40B6-B930-CDD3A3841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4BE78E-63C3-437D-A04F-AF772073A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83C31F-9F0D-40F2-94D4-27409F3B78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0F0B9A-4714-4877-971A-AF41E0EAA1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6F9429-FE8D-49A7-BC2E-9BAF1F6CE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70CC47-89CA-4171-A649-3E376F37F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48FA35-7819-44CE-B889-5127EB7E5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388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5AD6E-F61B-4110-B72C-8C354226C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202F08-3355-46B4-B9B0-C93C94DCA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2BFC94-71E8-4EFA-82D7-ECE37A62E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7A11CF-53F7-42BD-BA60-C773595A9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5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207341-4989-4570-BF23-8ECD0BE8F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9A1F96-0BE1-4673-A898-6B09A79AB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B01ED6-AF91-470A-8272-5A68CABBD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814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7082F-0A55-4CDB-9BF4-2775BD239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148EC-FC4F-4D80-9A22-BCA64733F8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FDE041-8115-4142-BCBF-B247B796A8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3604A0-442A-4865-9D42-03CA8F429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BB2D63-F6E2-4A35-ABDA-539D68571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1C4A1E-476C-498B-AFBB-CBF824703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792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25410-4469-417E-A814-4A945DF17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C08B2E-FE7B-4985-839F-E0617D0209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B3DBC0-F0D1-47EF-989B-E1847CA14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3AFEB3-56CE-4841-85F6-B686BF583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A23534-1FEB-4431-B1D5-D6E403954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FC3D6A-5A2A-4416-821F-53AA034D7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70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2B15F-30A8-4A2C-9DCD-F176CD0E3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E651C0-4376-4054-94AD-94F62730BD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C80571-7D27-436B-9544-EE6FDB77D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88A87-BD57-4E3D-8780-28507312A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CAB1D-C7A6-41C8-9609-A8B17A8AE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575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3B5C11-E2F1-444A-A174-B11559AE59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1D6FF3-7BCF-4AF4-BD4E-31AF8FD876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8B0345-2837-45B3-99C8-1BBBF60CB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10974D-F63A-4AEA-B845-BE0A8D718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E954FF-0F3D-4518-885A-61B9C2331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23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0B309B-BF2F-4250-AA1A-E31486CC1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4E77E4-B723-460B-B5F8-9E34445D55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3590DB-8D12-411E-BAAC-CCAA6FC3F1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48462-FC2A-4C58-9A78-E83F4BA05B51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469A4-CC69-47E4-833D-A36697AF51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216417-467C-4C7E-9399-3D25A1FA35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10DDB-CDC7-4346-82A6-4ECEEDDB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4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3.jpe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D6D6C38-B435-402C-BC83-2E830D4E63C3}"/>
              </a:ext>
            </a:extLst>
          </p:cNvPr>
          <p:cNvSpPr/>
          <p:nvPr/>
        </p:nvSpPr>
        <p:spPr>
          <a:xfrm>
            <a:off x="191911" y="107245"/>
            <a:ext cx="11864622" cy="6643512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18D6DA-5656-4D88-B7D5-528CDA907431}"/>
              </a:ext>
            </a:extLst>
          </p:cNvPr>
          <p:cNvSpPr/>
          <p:nvPr/>
        </p:nvSpPr>
        <p:spPr>
          <a:xfrm>
            <a:off x="935773" y="548985"/>
            <a:ext cx="10320454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cy-GB" sz="5400" b="1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Pecyn gwaith Bl3</a:t>
            </a:r>
          </a:p>
          <a:p>
            <a:pPr algn="ctr"/>
            <a:r>
              <a:rPr lang="cy-GB" sz="5400" b="1" dirty="0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Tasgau Llythrennedd</a:t>
            </a:r>
          </a:p>
          <a:p>
            <a:pPr algn="ctr"/>
            <a:endParaRPr lang="en-US" sz="5400" b="1" cap="none" spc="0" dirty="0">
              <a:ln/>
              <a:solidFill>
                <a:schemeClr val="accent4"/>
              </a:solidFill>
              <a:effectLst/>
              <a:latin typeface="CCW Precursive 3" panose="03050602040000000000" pitchFamily="66" charset="0"/>
            </a:endParaRPr>
          </a:p>
          <a:p>
            <a:pPr algn="ctr"/>
            <a:r>
              <a:rPr lang="en-US" sz="5400" b="1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Year 3 Work pack</a:t>
            </a:r>
          </a:p>
          <a:p>
            <a:pPr algn="ctr"/>
            <a:r>
              <a:rPr lang="en-US" sz="5400" b="1" cap="none" spc="0" dirty="0">
                <a:ln/>
                <a:solidFill>
                  <a:srgbClr val="0070C0"/>
                </a:solidFill>
                <a:effectLst/>
                <a:latin typeface="CCW Precursive 3" panose="03050602040000000000" pitchFamily="66" charset="0"/>
              </a:rPr>
              <a:t>Literacy tasks</a:t>
            </a:r>
          </a:p>
        </p:txBody>
      </p:sp>
      <p:pic>
        <p:nvPicPr>
          <p:cNvPr id="3074" name="Picture 2" descr="Free Pencil Clipart Pencil Clip Art Images - Cliparts and Others ... -  ClipArt Best - ClipArt Best | Pencil clipart, Clip art, Art images">
            <a:extLst>
              <a:ext uri="{FF2B5EF4-FFF2-40B4-BE49-F238E27FC236}">
                <a16:creationId xmlns:a16="http://schemas.microsoft.com/office/drawing/2014/main" id="{1CDB6739-36D5-4647-AE7A-816D3C3A7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597" y="4679774"/>
            <a:ext cx="238125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441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6D6C38-B435-402C-BC83-2E830D4E63C3}"/>
              </a:ext>
            </a:extLst>
          </p:cNvPr>
          <p:cNvSpPr/>
          <p:nvPr/>
        </p:nvSpPr>
        <p:spPr>
          <a:xfrm>
            <a:off x="191911" y="107245"/>
            <a:ext cx="11864622" cy="664351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18D6DA-5656-4D88-B7D5-528CDA907431}"/>
              </a:ext>
            </a:extLst>
          </p:cNvPr>
          <p:cNvSpPr/>
          <p:nvPr/>
        </p:nvSpPr>
        <p:spPr>
          <a:xfrm>
            <a:off x="3206582" y="191688"/>
            <a:ext cx="609493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cy-GB" sz="3200" b="1" cap="none" spc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Ffoneg Tric a Chlic </a:t>
            </a:r>
          </a:p>
          <a:p>
            <a:pPr algn="ctr"/>
            <a:r>
              <a:rPr lang="cy-GB" sz="3200" b="1" cap="none" spc="0">
                <a:ln/>
                <a:solidFill>
                  <a:srgbClr val="0070C0"/>
                </a:solidFill>
                <a:effectLst/>
                <a:latin typeface="CCW Precursive 3" panose="03050602040000000000" pitchFamily="66" charset="0"/>
              </a:rPr>
              <a:t>Tric a Chlic phonics</a:t>
            </a:r>
            <a:endParaRPr lang="cy-GB" sz="3200" b="1" cap="none" spc="0">
              <a:ln/>
              <a:solidFill>
                <a:schemeClr val="accent4"/>
              </a:solidFill>
              <a:effectLst/>
              <a:latin typeface="CCW Precursive 3" panose="03050602040000000000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E921D4-0CED-4151-A589-E23FF222E7A2}"/>
              </a:ext>
            </a:extLst>
          </p:cNvPr>
          <p:cNvSpPr/>
          <p:nvPr/>
        </p:nvSpPr>
        <p:spPr>
          <a:xfrm>
            <a:off x="653644" y="1193676"/>
            <a:ext cx="10884711" cy="18774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50000"/>
              </a:lnSpc>
            </a:pPr>
            <a:r>
              <a:rPr lang="cy-GB" sz="14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Ymweld ag ein gwefan ysgol o dan rieni – cefnogi eich plentyn– Tric a Chlic i wylio</a:t>
            </a:r>
          </a:p>
          <a:p>
            <a:pPr algn="ctr">
              <a:lnSpc>
                <a:spcPct val="150000"/>
              </a:lnSpc>
            </a:pPr>
            <a:r>
              <a:rPr lang="cy-GB" sz="14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Podlediadau Eirian Jones, dewiswch eich cam a bant a ti!</a:t>
            </a:r>
          </a:p>
          <a:p>
            <a:pPr algn="ctr">
              <a:lnSpc>
                <a:spcPct val="150000"/>
              </a:lnSpc>
            </a:pPr>
            <a:r>
              <a:rPr lang="cy-GB" sz="1400" b="1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Visit our school website under parents – supporting your child– Tric a chlic to</a:t>
            </a:r>
          </a:p>
          <a:p>
            <a:pPr algn="ctr">
              <a:lnSpc>
                <a:spcPct val="150000"/>
              </a:lnSpc>
            </a:pPr>
            <a:r>
              <a:rPr lang="cy-GB" sz="1400" b="1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watch Eirian Jones’s podcasts, choose your set and off you go!</a:t>
            </a:r>
          </a:p>
          <a:p>
            <a:pPr algn="ctr"/>
            <a:endParaRPr lang="cy-GB" sz="1600" b="1">
              <a:ln/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 algn="ctr"/>
            <a:r>
              <a:rPr lang="cy-GB" sz="16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https://www.ysgolcwmgwyddon.cymru</a:t>
            </a:r>
          </a:p>
        </p:txBody>
      </p:sp>
      <p:pic>
        <p:nvPicPr>
          <p:cNvPr id="1026" name="Picture 2" descr="Repository - Hwb">
            <a:extLst>
              <a:ext uri="{FF2B5EF4-FFF2-40B4-BE49-F238E27FC236}">
                <a16:creationId xmlns:a16="http://schemas.microsoft.com/office/drawing/2014/main" id="{839E6916-4AD4-4E84-9B46-FF00E3EA31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25" t="7342" r="24617" b="11388"/>
          <a:stretch/>
        </p:blipFill>
        <p:spPr bwMode="auto">
          <a:xfrm>
            <a:off x="9561425" y="222005"/>
            <a:ext cx="745067" cy="618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6EE48A1-77E8-4EFD-8B98-2C5C1D74D2BA}"/>
              </a:ext>
            </a:extLst>
          </p:cNvPr>
          <p:cNvSpPr/>
          <p:nvPr/>
        </p:nvSpPr>
        <p:spPr>
          <a:xfrm>
            <a:off x="355014" y="3094659"/>
            <a:ext cx="1186462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>
                <a:ln/>
                <a:solidFill>
                  <a:schemeClr val="bg1">
                    <a:lumMod val="75000"/>
                  </a:schemeClr>
                </a:solidFill>
                <a:latin typeface="CCW Cursive Arrow 16" panose="03050602040000000000" pitchFamily="66" charset="0"/>
              </a:rPr>
              <a:t>a b c </a:t>
            </a:r>
            <a:r>
              <a:rPr lang="en-US" sz="4800" b="1" dirty="0" err="1">
                <a:ln/>
                <a:solidFill>
                  <a:schemeClr val="bg1">
                    <a:lumMod val="75000"/>
                  </a:schemeClr>
                </a:solidFill>
                <a:latin typeface="CCW Cursive Arrow 16" panose="03050602040000000000" pitchFamily="66" charset="0"/>
              </a:rPr>
              <a:t>ch</a:t>
            </a:r>
            <a:r>
              <a:rPr lang="en-US" sz="4800" b="1" dirty="0">
                <a:ln/>
                <a:solidFill>
                  <a:schemeClr val="bg1">
                    <a:lumMod val="75000"/>
                  </a:schemeClr>
                </a:solidFill>
                <a:latin typeface="CCW Cursive Arrow 16" panose="03050602040000000000" pitchFamily="66" charset="0"/>
              </a:rPr>
              <a:t> d dd e f ff g 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FD651A-602C-4F5E-AFF8-A902EA663AAC}"/>
              </a:ext>
            </a:extLst>
          </p:cNvPr>
          <p:cNvSpPr/>
          <p:nvPr/>
        </p:nvSpPr>
        <p:spPr>
          <a:xfrm>
            <a:off x="135467" y="4208379"/>
            <a:ext cx="1186462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>
                <a:ln/>
                <a:solidFill>
                  <a:schemeClr val="bg1">
                    <a:lumMod val="75000"/>
                  </a:schemeClr>
                </a:solidFill>
                <a:latin typeface="CCW Cursive Arrow 16" panose="03050602040000000000" pitchFamily="66" charset="0"/>
              </a:rPr>
              <a:t>ng h i j l </a:t>
            </a:r>
            <a:r>
              <a:rPr lang="en-US" sz="4800" b="1" dirty="0" err="1">
                <a:ln/>
                <a:solidFill>
                  <a:schemeClr val="bg1">
                    <a:lumMod val="75000"/>
                  </a:schemeClr>
                </a:solidFill>
                <a:latin typeface="CCW Cursive Arrow 16" panose="03050602040000000000" pitchFamily="66" charset="0"/>
              </a:rPr>
              <a:t>ll</a:t>
            </a:r>
            <a:r>
              <a:rPr lang="en-US" sz="4800" b="1" dirty="0">
                <a:ln/>
                <a:solidFill>
                  <a:schemeClr val="bg1">
                    <a:lumMod val="75000"/>
                  </a:schemeClr>
                </a:solidFill>
                <a:latin typeface="CCW Cursive Arrow 16" panose="03050602040000000000" pitchFamily="66" charset="0"/>
              </a:rPr>
              <a:t> m n o p </a:t>
            </a:r>
            <a:r>
              <a:rPr lang="en-US" sz="4800" b="1" dirty="0" err="1">
                <a:ln/>
                <a:solidFill>
                  <a:schemeClr val="bg1">
                    <a:lumMod val="75000"/>
                  </a:schemeClr>
                </a:solidFill>
                <a:latin typeface="CCW Cursive Arrow 16" panose="03050602040000000000" pitchFamily="66" charset="0"/>
              </a:rPr>
              <a:t>ph</a:t>
            </a:r>
            <a:r>
              <a:rPr lang="en-US" sz="4800" b="1" dirty="0">
                <a:ln/>
                <a:solidFill>
                  <a:schemeClr val="bg1">
                    <a:lumMod val="75000"/>
                  </a:schemeClr>
                </a:solidFill>
                <a:latin typeface="CCW Cursive Arrow 16" panose="03050602040000000000" pitchFamily="66" charset="0"/>
              </a:rPr>
              <a:t> 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F3D3E35-EEA9-4E97-90D6-937339C9E37B}"/>
              </a:ext>
            </a:extLst>
          </p:cNvPr>
          <p:cNvSpPr/>
          <p:nvPr/>
        </p:nvSpPr>
        <p:spPr>
          <a:xfrm>
            <a:off x="220134" y="5316375"/>
            <a:ext cx="1186462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>
                <a:ln/>
                <a:solidFill>
                  <a:schemeClr val="bg1">
                    <a:lumMod val="75000"/>
                  </a:schemeClr>
                </a:solidFill>
                <a:latin typeface="CCW Cursive Arrow 16" panose="03050602040000000000" pitchFamily="66" charset="0"/>
              </a:rPr>
              <a:t>r rh s t </a:t>
            </a:r>
            <a:r>
              <a:rPr lang="en-US" sz="4800" b="1" dirty="0" err="1">
                <a:ln/>
                <a:solidFill>
                  <a:schemeClr val="bg1">
                    <a:lumMod val="75000"/>
                  </a:schemeClr>
                </a:solidFill>
                <a:latin typeface="CCW Cursive Arrow 16" panose="03050602040000000000" pitchFamily="66" charset="0"/>
              </a:rPr>
              <a:t>th</a:t>
            </a:r>
            <a:r>
              <a:rPr lang="en-US" sz="4800" b="1" dirty="0">
                <a:ln/>
                <a:solidFill>
                  <a:schemeClr val="bg1">
                    <a:lumMod val="75000"/>
                  </a:schemeClr>
                </a:solidFill>
                <a:latin typeface="CCW Cursive Arrow 16" panose="03050602040000000000" pitchFamily="66" charset="0"/>
              </a:rPr>
              <a:t> u w y   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A213CA4-4F67-459B-9DA5-07DCCC4DDBBE}"/>
              </a:ext>
            </a:extLst>
          </p:cNvPr>
          <p:cNvCxnSpPr/>
          <p:nvPr/>
        </p:nvCxnSpPr>
        <p:spPr>
          <a:xfrm>
            <a:off x="567159" y="3958542"/>
            <a:ext cx="1143293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4C4B1E-8411-4FC6-A518-A3909F6D9098}"/>
              </a:ext>
            </a:extLst>
          </p:cNvPr>
          <p:cNvCxnSpPr/>
          <p:nvPr/>
        </p:nvCxnSpPr>
        <p:spPr>
          <a:xfrm>
            <a:off x="351313" y="5094790"/>
            <a:ext cx="1143293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28A2098-845C-483D-A45B-A8429ED119E6}"/>
              </a:ext>
            </a:extLst>
          </p:cNvPr>
          <p:cNvCxnSpPr>
            <a:cxnSpLocks/>
          </p:cNvCxnSpPr>
          <p:nvPr/>
        </p:nvCxnSpPr>
        <p:spPr>
          <a:xfrm>
            <a:off x="1932972" y="6194385"/>
            <a:ext cx="846109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8592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6D6C38-B435-402C-BC83-2E830D4E63C3}"/>
              </a:ext>
            </a:extLst>
          </p:cNvPr>
          <p:cNvSpPr/>
          <p:nvPr/>
        </p:nvSpPr>
        <p:spPr>
          <a:xfrm>
            <a:off x="191911" y="107245"/>
            <a:ext cx="11864622" cy="664351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18D6DA-5656-4D88-B7D5-528CDA907431}"/>
              </a:ext>
            </a:extLst>
          </p:cNvPr>
          <p:cNvSpPr/>
          <p:nvPr/>
        </p:nvSpPr>
        <p:spPr>
          <a:xfrm>
            <a:off x="1379814" y="247051"/>
            <a:ext cx="948881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cy-GB" sz="2800" b="1" cap="none" spc="0">
                <a:ln/>
                <a:solidFill>
                  <a:srgbClr val="00B050"/>
                </a:solidFill>
                <a:effectLst/>
                <a:latin typeface="CCW Precursive 3" panose="03050602040000000000" pitchFamily="66" charset="0"/>
              </a:rPr>
              <a:t>Tasgau Llafar </a:t>
            </a:r>
            <a:endParaRPr lang="cy-GB" sz="2800" b="1">
              <a:ln/>
              <a:solidFill>
                <a:srgbClr val="00B050"/>
              </a:solidFill>
              <a:latin typeface="CCW Precursive 3" panose="03050602040000000000" pitchFamily="66" charset="0"/>
            </a:endParaRPr>
          </a:p>
          <a:p>
            <a:pPr algn="ctr"/>
            <a:r>
              <a:rPr lang="cy-GB" sz="2800" b="1" cap="none" spc="0">
                <a:ln/>
                <a:solidFill>
                  <a:srgbClr val="00B050"/>
                </a:solidFill>
                <a:effectLst/>
                <a:latin typeface="CCW Precursive 3" panose="03050602040000000000" pitchFamily="66" charset="0"/>
              </a:rPr>
              <a:t>Oracy Tasks</a:t>
            </a:r>
          </a:p>
          <a:p>
            <a:pPr algn="ctr"/>
            <a:r>
              <a:rPr lang="cy-GB" sz="12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Cofiwch i recordio!</a:t>
            </a:r>
          </a:p>
          <a:p>
            <a:pPr algn="ctr"/>
            <a:r>
              <a:rPr lang="cy-GB" sz="1200" b="1" cap="none" spc="0">
                <a:ln/>
                <a:solidFill>
                  <a:srgbClr val="0070C0"/>
                </a:solidFill>
                <a:effectLst/>
                <a:latin typeface="CCW Precursive 3" panose="03050602040000000000" pitchFamily="66" charset="0"/>
              </a:rPr>
              <a:t>Remember to record!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0099F8E-600D-4A10-8889-5B348D1B62F3}"/>
              </a:ext>
            </a:extLst>
          </p:cNvPr>
          <p:cNvSpPr/>
          <p:nvPr/>
        </p:nvSpPr>
        <p:spPr>
          <a:xfrm>
            <a:off x="798308" y="1640481"/>
            <a:ext cx="1026274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342900" indent="-342900" algn="ctr">
              <a:buAutoNum type="arabicPeriod"/>
            </a:pPr>
            <a:r>
              <a:rPr lang="cy-GB" sz="1400" b="1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Wyt ti’n gallu meddwl am gwestiynau i ofyn am y llun ‘Y </a:t>
            </a:r>
            <a:r>
              <a:rPr lang="cy-GB" sz="1400" b="1" dirty="0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d</a:t>
            </a:r>
            <a:r>
              <a:rPr lang="cy-GB" sz="1400" b="1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draig bitw’ isod?</a:t>
            </a:r>
          </a:p>
          <a:p>
            <a:pPr algn="ctr"/>
            <a:r>
              <a:rPr lang="cy-GB" sz="1400" b="1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   Can you think of questions to ask about the picture ‘The tiny dragon’ below?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5370E1-80E4-4B16-B0EE-9DF759E81F93}"/>
              </a:ext>
            </a:extLst>
          </p:cNvPr>
          <p:cNvSpPr txBox="1"/>
          <p:nvPr/>
        </p:nvSpPr>
        <p:spPr>
          <a:xfrm>
            <a:off x="296175" y="2313976"/>
            <a:ext cx="4898950" cy="830997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1200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Pam? </a:t>
            </a:r>
            <a:r>
              <a:rPr lang="cy-GB" sz="1200" cap="none" spc="0" dirty="0">
                <a:ln/>
                <a:solidFill>
                  <a:srgbClr val="0070C0"/>
                </a:solidFill>
                <a:effectLst/>
                <a:latin typeface="CCW Precursive 3" panose="03050602040000000000" pitchFamily="66" charset="0"/>
              </a:rPr>
              <a:t>Why?         </a:t>
            </a:r>
            <a:r>
              <a:rPr lang="cy-GB" sz="1200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Tybed os? </a:t>
            </a:r>
            <a:r>
              <a:rPr lang="cy-GB" sz="1200" cap="none" spc="0" dirty="0">
                <a:ln/>
                <a:solidFill>
                  <a:srgbClr val="0070C0"/>
                </a:solidFill>
                <a:effectLst/>
                <a:latin typeface="CCW Precursive 3" panose="03050602040000000000" pitchFamily="66" charset="0"/>
              </a:rPr>
              <a:t>I wonder if?</a:t>
            </a:r>
          </a:p>
          <a:p>
            <a:r>
              <a:rPr lang="cy-GB" sz="1200" dirty="0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Pwy? </a:t>
            </a:r>
            <a:r>
              <a:rPr lang="cy-GB" sz="1200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Who?          </a:t>
            </a:r>
            <a:r>
              <a:rPr lang="cy-GB" sz="1200" dirty="0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Pryd? </a:t>
            </a:r>
            <a:r>
              <a:rPr lang="cy-GB" sz="1200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When?</a:t>
            </a:r>
          </a:p>
          <a:p>
            <a:r>
              <a:rPr lang="cy-GB" sz="1200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Ble</a:t>
            </a:r>
            <a:r>
              <a:rPr lang="cy-GB" sz="1200" dirty="0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? </a:t>
            </a:r>
            <a:r>
              <a:rPr lang="cy-GB" sz="1200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Where?        </a:t>
            </a:r>
            <a:r>
              <a:rPr lang="cy-GB" sz="1200" dirty="0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Beth? </a:t>
            </a:r>
            <a:r>
              <a:rPr lang="cy-GB" sz="1200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What?</a:t>
            </a:r>
          </a:p>
          <a:p>
            <a:r>
              <a:rPr lang="cy-GB" sz="1200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Sut? </a:t>
            </a:r>
            <a:r>
              <a:rPr lang="cy-GB" sz="1200" cap="none" spc="0" dirty="0">
                <a:ln/>
                <a:solidFill>
                  <a:srgbClr val="0070C0"/>
                </a:solidFill>
                <a:effectLst/>
                <a:latin typeface="CCW Precursive 3" panose="03050602040000000000" pitchFamily="66" charset="0"/>
              </a:rPr>
              <a:t>How?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92C7C4-E4D5-495A-A93A-207D9936379B}"/>
              </a:ext>
            </a:extLst>
          </p:cNvPr>
          <p:cNvSpPr/>
          <p:nvPr/>
        </p:nvSpPr>
        <p:spPr>
          <a:xfrm>
            <a:off x="296175" y="4623314"/>
            <a:ext cx="1035251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cy-GB" sz="1400" b="1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2. Creu cyflwyniad sy’n para am dair munud am dy hobi neu rywbeth o </a:t>
            </a:r>
          </a:p>
          <a:p>
            <a:r>
              <a:rPr lang="cy-GB" sz="1400" b="1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   ddiddordeb i ti.</a:t>
            </a:r>
          </a:p>
          <a:p>
            <a:r>
              <a:rPr lang="cy-GB" sz="1400" b="1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   Create a presentation that lasts three minutes about your hobby or something</a:t>
            </a:r>
          </a:p>
          <a:p>
            <a:r>
              <a:rPr lang="cy-GB" sz="1400" b="1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   of interest to you. </a:t>
            </a: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F7F59EC7-2C73-4A21-8F2F-4DA996ECD64C}"/>
              </a:ext>
            </a:extLst>
          </p:cNvPr>
          <p:cNvSpPr/>
          <p:nvPr/>
        </p:nvSpPr>
        <p:spPr>
          <a:xfrm>
            <a:off x="4710896" y="1157468"/>
            <a:ext cx="300942" cy="280284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9565221B-430E-4BA4-8D0C-46C10E8120F5}"/>
              </a:ext>
            </a:extLst>
          </p:cNvPr>
          <p:cNvSpPr/>
          <p:nvPr/>
        </p:nvSpPr>
        <p:spPr>
          <a:xfrm>
            <a:off x="7270831" y="1157468"/>
            <a:ext cx="300942" cy="280284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Stock Illustrations - Kids talking. Stock Clipart gg57565206 - GoGraph">
            <a:extLst>
              <a:ext uri="{FF2B5EF4-FFF2-40B4-BE49-F238E27FC236}">
                <a16:creationId xmlns:a16="http://schemas.microsoft.com/office/drawing/2014/main" id="{3CD319B2-2188-4608-A274-CEDA375701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78"/>
          <a:stretch/>
        </p:blipFill>
        <p:spPr bwMode="auto">
          <a:xfrm>
            <a:off x="8690228" y="340784"/>
            <a:ext cx="1324299" cy="9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Stock Illustrations - Kids talking. Stock Clipart gg57565206 - GoGraph">
            <a:extLst>
              <a:ext uri="{FF2B5EF4-FFF2-40B4-BE49-F238E27FC236}">
                <a16:creationId xmlns:a16="http://schemas.microsoft.com/office/drawing/2014/main" id="{3B6BEBCC-1B1B-4768-A578-EC97F9FDF6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78"/>
          <a:stretch/>
        </p:blipFill>
        <p:spPr bwMode="auto">
          <a:xfrm>
            <a:off x="2291325" y="415482"/>
            <a:ext cx="1324299" cy="9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5683017-BFDD-4890-AA9D-48A8437750B4}"/>
              </a:ext>
            </a:extLst>
          </p:cNvPr>
          <p:cNvSpPr txBox="1"/>
          <p:nvPr/>
        </p:nvSpPr>
        <p:spPr>
          <a:xfrm>
            <a:off x="1089649" y="5779952"/>
            <a:ext cx="4898950" cy="64633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1200" cap="none" spc="0" dirty="0">
                <a:ln/>
                <a:solidFill>
                  <a:srgbClr val="0070C0"/>
                </a:solidFill>
                <a:effectLst/>
                <a:latin typeface="CCW Precursive 3" panose="03050602040000000000" pitchFamily="66" charset="0"/>
              </a:rPr>
              <a:t>Dwi’n dwlu            Dewisais</a:t>
            </a:r>
          </a:p>
          <a:p>
            <a:r>
              <a:rPr lang="cy-GB" sz="1200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Rydw i wedi dewis     Fy hoff </a:t>
            </a:r>
            <a:endParaRPr lang="cy-GB" sz="1200" cap="none" spc="0" dirty="0">
              <a:ln/>
              <a:solidFill>
                <a:srgbClr val="0070C0"/>
              </a:solidFill>
              <a:effectLst/>
              <a:latin typeface="CCW Precursive 3" panose="03050602040000000000" pitchFamily="66" charset="0"/>
            </a:endParaRPr>
          </a:p>
          <a:p>
            <a:r>
              <a:rPr lang="cy-GB" sz="1200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achos / oherwydd      Dyma</a:t>
            </a:r>
            <a:endParaRPr lang="cy-GB" sz="1200" cap="none" spc="0" dirty="0">
              <a:ln/>
              <a:solidFill>
                <a:srgbClr val="0070C0"/>
              </a:solidFill>
              <a:effectLst/>
              <a:latin typeface="CCW Precursive 3" panose="03050602040000000000" pitchFamily="66" charset="0"/>
            </a:endParaRPr>
          </a:p>
        </p:txBody>
      </p:sp>
      <p:pic>
        <p:nvPicPr>
          <p:cNvPr id="1030" name="Picture 6" descr="Picture">
            <a:extLst>
              <a:ext uri="{FF2B5EF4-FFF2-40B4-BE49-F238E27FC236}">
                <a16:creationId xmlns:a16="http://schemas.microsoft.com/office/drawing/2014/main" id="{DBEEB11B-2D36-45E8-966E-F9AA032EA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448" y="2155440"/>
            <a:ext cx="2388454" cy="238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667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6D6C38-B435-402C-BC83-2E830D4E63C3}"/>
              </a:ext>
            </a:extLst>
          </p:cNvPr>
          <p:cNvSpPr/>
          <p:nvPr/>
        </p:nvSpPr>
        <p:spPr>
          <a:xfrm>
            <a:off x="191911" y="107245"/>
            <a:ext cx="11864622" cy="664351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18D6DA-5656-4D88-B7D5-528CDA907431}"/>
              </a:ext>
            </a:extLst>
          </p:cNvPr>
          <p:cNvSpPr/>
          <p:nvPr/>
        </p:nvSpPr>
        <p:spPr>
          <a:xfrm>
            <a:off x="1379814" y="247051"/>
            <a:ext cx="948881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cy-GB" sz="2800" b="1" cap="none" spc="0">
                <a:ln/>
                <a:solidFill>
                  <a:srgbClr val="00B050"/>
                </a:solidFill>
                <a:effectLst/>
                <a:latin typeface="CCW Precursive 3" panose="03050602040000000000" pitchFamily="66" charset="0"/>
              </a:rPr>
              <a:t>Tasgau Darllen  </a:t>
            </a:r>
            <a:endParaRPr lang="cy-GB" sz="2800" b="1">
              <a:ln/>
              <a:solidFill>
                <a:srgbClr val="00B050"/>
              </a:solidFill>
              <a:latin typeface="CCW Precursive 3" panose="03050602040000000000" pitchFamily="66" charset="0"/>
            </a:endParaRPr>
          </a:p>
          <a:p>
            <a:pPr algn="ctr"/>
            <a:r>
              <a:rPr lang="cy-GB" sz="2800" b="1" cap="none" spc="0">
                <a:ln/>
                <a:solidFill>
                  <a:srgbClr val="00B050"/>
                </a:solidFill>
                <a:effectLst/>
                <a:latin typeface="CCW Precursive 3" panose="03050602040000000000" pitchFamily="66" charset="0"/>
              </a:rPr>
              <a:t>Reading Tasks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0099F8E-600D-4A10-8889-5B348D1B62F3}"/>
              </a:ext>
            </a:extLst>
          </p:cNvPr>
          <p:cNvSpPr/>
          <p:nvPr/>
        </p:nvSpPr>
        <p:spPr>
          <a:xfrm>
            <a:off x="387490" y="1710296"/>
            <a:ext cx="11101116" cy="32932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cy-GB" sz="16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Darllenwch y testun ac atebwch y cwestiynau sy’n cyd-fynd.</a:t>
            </a:r>
          </a:p>
          <a:p>
            <a:r>
              <a:rPr lang="cy-GB" sz="1600" b="1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Read the text and answer the questions that match. </a:t>
            </a:r>
          </a:p>
          <a:p>
            <a:endParaRPr lang="cy-GB" sz="1600" b="1">
              <a:ln/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endParaRPr lang="cy-GB" sz="1600" b="1">
              <a:ln/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 marL="342900" indent="-342900">
              <a:buAutoNum type="arabicPeriod"/>
            </a:pPr>
            <a:r>
              <a:rPr lang="cy-GB" sz="16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Cerdd – ‘Cyn Cwsg’</a:t>
            </a:r>
            <a:r>
              <a:rPr lang="cy-GB" sz="1600" b="1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 / Poem – ‘Before Sleep’</a:t>
            </a:r>
          </a:p>
          <a:p>
            <a:endParaRPr lang="cy-GB" sz="1600" b="1">
              <a:ln/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r>
              <a:rPr lang="cy-GB" sz="16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2.Testun ffeithiol</a:t>
            </a:r>
            <a:r>
              <a:rPr lang="cy-GB" sz="1600" b="1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 </a:t>
            </a:r>
            <a:r>
              <a:rPr lang="cy-GB" sz="16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– ‘Siarcod’ </a:t>
            </a:r>
            <a:r>
              <a:rPr lang="cy-GB" sz="1600" b="1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/ Factual text ‘Sharks’</a:t>
            </a:r>
          </a:p>
          <a:p>
            <a:endParaRPr lang="cy-GB" sz="1600" b="1">
              <a:ln/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 marL="342900" indent="-342900">
              <a:buAutoNum type="arabicPeriod"/>
            </a:pPr>
            <a:endParaRPr lang="cy-GB" sz="1600" b="1">
              <a:ln/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r>
              <a:rPr lang="cy-GB" sz="16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Croeso mawr i ti recordio dy hun yn darllen i Miss Rowlands gwrando a </a:t>
            </a:r>
          </a:p>
          <a:p>
            <a:r>
              <a:rPr lang="cy-GB" sz="16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chofiwch ddarllen llyfrau sydd wedi mynd adref!</a:t>
            </a:r>
          </a:p>
          <a:p>
            <a:r>
              <a:rPr lang="cy-GB" sz="1600" b="1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You are welcome to record yourself reading for Miss Rowlands to hear and </a:t>
            </a:r>
          </a:p>
          <a:p>
            <a:r>
              <a:rPr lang="cy-GB" sz="1600" b="1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remember to read the books sent home! </a:t>
            </a:r>
          </a:p>
        </p:txBody>
      </p:sp>
      <p:pic>
        <p:nvPicPr>
          <p:cNvPr id="2050" name="Picture 2" descr="children-reading-clipart-28-collection-of-clipart-pictures-of-children- reading-high-free-clip-art - Los Viajeros Inn">
            <a:extLst>
              <a:ext uri="{FF2B5EF4-FFF2-40B4-BE49-F238E27FC236}">
                <a16:creationId xmlns:a16="http://schemas.microsoft.com/office/drawing/2014/main" id="{C27898AB-C942-449E-A54F-F8ADC9350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468" y="265451"/>
            <a:ext cx="1668925" cy="104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hildren-reading-clipart-28-collection-of-clipart-pictures-of-children- reading-high-free-clip-art - Los Viajeros Inn">
            <a:extLst>
              <a:ext uri="{FF2B5EF4-FFF2-40B4-BE49-F238E27FC236}">
                <a16:creationId xmlns:a16="http://schemas.microsoft.com/office/drawing/2014/main" id="{6AC19275-A019-4842-ADCE-1A032B866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0377" y="247051"/>
            <a:ext cx="1668925" cy="104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istening Clip Art - Royalty Free - GoGraph">
            <a:extLst>
              <a:ext uri="{FF2B5EF4-FFF2-40B4-BE49-F238E27FC236}">
                <a16:creationId xmlns:a16="http://schemas.microsoft.com/office/drawing/2014/main" id="{78D46164-D34F-4C22-8C05-A160E3281D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83"/>
          <a:stretch/>
        </p:blipFill>
        <p:spPr bwMode="auto">
          <a:xfrm>
            <a:off x="6675967" y="4774141"/>
            <a:ext cx="2362200" cy="1716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666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6D6C38-B435-402C-BC83-2E830D4E63C3}"/>
              </a:ext>
            </a:extLst>
          </p:cNvPr>
          <p:cNvSpPr/>
          <p:nvPr/>
        </p:nvSpPr>
        <p:spPr>
          <a:xfrm>
            <a:off x="191911" y="107245"/>
            <a:ext cx="11864622" cy="664351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18D6DA-5656-4D88-B7D5-528CDA907431}"/>
              </a:ext>
            </a:extLst>
          </p:cNvPr>
          <p:cNvSpPr/>
          <p:nvPr/>
        </p:nvSpPr>
        <p:spPr>
          <a:xfrm>
            <a:off x="-1758497" y="198722"/>
            <a:ext cx="948881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800" b="1" cap="none" spc="0" dirty="0" err="1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Tasg</a:t>
            </a:r>
            <a:r>
              <a:rPr lang="en-US" sz="2800" b="1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 </a:t>
            </a:r>
            <a:r>
              <a:rPr lang="en-US" sz="2800" b="1" cap="none" spc="0" dirty="0" err="1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Darllen</a:t>
            </a:r>
            <a:r>
              <a:rPr lang="en-US" sz="2800" b="1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 1  </a:t>
            </a:r>
            <a:endParaRPr lang="en-US" sz="2800" b="1" dirty="0">
              <a:ln/>
              <a:solidFill>
                <a:srgbClr val="FF0000"/>
              </a:solidFill>
              <a:latin typeface="CCW Precursive 3" panose="03050602040000000000" pitchFamily="66" charset="0"/>
            </a:endParaRPr>
          </a:p>
          <a:p>
            <a:pPr algn="ctr"/>
            <a:r>
              <a:rPr lang="en-US" sz="2800" b="1" cap="none" spc="0" dirty="0">
                <a:ln/>
                <a:solidFill>
                  <a:srgbClr val="0070C0"/>
                </a:solidFill>
                <a:effectLst/>
                <a:latin typeface="CCW Precursive 3" panose="03050602040000000000" pitchFamily="66" charset="0"/>
              </a:rPr>
              <a:t>Reading Task 1</a:t>
            </a:r>
          </a:p>
        </p:txBody>
      </p:sp>
      <p:pic>
        <p:nvPicPr>
          <p:cNvPr id="2050" name="Picture 2" descr="children-reading-clipart-28-collection-of-clipart-pictures-of-children- reading-high-free-clip-art - Los Viajeros Inn">
            <a:extLst>
              <a:ext uri="{FF2B5EF4-FFF2-40B4-BE49-F238E27FC236}">
                <a16:creationId xmlns:a16="http://schemas.microsoft.com/office/drawing/2014/main" id="{C27898AB-C942-449E-A54F-F8ADC9350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096" y="361527"/>
            <a:ext cx="928288" cy="578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780D59-BBB2-4C7E-B51F-6F1FB7D89EC1}"/>
              </a:ext>
            </a:extLst>
          </p:cNvPr>
          <p:cNvSpPr txBox="1"/>
          <p:nvPr/>
        </p:nvSpPr>
        <p:spPr>
          <a:xfrm>
            <a:off x="585551" y="1201158"/>
            <a:ext cx="3613916" cy="5047536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y-GB" sz="1400" b="1" u="sng">
              <a:latin typeface="CCW Precursive 3" panose="03050602040000000000" pitchFamily="66" charset="0"/>
            </a:endParaRPr>
          </a:p>
          <a:p>
            <a:pPr algn="ctr"/>
            <a:r>
              <a:rPr lang="cy-GB" sz="1400" b="1" u="sng">
                <a:latin typeface="CCW Precursive 3" panose="03050602040000000000" pitchFamily="66" charset="0"/>
              </a:rPr>
              <a:t>Cyn Cwsg</a:t>
            </a:r>
          </a:p>
          <a:p>
            <a:pPr algn="ctr"/>
            <a:endParaRPr lang="cy-GB" sz="1400">
              <a:latin typeface="CCW Precursive 3" panose="03050602040000000000" pitchFamily="66" charset="0"/>
            </a:endParaRP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Dwi’n edrych i fyny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cyn rhoi ‘mhen i lawr,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a diolch am bopeth, 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yn fach ac yn fawr.</a:t>
            </a:r>
          </a:p>
          <a:p>
            <a:pPr algn="ctr"/>
            <a:endParaRPr lang="cy-GB" sz="1400">
              <a:latin typeface="CCW Precursive 3" panose="03050602040000000000" pitchFamily="66" charset="0"/>
            </a:endParaRP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Dwi’n diolch am bawb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sy’n gofalu amdanaf,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am do uwch fy mhen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a gobennydd odanaf.</a:t>
            </a:r>
          </a:p>
          <a:p>
            <a:pPr algn="ctr"/>
            <a:endParaRPr lang="cy-GB" sz="1400">
              <a:latin typeface="CCW Precursive 3" panose="03050602040000000000" pitchFamily="66" charset="0"/>
            </a:endParaRP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Dwi’n diolch am ffrindiau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sy’n fy ‘ngwneud i’n hapus.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Dwi’n diolch i Dduw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‘mod i’n blentyn mor lwcus.</a:t>
            </a:r>
          </a:p>
          <a:p>
            <a:pPr algn="ctr"/>
            <a:endParaRPr lang="cy-GB" sz="1400">
              <a:latin typeface="CCW Precursive 3" panose="03050602040000000000" pitchFamily="66" charset="0"/>
            </a:endParaRP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Dwi’n edrych i fyny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cyn rhoi ‘mhen i lawr,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a diolch am bopeth, </a:t>
            </a:r>
          </a:p>
          <a:p>
            <a:pPr algn="ctr"/>
            <a:r>
              <a:rPr lang="cy-GB" sz="1400">
                <a:latin typeface="CCW Precursive 3" panose="03050602040000000000" pitchFamily="66" charset="0"/>
              </a:rPr>
              <a:t>yn fach ac yn fawr.</a:t>
            </a:r>
          </a:p>
          <a:p>
            <a:pPr algn="ctr"/>
            <a:endParaRPr lang="cy-GB" sz="1400">
              <a:latin typeface="CCW Precursive 3" panose="03050602040000000000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9CFAA0-EA14-4E73-8FEC-7CDE4D895585}"/>
              </a:ext>
            </a:extLst>
          </p:cNvPr>
          <p:cNvSpPr txBox="1"/>
          <p:nvPr/>
        </p:nvSpPr>
        <p:spPr>
          <a:xfrm>
            <a:off x="4315176" y="1095360"/>
            <a:ext cx="7544536" cy="5201424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y-GB" sz="1050" dirty="0">
                <a:latin typeface="CCW Precursive 3" panose="03050602040000000000" pitchFamily="66" charset="0"/>
              </a:rPr>
              <a:t>1.</a:t>
            </a:r>
            <a:r>
              <a:rPr lang="cy-GB" sz="1000" dirty="0">
                <a:solidFill>
                  <a:srgbClr val="FF0000"/>
                </a:solidFill>
                <a:latin typeface="CCW Precursive 3" panose="03050602040000000000" pitchFamily="66" charset="0"/>
              </a:rPr>
              <a:t>Beth ydy’r plentyn yn ddiolchgar am? Ticiwch tri. </a:t>
            </a:r>
            <a:r>
              <a:rPr lang="cy-GB" sz="1000" dirty="0">
                <a:latin typeface="CCW Precursive 3" panose="03050602040000000000" pitchFamily="66" charset="0"/>
              </a:rPr>
              <a:t>What is the child thankful for? Tick three.</a:t>
            </a: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cy-GB" sz="1050" dirty="0">
                <a:latin typeface="CCW Precursive 3" panose="03050602040000000000" pitchFamily="66" charset="0"/>
              </a:rPr>
              <a:t>2. </a:t>
            </a:r>
            <a:r>
              <a:rPr lang="cy-GB" sz="1000" dirty="0">
                <a:solidFill>
                  <a:srgbClr val="FF0000"/>
                </a:solidFill>
                <a:latin typeface="CCW Precursive 3" panose="03050602040000000000" pitchFamily="66" charset="0"/>
              </a:rPr>
              <a:t>Pam ydy’r plentyn yn ddiolchgar i Dduw? </a:t>
            </a:r>
            <a:r>
              <a:rPr lang="cy-GB" sz="1000" dirty="0">
                <a:latin typeface="CCW Precursive 3" panose="03050602040000000000" pitchFamily="66" charset="0"/>
              </a:rPr>
              <a:t>Why is the child thankful to God?</a:t>
            </a: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cy-GB" sz="1050" dirty="0">
                <a:latin typeface="CCW Precursive 3" panose="03050602040000000000" pitchFamily="66" charset="0"/>
              </a:rPr>
              <a:t>3. </a:t>
            </a:r>
            <a:r>
              <a:rPr lang="cy-GB" sz="1000" dirty="0">
                <a:solidFill>
                  <a:srgbClr val="FF0000"/>
                </a:solidFill>
                <a:latin typeface="CCW Precursive 3" panose="03050602040000000000" pitchFamily="66" charset="0"/>
              </a:rPr>
              <a:t>Gwir neu gau / </a:t>
            </a:r>
            <a:r>
              <a:rPr lang="cy-GB" sz="1000" dirty="0">
                <a:latin typeface="CCW Precursive 3" panose="03050602040000000000" pitchFamily="66" charset="0"/>
              </a:rPr>
              <a:t>True or false</a:t>
            </a: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cy-GB" sz="1050" dirty="0">
                <a:latin typeface="CCW Precursive 3" panose="03050602040000000000" pitchFamily="66" charset="0"/>
              </a:rPr>
              <a:t>4. </a:t>
            </a:r>
            <a:r>
              <a:rPr lang="cy-GB" sz="1000" dirty="0">
                <a:solidFill>
                  <a:srgbClr val="FF0000"/>
                </a:solidFill>
                <a:latin typeface="CCW Precursive 3" panose="03050602040000000000" pitchFamily="66" charset="0"/>
              </a:rPr>
              <a:t>Yn yr ail bennill, mae’r plentyn yn ddiolchgar i bawb sy’n gwneud beth? </a:t>
            </a:r>
            <a:r>
              <a:rPr lang="cy-GB" sz="1000" dirty="0">
                <a:latin typeface="CCW Precursive 3" panose="03050602040000000000" pitchFamily="66" charset="0"/>
              </a:rPr>
              <a:t>In    </a:t>
            </a:r>
          </a:p>
          <a:p>
            <a:pPr>
              <a:lnSpc>
                <a:spcPct val="150000"/>
              </a:lnSpc>
            </a:pPr>
            <a:r>
              <a:rPr lang="cy-GB" sz="1000" dirty="0">
                <a:latin typeface="CCW Precursive 3" panose="03050602040000000000" pitchFamily="66" charset="0"/>
              </a:rPr>
              <a:t>   the second verse, the child is thankful for everyone that what?</a:t>
            </a: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cy-GB" sz="1050" dirty="0">
                <a:latin typeface="CCW Precursive 3" panose="03050602040000000000" pitchFamily="66" charset="0"/>
              </a:rPr>
              <a:t>5. </a:t>
            </a:r>
            <a:r>
              <a:rPr lang="cy-GB" sz="1000" dirty="0">
                <a:solidFill>
                  <a:srgbClr val="FF0000"/>
                </a:solidFill>
                <a:latin typeface="CCW Precursive 3" panose="03050602040000000000" pitchFamily="66" charset="0"/>
              </a:rPr>
              <a:t>Beth wyt ti’n ddiolchgar am? </a:t>
            </a:r>
            <a:r>
              <a:rPr lang="cy-GB" sz="1000" dirty="0">
                <a:latin typeface="CCW Precursive 3" panose="03050602040000000000" pitchFamily="66" charset="0"/>
              </a:rPr>
              <a:t>What are you thankful for?</a:t>
            </a:r>
          </a:p>
          <a:p>
            <a:pPr>
              <a:lnSpc>
                <a:spcPct val="150000"/>
              </a:lnSpc>
            </a:pPr>
            <a:endParaRPr lang="cy-GB" sz="1400" dirty="0">
              <a:latin typeface="CCW Precursive 3" panose="03050602040000000000" pitchFamily="66" charset="0"/>
            </a:endParaRPr>
          </a:p>
        </p:txBody>
      </p:sp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349A7CFA-FA05-49CE-A48D-C36AA528C3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9996219"/>
              </p:ext>
            </p:extLst>
          </p:nvPr>
        </p:nvGraphicFramePr>
        <p:xfrm>
          <a:off x="4511998" y="3067755"/>
          <a:ext cx="7347714" cy="15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36403">
                  <a:extLst>
                    <a:ext uri="{9D8B030D-6E8A-4147-A177-3AD203B41FA5}">
                      <a16:colId xmlns:a16="http://schemas.microsoft.com/office/drawing/2014/main" val="2661727166"/>
                    </a:ext>
                  </a:extLst>
                </a:gridCol>
                <a:gridCol w="1557867">
                  <a:extLst>
                    <a:ext uri="{9D8B030D-6E8A-4147-A177-3AD203B41FA5}">
                      <a16:colId xmlns:a16="http://schemas.microsoft.com/office/drawing/2014/main" val="4267376080"/>
                    </a:ext>
                  </a:extLst>
                </a:gridCol>
                <a:gridCol w="1453444">
                  <a:extLst>
                    <a:ext uri="{9D8B030D-6E8A-4147-A177-3AD203B41FA5}">
                      <a16:colId xmlns:a16="http://schemas.microsoft.com/office/drawing/2014/main" val="561990258"/>
                    </a:ext>
                  </a:extLst>
                </a:gridCol>
              </a:tblGrid>
              <a:tr h="303107">
                <a:tc>
                  <a:txBody>
                    <a:bodyPr/>
                    <a:lstStyle/>
                    <a:p>
                      <a:endParaRPr lang="en-GB" sz="1400" dirty="0">
                        <a:latin typeface="CCW Precursive 3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noProof="0">
                          <a:latin typeface="CCW Precursive 3" panose="03050602040000000000" pitchFamily="66" charset="0"/>
                        </a:rPr>
                        <a:t>Gwir / True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1200" noProof="0">
                          <a:latin typeface="CCW Precursive 3" panose="03050602040000000000" pitchFamily="66" charset="0"/>
                        </a:rPr>
                        <a:t>Gau / False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7859568"/>
                  </a:ext>
                </a:extLst>
              </a:tr>
              <a:tr h="3031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050" noProof="0">
                          <a:latin typeface="CCW Precursive 3" panose="03050602040000000000" pitchFamily="66" charset="0"/>
                        </a:rPr>
                        <a:t>Mae’r plentyn yn gwylio’r teledu cyn mynd i wely</a:t>
                      </a:r>
                      <a:r>
                        <a:rPr lang="cy-GB" sz="1100" noProof="0">
                          <a:latin typeface="CCW Precursive 3" panose="03050602040000000000" pitchFamily="66" charset="0"/>
                        </a:rPr>
                        <a:t>.</a:t>
                      </a:r>
                      <a:endParaRPr lang="cy-GB" sz="1050" noProof="0">
                        <a:latin typeface="CCW Precursive 3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sz="1400" noProof="0">
                        <a:latin typeface="CCW Precursive 3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sz="1400" noProof="0">
                        <a:latin typeface="CCW Precursive 3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3376570"/>
                  </a:ext>
                </a:extLst>
              </a:tr>
              <a:tr h="3031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050" noProof="0">
                          <a:solidFill>
                            <a:schemeClr val="tx1"/>
                          </a:solidFill>
                          <a:latin typeface="CCW Precursive 3" panose="03050602040000000000" pitchFamily="66" charset="0"/>
                        </a:rPr>
                        <a:t>Mae’r pennill cyntaf ac olaf yn yr un peth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sz="1400" noProof="0">
                        <a:latin typeface="CCW Precursive 3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sz="1400" noProof="0">
                        <a:latin typeface="CCW Precursive 3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7104102"/>
                  </a:ext>
                </a:extLst>
              </a:tr>
              <a:tr h="3031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050" noProof="0">
                          <a:solidFill>
                            <a:schemeClr val="tx1"/>
                          </a:solidFill>
                          <a:latin typeface="CCW Precursive 3" panose="03050602040000000000" pitchFamily="66" charset="0"/>
                        </a:rPr>
                        <a:t>Mae’r plentyn yn edrych i fyny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sz="1400" noProof="0">
                        <a:latin typeface="CCW Precursive 3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sz="1400" noProof="0">
                        <a:latin typeface="CCW Precursive 3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622728"/>
                  </a:ext>
                </a:extLst>
              </a:tr>
              <a:tr h="3031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050" noProof="0" dirty="0">
                          <a:solidFill>
                            <a:schemeClr val="tx1"/>
                          </a:solidFill>
                          <a:latin typeface="CCW Precursive 3" panose="03050602040000000000" pitchFamily="66" charset="0"/>
                        </a:rPr>
                        <a:t>Mae’n ddiolchgar am bopeth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sz="1400" noProof="0">
                        <a:latin typeface="CCW Precursive 3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sz="1400" noProof="0" dirty="0">
                        <a:latin typeface="CCW Precursive 3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9649290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CB856821-5303-49A2-A081-4C3148C4E458}"/>
              </a:ext>
            </a:extLst>
          </p:cNvPr>
          <p:cNvSpPr txBox="1"/>
          <p:nvPr/>
        </p:nvSpPr>
        <p:spPr>
          <a:xfrm>
            <a:off x="4272792" y="1613587"/>
            <a:ext cx="126044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>
                <a:latin typeface="CCW Precursive 3" panose="03050602040000000000" pitchFamily="66" charset="0"/>
              </a:rPr>
              <a:t>teganau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23283C3-DFE0-41A5-A067-F3C1F80B73B0}"/>
              </a:ext>
            </a:extLst>
          </p:cNvPr>
          <p:cNvSpPr txBox="1"/>
          <p:nvPr/>
        </p:nvSpPr>
        <p:spPr>
          <a:xfrm>
            <a:off x="5379943" y="1621951"/>
            <a:ext cx="142294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>
                <a:latin typeface="CCW Precursive 3" panose="03050602040000000000" pitchFamily="66" charset="0"/>
              </a:rPr>
              <a:t>ffrindiau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9078491-11A6-4B26-8416-790445875CD7}"/>
              </a:ext>
            </a:extLst>
          </p:cNvPr>
          <p:cNvSpPr txBox="1"/>
          <p:nvPr/>
        </p:nvSpPr>
        <p:spPr>
          <a:xfrm>
            <a:off x="10143375" y="1622069"/>
            <a:ext cx="22609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err="1">
                <a:latin typeface="CCW Precursive 3" panose="03050602040000000000" pitchFamily="66" charset="0"/>
              </a:rPr>
              <a:t>gobennydd</a:t>
            </a:r>
            <a:endParaRPr lang="en-GB" sz="800" dirty="0">
              <a:latin typeface="CCW Precursive 3" panose="03050602040000000000" pitchFamily="66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A22C94B-1F9F-4E1B-A735-E65B75A6A665}"/>
              </a:ext>
            </a:extLst>
          </p:cNvPr>
          <p:cNvSpPr txBox="1"/>
          <p:nvPr/>
        </p:nvSpPr>
        <p:spPr>
          <a:xfrm>
            <a:off x="7511317" y="1629849"/>
            <a:ext cx="22609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>
                <a:latin typeface="CCW Precursive 3" panose="03050602040000000000" pitchFamily="66" charset="0"/>
              </a:rPr>
              <a:t>to uwch ei ben</a:t>
            </a:r>
          </a:p>
        </p:txBody>
      </p:sp>
      <p:sp>
        <p:nvSpPr>
          <p:cNvPr id="2048" name="Rectangle: Rounded Corners 2047">
            <a:extLst>
              <a:ext uri="{FF2B5EF4-FFF2-40B4-BE49-F238E27FC236}">
                <a16:creationId xmlns:a16="http://schemas.microsoft.com/office/drawing/2014/main" id="{EB5B7EA7-A0B6-47E2-9629-2D84A53CF36D}"/>
              </a:ext>
            </a:extLst>
          </p:cNvPr>
          <p:cNvSpPr/>
          <p:nvPr/>
        </p:nvSpPr>
        <p:spPr>
          <a:xfrm>
            <a:off x="5023928" y="1621951"/>
            <a:ext cx="190738" cy="2070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2049" name="Rectangle: Rounded Corners 2048">
            <a:extLst>
              <a:ext uri="{FF2B5EF4-FFF2-40B4-BE49-F238E27FC236}">
                <a16:creationId xmlns:a16="http://schemas.microsoft.com/office/drawing/2014/main" id="{9D9B755B-A763-4FCF-BB26-DEAC0A4A0A72}"/>
              </a:ext>
            </a:extLst>
          </p:cNvPr>
          <p:cNvSpPr/>
          <p:nvPr/>
        </p:nvSpPr>
        <p:spPr>
          <a:xfrm>
            <a:off x="8780056" y="1621951"/>
            <a:ext cx="216852" cy="21544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2051" name="Rectangle: Rounded Corners 2050">
            <a:extLst>
              <a:ext uri="{FF2B5EF4-FFF2-40B4-BE49-F238E27FC236}">
                <a16:creationId xmlns:a16="http://schemas.microsoft.com/office/drawing/2014/main" id="{575A6651-82B4-49EA-9BC6-0F3DBA85C174}"/>
              </a:ext>
            </a:extLst>
          </p:cNvPr>
          <p:cNvSpPr/>
          <p:nvPr/>
        </p:nvSpPr>
        <p:spPr>
          <a:xfrm>
            <a:off x="7203270" y="1616027"/>
            <a:ext cx="216852" cy="21544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2052" name="Rectangle: Rounded Corners 2051">
            <a:extLst>
              <a:ext uri="{FF2B5EF4-FFF2-40B4-BE49-F238E27FC236}">
                <a16:creationId xmlns:a16="http://schemas.microsoft.com/office/drawing/2014/main" id="{123CE892-D220-42A2-B49A-B96B948C16DC}"/>
              </a:ext>
            </a:extLst>
          </p:cNvPr>
          <p:cNvSpPr/>
          <p:nvPr/>
        </p:nvSpPr>
        <p:spPr>
          <a:xfrm>
            <a:off x="6205164" y="1624320"/>
            <a:ext cx="216852" cy="21544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2053" name="TextBox 2052">
            <a:extLst>
              <a:ext uri="{FF2B5EF4-FFF2-40B4-BE49-F238E27FC236}">
                <a16:creationId xmlns:a16="http://schemas.microsoft.com/office/drawing/2014/main" id="{2B46BB2F-B052-4987-AF01-B7A583C18CA5}"/>
              </a:ext>
            </a:extLst>
          </p:cNvPr>
          <p:cNvSpPr txBox="1"/>
          <p:nvPr/>
        </p:nvSpPr>
        <p:spPr>
          <a:xfrm>
            <a:off x="8997152" y="1613587"/>
            <a:ext cx="22609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>
                <a:latin typeface="CCW Precursive 3" panose="03050602040000000000" pitchFamily="66" charset="0"/>
              </a:rPr>
              <a:t>siocled</a:t>
            </a:r>
          </a:p>
        </p:txBody>
      </p:sp>
      <p:sp>
        <p:nvSpPr>
          <p:cNvPr id="2054" name="TextBox 2053">
            <a:extLst>
              <a:ext uri="{FF2B5EF4-FFF2-40B4-BE49-F238E27FC236}">
                <a16:creationId xmlns:a16="http://schemas.microsoft.com/office/drawing/2014/main" id="{57D7A51D-EC2C-4332-85D5-B99A1AA07668}"/>
              </a:ext>
            </a:extLst>
          </p:cNvPr>
          <p:cNvSpPr txBox="1"/>
          <p:nvPr/>
        </p:nvSpPr>
        <p:spPr>
          <a:xfrm>
            <a:off x="6570965" y="1593630"/>
            <a:ext cx="9940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>
                <a:latin typeface="CCW Precursive 3" panose="03050602040000000000" pitchFamily="66" charset="0"/>
              </a:rPr>
              <a:t>gemau</a:t>
            </a:r>
          </a:p>
        </p:txBody>
      </p:sp>
      <p:sp>
        <p:nvSpPr>
          <p:cNvPr id="2055" name="Rectangle: Rounded Corners 2054">
            <a:extLst>
              <a:ext uri="{FF2B5EF4-FFF2-40B4-BE49-F238E27FC236}">
                <a16:creationId xmlns:a16="http://schemas.microsoft.com/office/drawing/2014/main" id="{FE45C2DB-54E2-4522-B04D-EE51567FFF81}"/>
              </a:ext>
            </a:extLst>
          </p:cNvPr>
          <p:cNvSpPr/>
          <p:nvPr/>
        </p:nvSpPr>
        <p:spPr>
          <a:xfrm>
            <a:off x="11088000" y="1616060"/>
            <a:ext cx="216852" cy="21544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2056" name="Rectangle: Rounded Corners 2055">
            <a:extLst>
              <a:ext uri="{FF2B5EF4-FFF2-40B4-BE49-F238E27FC236}">
                <a16:creationId xmlns:a16="http://schemas.microsoft.com/office/drawing/2014/main" id="{5F4DFFF7-6D41-443A-B12A-AFB00839EC3D}"/>
              </a:ext>
            </a:extLst>
          </p:cNvPr>
          <p:cNvSpPr/>
          <p:nvPr/>
        </p:nvSpPr>
        <p:spPr>
          <a:xfrm>
            <a:off x="9668928" y="1637747"/>
            <a:ext cx="216852" cy="21544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9C2B0A5-FAF7-4F82-88B6-ED25DED22C5B}"/>
              </a:ext>
            </a:extLst>
          </p:cNvPr>
          <p:cNvCxnSpPr>
            <a:cxnSpLocks/>
          </p:cNvCxnSpPr>
          <p:nvPr/>
        </p:nvCxnSpPr>
        <p:spPr>
          <a:xfrm>
            <a:off x="4511998" y="2582596"/>
            <a:ext cx="71430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F7220D6-1E92-41F6-91C2-B122B1973A2D}"/>
              </a:ext>
            </a:extLst>
          </p:cNvPr>
          <p:cNvCxnSpPr>
            <a:cxnSpLocks/>
          </p:cNvCxnSpPr>
          <p:nvPr/>
        </p:nvCxnSpPr>
        <p:spPr>
          <a:xfrm>
            <a:off x="4618906" y="5489485"/>
            <a:ext cx="71430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F235B27D-918E-44CB-A43F-195891A1008E}"/>
              </a:ext>
            </a:extLst>
          </p:cNvPr>
          <p:cNvCxnSpPr>
            <a:cxnSpLocks/>
          </p:cNvCxnSpPr>
          <p:nvPr/>
        </p:nvCxnSpPr>
        <p:spPr>
          <a:xfrm>
            <a:off x="4614342" y="6149884"/>
            <a:ext cx="71430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4635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E18D6DA-5656-4D88-B7D5-528CDA907431}"/>
              </a:ext>
            </a:extLst>
          </p:cNvPr>
          <p:cNvSpPr/>
          <p:nvPr/>
        </p:nvSpPr>
        <p:spPr>
          <a:xfrm>
            <a:off x="-1950408" y="247051"/>
            <a:ext cx="948881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800" b="1" cap="none" spc="0" dirty="0" err="1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Tasg</a:t>
            </a:r>
            <a:r>
              <a:rPr lang="en-US" sz="2800" b="1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 </a:t>
            </a:r>
            <a:r>
              <a:rPr lang="en-US" sz="2800" b="1" cap="none" spc="0" dirty="0" err="1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Darllen</a:t>
            </a:r>
            <a:r>
              <a:rPr lang="en-US" sz="2800" b="1" cap="none" spc="0" dirty="0">
                <a:ln/>
                <a:solidFill>
                  <a:srgbClr val="FF0000"/>
                </a:solidFill>
                <a:effectLst/>
                <a:latin typeface="CCW Precursive 3" panose="03050602040000000000" pitchFamily="66" charset="0"/>
              </a:rPr>
              <a:t> 2  </a:t>
            </a:r>
            <a:endParaRPr lang="en-US" sz="2800" b="1" dirty="0">
              <a:ln/>
              <a:solidFill>
                <a:srgbClr val="FF0000"/>
              </a:solidFill>
              <a:latin typeface="CCW Precursive 3" panose="03050602040000000000" pitchFamily="66" charset="0"/>
            </a:endParaRPr>
          </a:p>
          <a:p>
            <a:pPr algn="ctr"/>
            <a:r>
              <a:rPr lang="en-US" sz="2800" b="1" cap="none" spc="0" dirty="0">
                <a:ln/>
                <a:solidFill>
                  <a:srgbClr val="0070C0"/>
                </a:solidFill>
                <a:effectLst/>
                <a:latin typeface="CCW Precursive 3" panose="03050602040000000000" pitchFamily="66" charset="0"/>
              </a:rPr>
              <a:t>Reading Task 2</a:t>
            </a:r>
          </a:p>
        </p:txBody>
      </p:sp>
      <p:pic>
        <p:nvPicPr>
          <p:cNvPr id="4" name="Picture 2" descr="children-reading-clipart-28-collection-of-clipart-pictures-of-children- reading-high-free-clip-art - Los Viajeros Inn">
            <a:extLst>
              <a:ext uri="{FF2B5EF4-FFF2-40B4-BE49-F238E27FC236}">
                <a16:creationId xmlns:a16="http://schemas.microsoft.com/office/drawing/2014/main" id="{6AC19275-A019-4842-ADCE-1A032B866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754" y="403645"/>
            <a:ext cx="1028365" cy="640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B50F77-75CD-4E72-AD7B-D16ECCB290E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920" t="59375" r="38356" b="30502"/>
          <a:stretch/>
        </p:blipFill>
        <p:spPr>
          <a:xfrm>
            <a:off x="1700889" y="1203997"/>
            <a:ext cx="1370778" cy="44018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C8BA247-D571-4A34-ABBA-EEF537C4A7CC}"/>
              </a:ext>
            </a:extLst>
          </p:cNvPr>
          <p:cNvSpPr txBox="1"/>
          <p:nvPr/>
        </p:nvSpPr>
        <p:spPr>
          <a:xfrm>
            <a:off x="244797" y="1201157"/>
            <a:ext cx="5653741" cy="559383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y-GB">
                <a:latin typeface="CCW Precursive 3" panose="03050602040000000000" pitchFamily="66" charset="0"/>
              </a:rPr>
              <a:t>Siarcod</a:t>
            </a:r>
          </a:p>
          <a:p>
            <a:endParaRPr lang="cy-GB" sz="1400">
              <a:latin typeface="CCW Precursive 3" panose="03050602040000000000" pitchFamily="66" charset="0"/>
            </a:endParaRPr>
          </a:p>
          <a:p>
            <a:r>
              <a:rPr lang="cy-GB" sz="1050" b="1">
                <a:latin typeface="CCW Precursive 3" panose="03050602040000000000" pitchFamily="66" charset="0"/>
              </a:rPr>
              <a:t>Beth yw siarc?</a:t>
            </a:r>
          </a:p>
          <a:p>
            <a:r>
              <a:rPr lang="cy-GB" sz="1050">
                <a:latin typeface="CCW Precursive 3" panose="03050602040000000000" pitchFamily="66" charset="0"/>
              </a:rPr>
              <a:t>Pysgod yw siarc. Maen nhw’n byw yn y dŵr ond yn wahanol i bysgod eraill mae eu hesgyrn wedi eu gwneud o gartilog.</a:t>
            </a:r>
          </a:p>
          <a:p>
            <a:endParaRPr lang="cy-GB" sz="1050" b="1">
              <a:latin typeface="CCW Precursive 3" panose="03050602040000000000" pitchFamily="66" charset="0"/>
            </a:endParaRPr>
          </a:p>
          <a:p>
            <a:r>
              <a:rPr lang="cy-GB" sz="1050" b="1">
                <a:latin typeface="CCW Precursive 3" panose="03050602040000000000" pitchFamily="66" charset="0"/>
              </a:rPr>
              <a:t>Amser maith yn ôl…</a:t>
            </a:r>
          </a:p>
          <a:p>
            <a:r>
              <a:rPr lang="cy-GB" sz="1050">
                <a:latin typeface="CCW Precursive 3" panose="03050602040000000000" pitchFamily="66" charset="0"/>
              </a:rPr>
              <a:t>Mae yna mwy na 350 math o siarc i’w gael, o’r siarc morfilod sy’n gallu tyfu mor fawr â bws i’r siarc mawr wyn gyda’i ddannedd miniog. Mae ffosilau’n dangos bod siarcod wedi bod o gwmpas am dros 420 miliwn o flynyddoedd.</a:t>
            </a:r>
          </a:p>
          <a:p>
            <a:endParaRPr lang="cy-GB" sz="1050" b="1">
              <a:latin typeface="CCW Precursive 3" panose="03050602040000000000" pitchFamily="66" charset="0"/>
            </a:endParaRPr>
          </a:p>
          <a:p>
            <a:r>
              <a:rPr lang="cy-GB" sz="1050" b="1">
                <a:latin typeface="CCW Precursive 3" panose="03050602040000000000" pitchFamily="66" charset="0"/>
              </a:rPr>
              <a:t>Dannedd brawychus</a:t>
            </a:r>
          </a:p>
          <a:p>
            <a:r>
              <a:rPr lang="cy-GB" sz="1050">
                <a:latin typeface="CCW Precursive 3" panose="03050602040000000000" pitchFamily="66" charset="0"/>
              </a:rPr>
              <a:t>Arf pwysig i’r siarc yw ei ddannedd. Maen nhw’n tyfu yn ôl yn aml yn ystod ei fywyd, sy’n newyddion da am y siarc achos maent yn torri ei ddannedd. yn aml wrth fwyta. Mae dannedd siarcod yn amrywio gan ddibynnu ar hyn maen nhw yn ei fwyta.</a:t>
            </a:r>
          </a:p>
          <a:p>
            <a:endParaRPr lang="cy-GB" sz="1050">
              <a:latin typeface="CCW Precursive 3" panose="03050602040000000000" pitchFamily="66" charset="0"/>
            </a:endParaRPr>
          </a:p>
          <a:p>
            <a:endParaRPr lang="cy-GB" sz="1050">
              <a:latin typeface="CCW Precursive 3" panose="03050602040000000000" pitchFamily="66" charset="0"/>
            </a:endParaRPr>
          </a:p>
          <a:p>
            <a:endParaRPr lang="cy-GB" sz="1050">
              <a:latin typeface="CCW Precursive 3" panose="03050602040000000000" pitchFamily="66" charset="0"/>
            </a:endParaRPr>
          </a:p>
          <a:p>
            <a:endParaRPr lang="cy-GB" sz="1050">
              <a:latin typeface="CCW Precursive 3" panose="03050602040000000000" pitchFamily="66" charset="0"/>
            </a:endParaRPr>
          </a:p>
          <a:p>
            <a:endParaRPr lang="cy-GB" sz="1050">
              <a:latin typeface="CCW Precursive 3" panose="03050602040000000000" pitchFamily="66" charset="0"/>
            </a:endParaRPr>
          </a:p>
          <a:p>
            <a:endParaRPr lang="cy-GB" sz="1050">
              <a:latin typeface="CCW Precursive 3" panose="03050602040000000000" pitchFamily="66" charset="0"/>
            </a:endParaRPr>
          </a:p>
          <a:p>
            <a:endParaRPr lang="cy-GB" sz="1050">
              <a:latin typeface="CCW Precursive 3" panose="03050602040000000000" pitchFamily="66" charset="0"/>
            </a:endParaRPr>
          </a:p>
          <a:p>
            <a:endParaRPr lang="cy-GB" sz="1050">
              <a:latin typeface="CCW Precursive 3" panose="03050602040000000000" pitchFamily="66" charset="0"/>
            </a:endParaRPr>
          </a:p>
          <a:p>
            <a:endParaRPr lang="cy-GB" sz="1050">
              <a:latin typeface="CCW Precursive 3" panose="03050602040000000000" pitchFamily="66" charset="0"/>
            </a:endParaRPr>
          </a:p>
          <a:p>
            <a:endParaRPr lang="cy-GB" sz="1050">
              <a:latin typeface="CCW Precursive 3" panose="03050602040000000000" pitchFamily="66" charset="0"/>
            </a:endParaRPr>
          </a:p>
          <a:p>
            <a:endParaRPr lang="cy-GB" sz="1050">
              <a:latin typeface="CCW Precursive 3" panose="03050602040000000000" pitchFamily="66" charset="0"/>
            </a:endParaRPr>
          </a:p>
          <a:p>
            <a:endParaRPr lang="cy-GB" sz="1050">
              <a:latin typeface="CCW Precursive 3" panose="03050602040000000000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64CAF1-AB46-453F-9461-EDD16DB8D4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281" t="31936" r="32031" b="40829"/>
          <a:stretch/>
        </p:blipFill>
        <p:spPr>
          <a:xfrm>
            <a:off x="652317" y="4928096"/>
            <a:ext cx="4838700" cy="18669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EB6D44E-C99D-41FE-9A26-21C4C7263028}"/>
              </a:ext>
            </a:extLst>
          </p:cNvPr>
          <p:cNvSpPr/>
          <p:nvPr/>
        </p:nvSpPr>
        <p:spPr>
          <a:xfrm>
            <a:off x="104172" y="63004"/>
            <a:ext cx="11956648" cy="673199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93B00A-B0A9-4A64-A6B6-80256128CB25}"/>
              </a:ext>
            </a:extLst>
          </p:cNvPr>
          <p:cNvSpPr txBox="1"/>
          <p:nvPr/>
        </p:nvSpPr>
        <p:spPr>
          <a:xfrm>
            <a:off x="6015302" y="671673"/>
            <a:ext cx="5753207" cy="5889113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cy-GB" sz="1050" dirty="0">
                <a:solidFill>
                  <a:srgbClr val="FF0000"/>
                </a:solidFill>
                <a:latin typeface="CCW Precursive 3" panose="03050602040000000000" pitchFamily="66" charset="0"/>
              </a:rPr>
              <a:t>Sawl math o siarc sydd ar gael yn y byd? </a:t>
            </a:r>
            <a:r>
              <a:rPr lang="cy-GB" sz="1050" dirty="0">
                <a:solidFill>
                  <a:srgbClr val="0070C0"/>
                </a:solidFill>
                <a:latin typeface="CCW Precursive 3" panose="03050602040000000000" pitchFamily="66" charset="0"/>
              </a:rPr>
              <a:t>How many different types of shark are there in the world?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y-GB" sz="1050" dirty="0">
              <a:solidFill>
                <a:srgbClr val="FF0000"/>
              </a:solidFill>
              <a:latin typeface="CCW Precursive 3" panose="03050602040000000000" pitchFamily="66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y-GB" sz="1050" dirty="0">
                <a:solidFill>
                  <a:srgbClr val="FF0000"/>
                </a:solidFill>
                <a:latin typeface="CCW Precursive 3" panose="03050602040000000000" pitchFamily="66" charset="0"/>
              </a:rPr>
              <a:t>Pa mor hir ydy siarcod wedi bod o gwmpas? </a:t>
            </a:r>
            <a:r>
              <a:rPr lang="cy-GB" sz="1050" dirty="0">
                <a:solidFill>
                  <a:srgbClr val="0070C0"/>
                </a:solidFill>
                <a:latin typeface="CCW Precursive 3" panose="03050602040000000000" pitchFamily="66" charset="0"/>
              </a:rPr>
              <a:t>How long have sharks been around for?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cy-GB" sz="1050" dirty="0">
                <a:solidFill>
                  <a:srgbClr val="FF0000"/>
                </a:solidFill>
                <a:latin typeface="CCW Precursive 3" panose="03050602040000000000" pitchFamily="66" charset="0"/>
              </a:rPr>
              <a:t>3. </a:t>
            </a:r>
            <a:r>
              <a:rPr lang="cy-GB" sz="900" dirty="0">
                <a:solidFill>
                  <a:srgbClr val="FF0000"/>
                </a:solidFill>
                <a:latin typeface="CCW Precursive 3" panose="03050602040000000000" pitchFamily="66" charset="0"/>
              </a:rPr>
              <a:t>Tynnwch linell i’r ateb cywir / </a:t>
            </a:r>
            <a:r>
              <a:rPr lang="cy-GB" sz="900" dirty="0">
                <a:solidFill>
                  <a:srgbClr val="0070C0"/>
                </a:solidFill>
                <a:latin typeface="CCW Precursive 3" panose="03050602040000000000" pitchFamily="66" charset="0"/>
              </a:rPr>
              <a:t>Draw a line to the correct answer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cy-GB" sz="1050" dirty="0">
                <a:solidFill>
                  <a:srgbClr val="FF0000"/>
                </a:solidFill>
                <a:latin typeface="CCW Precursive 3" panose="03050602040000000000" pitchFamily="66" charset="0"/>
              </a:rPr>
              <a:t>4. Pa fath o anifail yw siarc? </a:t>
            </a:r>
            <a:r>
              <a:rPr lang="cy-GB" sz="1050" dirty="0">
                <a:solidFill>
                  <a:srgbClr val="0070C0"/>
                </a:solidFill>
                <a:latin typeface="CCW Precursive 3" panose="03050602040000000000" pitchFamily="66" charset="0"/>
              </a:rPr>
              <a:t>What type of animal is a shark?</a:t>
            </a:r>
          </a:p>
          <a:p>
            <a:pPr>
              <a:lnSpc>
                <a:spcPct val="150000"/>
              </a:lnSpc>
            </a:pPr>
            <a:endParaRPr lang="cy-GB" sz="1050" dirty="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cy-GB" sz="1050" dirty="0">
                <a:solidFill>
                  <a:srgbClr val="FF0000"/>
                </a:solidFill>
                <a:latin typeface="CCW Precursive 3" panose="03050602040000000000" pitchFamily="66" charset="0"/>
              </a:rPr>
              <a:t>5. Gorffennwch y frawddeg / </a:t>
            </a:r>
            <a:r>
              <a:rPr lang="cy-GB" sz="1050" dirty="0">
                <a:solidFill>
                  <a:srgbClr val="0070C0"/>
                </a:solidFill>
                <a:latin typeface="CCW Precursive 3" panose="03050602040000000000" pitchFamily="66" charset="0"/>
              </a:rPr>
              <a:t>Complete the sentence.</a:t>
            </a:r>
            <a:endParaRPr lang="cy-GB" sz="1050" dirty="0">
              <a:solidFill>
                <a:srgbClr val="FF0000"/>
              </a:solidFill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cy-GB" sz="1050" dirty="0">
                <a:latin typeface="CCW Precursive 3" panose="03050602040000000000" pitchFamily="66" charset="0"/>
              </a:rPr>
              <a:t>Mae dannedd siarcod yn amrywio gan ddibynnu ar hyn maen</a:t>
            </a:r>
          </a:p>
          <a:p>
            <a:pPr>
              <a:lnSpc>
                <a:spcPct val="150000"/>
              </a:lnSpc>
            </a:pPr>
            <a:endParaRPr lang="cy-GB" sz="1050" dirty="0">
              <a:latin typeface="CCW Precursive 3" panose="03050602040000000000" pitchFamily="66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6CBC7E7-43F4-4BCE-AE95-CAE50CFCF59D}"/>
              </a:ext>
            </a:extLst>
          </p:cNvPr>
          <p:cNvCxnSpPr>
            <a:cxnSpLocks/>
          </p:cNvCxnSpPr>
          <p:nvPr/>
        </p:nvCxnSpPr>
        <p:spPr>
          <a:xfrm>
            <a:off x="6363376" y="1659612"/>
            <a:ext cx="5105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873E93ED-44F5-40C1-969C-6C219076C175}"/>
              </a:ext>
            </a:extLst>
          </p:cNvPr>
          <p:cNvSpPr txBox="1"/>
          <p:nvPr/>
        </p:nvSpPr>
        <p:spPr>
          <a:xfrm>
            <a:off x="6507475" y="2476031"/>
            <a:ext cx="1260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>
                <a:latin typeface="CCW Precursive 3" panose="03050602040000000000" pitchFamily="66" charset="0"/>
              </a:rPr>
              <a:t>420 mil o flynyddoedd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94018D2-401A-421E-A10D-8F24BAFB4EFD}"/>
              </a:ext>
            </a:extLst>
          </p:cNvPr>
          <p:cNvSpPr/>
          <p:nvPr/>
        </p:nvSpPr>
        <p:spPr>
          <a:xfrm>
            <a:off x="7724294" y="2523466"/>
            <a:ext cx="216852" cy="21544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CC669B4-246B-4F5C-84AC-45F5167C6894}"/>
              </a:ext>
            </a:extLst>
          </p:cNvPr>
          <p:cNvSpPr txBox="1"/>
          <p:nvPr/>
        </p:nvSpPr>
        <p:spPr>
          <a:xfrm>
            <a:off x="8198928" y="2564029"/>
            <a:ext cx="126044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>
                <a:latin typeface="CCW Precursive 3" panose="03050602040000000000" pitchFamily="66" charset="0"/>
              </a:rPr>
              <a:t>42 blwyddyn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21AE4B8C-9747-4778-B84C-DBAA943553A7}"/>
              </a:ext>
            </a:extLst>
          </p:cNvPr>
          <p:cNvSpPr/>
          <p:nvPr/>
        </p:nvSpPr>
        <p:spPr>
          <a:xfrm>
            <a:off x="9400169" y="2523466"/>
            <a:ext cx="216852" cy="21544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2EE9B0A-5B60-4A2A-A989-6CE4DEC641A6}"/>
              </a:ext>
            </a:extLst>
          </p:cNvPr>
          <p:cNvSpPr txBox="1"/>
          <p:nvPr/>
        </p:nvSpPr>
        <p:spPr>
          <a:xfrm>
            <a:off x="9891554" y="2476031"/>
            <a:ext cx="1260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>
                <a:latin typeface="CCW Precursive 3" panose="03050602040000000000" pitchFamily="66" charset="0"/>
              </a:rPr>
              <a:t>420 miliwn o flynyddoedd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409A3CF0-FF6D-4C1E-AA85-83B5A2DEAD87}"/>
              </a:ext>
            </a:extLst>
          </p:cNvPr>
          <p:cNvSpPr/>
          <p:nvPr/>
        </p:nvSpPr>
        <p:spPr>
          <a:xfrm>
            <a:off x="11108373" y="2523466"/>
            <a:ext cx="216852" cy="21544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7A8BEE-A768-4395-80E9-69E8F4986E9B}"/>
              </a:ext>
            </a:extLst>
          </p:cNvPr>
          <p:cNvSpPr txBox="1"/>
          <p:nvPr/>
        </p:nvSpPr>
        <p:spPr>
          <a:xfrm>
            <a:off x="6123201" y="3449275"/>
            <a:ext cx="2684478" cy="24622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y-GB" sz="1000">
                <a:latin typeface="CCW Precursive 3" panose="03050602040000000000" pitchFamily="66" charset="0"/>
              </a:rPr>
              <a:t>Arf pwysig i’r siarc yw ei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26EE39-EA65-4DBF-A180-00A30A336D37}"/>
              </a:ext>
            </a:extLst>
          </p:cNvPr>
          <p:cNvSpPr txBox="1"/>
          <p:nvPr/>
        </p:nvSpPr>
        <p:spPr>
          <a:xfrm>
            <a:off x="9353101" y="3818748"/>
            <a:ext cx="2439222" cy="24622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1000">
                <a:latin typeface="CCW Precursive 3" panose="03050602040000000000" pitchFamily="66" charset="0"/>
              </a:rPr>
              <a:t>dannedd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9BAF3C-7345-4942-96B3-1CB559751F33}"/>
              </a:ext>
            </a:extLst>
          </p:cNvPr>
          <p:cNvSpPr txBox="1"/>
          <p:nvPr/>
        </p:nvSpPr>
        <p:spPr>
          <a:xfrm>
            <a:off x="6123201" y="3830244"/>
            <a:ext cx="2684478" cy="24622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y-GB" sz="1000">
                <a:latin typeface="CCW Precursive 3" panose="03050602040000000000" pitchFamily="66" charset="0"/>
              </a:rPr>
              <a:t>Siarc morfilaidd sy’n tyfu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B74110-C453-4537-AE54-0698C95B1978}"/>
              </a:ext>
            </a:extLst>
          </p:cNvPr>
          <p:cNvSpPr txBox="1"/>
          <p:nvPr/>
        </p:nvSpPr>
        <p:spPr>
          <a:xfrm>
            <a:off x="6143335" y="4196120"/>
            <a:ext cx="2664344" cy="2308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y-GB" sz="900">
                <a:latin typeface="CCW Precursive 3" panose="03050602040000000000" pitchFamily="66" charset="0"/>
              </a:rPr>
              <a:t>Mae ei esgyrn wedi ei gwneud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44CC67-3F6F-4A0D-9F56-8D7788CE29BA}"/>
              </a:ext>
            </a:extLst>
          </p:cNvPr>
          <p:cNvSpPr txBox="1"/>
          <p:nvPr/>
        </p:nvSpPr>
        <p:spPr>
          <a:xfrm>
            <a:off x="9353101" y="4196120"/>
            <a:ext cx="2439222" cy="24622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1000">
                <a:latin typeface="CCW Precursive 3" panose="03050602040000000000" pitchFamily="66" charset="0"/>
              </a:rPr>
              <a:t>o gartilog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FCB5D90-9C70-4BBF-8F2E-8203D8A615FD}"/>
              </a:ext>
            </a:extLst>
          </p:cNvPr>
          <p:cNvSpPr txBox="1"/>
          <p:nvPr/>
        </p:nvSpPr>
        <p:spPr>
          <a:xfrm>
            <a:off x="9353101" y="3432217"/>
            <a:ext cx="2439222" cy="24622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1000">
                <a:latin typeface="CCW Precursive 3" panose="03050602040000000000" pitchFamily="66" charset="0"/>
              </a:rPr>
              <a:t>mor fawr a bws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9F575BF-F56E-40BD-8272-BCA85B12BD25}"/>
              </a:ext>
            </a:extLst>
          </p:cNvPr>
          <p:cNvCxnSpPr>
            <a:cxnSpLocks/>
          </p:cNvCxnSpPr>
          <p:nvPr/>
        </p:nvCxnSpPr>
        <p:spPr>
          <a:xfrm>
            <a:off x="6363376" y="5457458"/>
            <a:ext cx="5105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9D9E7F6-F7AE-4AB1-84A0-4441E985066D}"/>
              </a:ext>
            </a:extLst>
          </p:cNvPr>
          <p:cNvCxnSpPr>
            <a:cxnSpLocks/>
          </p:cNvCxnSpPr>
          <p:nvPr/>
        </p:nvCxnSpPr>
        <p:spPr>
          <a:xfrm>
            <a:off x="6686923" y="6200167"/>
            <a:ext cx="463830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4846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6D6C38-B435-402C-BC83-2E830D4E63C3}"/>
              </a:ext>
            </a:extLst>
          </p:cNvPr>
          <p:cNvSpPr/>
          <p:nvPr/>
        </p:nvSpPr>
        <p:spPr>
          <a:xfrm>
            <a:off x="191911" y="107245"/>
            <a:ext cx="11864622" cy="664351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18D6DA-5656-4D88-B7D5-528CDA907431}"/>
              </a:ext>
            </a:extLst>
          </p:cNvPr>
          <p:cNvSpPr/>
          <p:nvPr/>
        </p:nvSpPr>
        <p:spPr>
          <a:xfrm>
            <a:off x="1379814" y="247051"/>
            <a:ext cx="948881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cy-GB" sz="2800" b="1" cap="none" spc="0">
                <a:ln/>
                <a:solidFill>
                  <a:srgbClr val="00B050"/>
                </a:solidFill>
                <a:effectLst/>
                <a:latin typeface="CCW Precursive 3" panose="03050602040000000000" pitchFamily="66" charset="0"/>
              </a:rPr>
              <a:t>Tasgau Ysgrifennu </a:t>
            </a:r>
            <a:endParaRPr lang="cy-GB" sz="2800" b="1">
              <a:ln/>
              <a:solidFill>
                <a:srgbClr val="00B050"/>
              </a:solidFill>
              <a:latin typeface="CCW Precursive 3" panose="03050602040000000000" pitchFamily="66" charset="0"/>
            </a:endParaRPr>
          </a:p>
          <a:p>
            <a:pPr algn="ctr"/>
            <a:r>
              <a:rPr lang="cy-GB" sz="2800" b="1" cap="none" spc="0">
                <a:ln/>
                <a:solidFill>
                  <a:srgbClr val="00B050"/>
                </a:solidFill>
                <a:effectLst/>
                <a:latin typeface="CCW Precursive 3" panose="03050602040000000000" pitchFamily="66" charset="0"/>
              </a:rPr>
              <a:t>Writing Tasks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0099F8E-600D-4A10-8889-5B348D1B62F3}"/>
              </a:ext>
            </a:extLst>
          </p:cNvPr>
          <p:cNvSpPr/>
          <p:nvPr/>
        </p:nvSpPr>
        <p:spPr>
          <a:xfrm>
            <a:off x="387490" y="1710296"/>
            <a:ext cx="18473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endParaRPr lang="en-US" sz="1600" b="1" dirty="0">
              <a:ln/>
              <a:solidFill>
                <a:srgbClr val="0070C0"/>
              </a:solidFill>
              <a:latin typeface="CCW Precursive 3" panose="03050602040000000000" pitchFamily="66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B72038D6-038D-4A27-B941-BD5A49AF0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320" y="280365"/>
            <a:ext cx="640244" cy="68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DC970288-A167-48AC-A156-8642176EC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047" y="274276"/>
            <a:ext cx="640244" cy="68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47A6F63-FB82-4010-BB08-3475DDF33DA1}"/>
              </a:ext>
            </a:extLst>
          </p:cNvPr>
          <p:cNvSpPr txBox="1"/>
          <p:nvPr/>
        </p:nvSpPr>
        <p:spPr>
          <a:xfrm>
            <a:off x="4672160" y="4283217"/>
            <a:ext cx="5086993" cy="156966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Agoriadau anhygoel 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sentence starters</a:t>
            </a:r>
          </a:p>
          <a:p>
            <a:endParaRPr lang="cy-GB" sz="1200">
              <a:latin typeface="CCW Precursive 3" panose="03050602040000000000" pitchFamily="66" charset="0"/>
            </a:endParaRPr>
          </a:p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Uwchben</a:t>
            </a:r>
            <a:r>
              <a:rPr lang="cy-GB" sz="1200">
                <a:latin typeface="CCW Precursive 3" panose="03050602040000000000" pitchFamily="66" charset="0"/>
              </a:rPr>
              <a:t> 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On top of     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Gwelaf 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I see</a:t>
            </a:r>
          </a:p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Wrth ochor 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Next to    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 Clywaf 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I hear</a:t>
            </a:r>
          </a:p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Tu ôl 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Behind</a:t>
            </a:r>
            <a:r>
              <a:rPr lang="cy-GB" sz="1200">
                <a:latin typeface="CCW Precursive 3" panose="03050602040000000000" pitchFamily="66" charset="0"/>
              </a:rPr>
              <a:t>          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Teimlaf 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I feel</a:t>
            </a:r>
          </a:p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O dan 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Under </a:t>
            </a:r>
            <a:r>
              <a:rPr lang="cy-GB" sz="1200">
                <a:latin typeface="CCW Precursive 3" panose="03050602040000000000" pitchFamily="66" charset="0"/>
              </a:rPr>
              <a:t>          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Trwy’r</a:t>
            </a:r>
            <a:r>
              <a:rPr lang="cy-GB" sz="1200">
                <a:latin typeface="CCW Precursive 3" panose="03050602040000000000" pitchFamily="66" charset="0"/>
              </a:rPr>
              <a:t> 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Through</a:t>
            </a:r>
          </a:p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Yn hongian 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Hanging    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Swn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 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 The sound</a:t>
            </a:r>
          </a:p>
          <a:p>
            <a:endParaRPr lang="cy-GB" sz="1200">
              <a:latin typeface="CCW Precursive 3" panose="03050602040000000000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085A24-8DE5-41E5-9C2A-63B8D1B288BA}"/>
              </a:ext>
            </a:extLst>
          </p:cNvPr>
          <p:cNvSpPr txBox="1"/>
          <p:nvPr/>
        </p:nvSpPr>
        <p:spPr>
          <a:xfrm>
            <a:off x="387490" y="4216209"/>
            <a:ext cx="4201078" cy="2377574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Gwefreiriau</a:t>
            </a:r>
            <a:r>
              <a:rPr lang="cy-GB" sz="1200">
                <a:latin typeface="CCW Precursive 3" panose="03050602040000000000" pitchFamily="66" charset="0"/>
              </a:rPr>
              <a:t> 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Golden words</a:t>
            </a:r>
          </a:p>
          <a:p>
            <a:pPr algn="ctr"/>
            <a:endParaRPr lang="cy-GB" sz="1200">
              <a:latin typeface="CCW Precursive 3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nant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stream</a:t>
            </a:r>
            <a:r>
              <a:rPr lang="cy-GB" sz="1200">
                <a:latin typeface="CCW Precursive 3" panose="03050602040000000000" pitchFamily="66" charset="0"/>
              </a:rPr>
              <a:t>      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  crwn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round</a:t>
            </a:r>
          </a:p>
          <a:p>
            <a:pPr>
              <a:lnSpc>
                <a:spcPct val="150000"/>
              </a:lnSpc>
            </a:pP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coeden/coed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tree/s</a:t>
            </a:r>
            <a:r>
              <a:rPr lang="cy-GB" sz="1200">
                <a:latin typeface="CCW Precursive 3" panose="03050602040000000000" pitchFamily="66" charset="0"/>
              </a:rPr>
              <a:t>   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bitw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little</a:t>
            </a:r>
            <a:r>
              <a:rPr lang="cy-GB" sz="1200">
                <a:latin typeface="CCW Precursive 3" panose="03050602040000000000" pitchFamily="66" charset="0"/>
              </a:rPr>
              <a:t>  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 winwydden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vine    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 llachar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dazzling</a:t>
            </a:r>
          </a:p>
          <a:p>
            <a:pPr>
              <a:lnSpc>
                <a:spcPct val="150000"/>
              </a:lnSpc>
            </a:pP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llifo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flowing</a:t>
            </a:r>
            <a:r>
              <a:rPr lang="cy-GB" sz="1200">
                <a:latin typeface="CCW Precursive 3" panose="03050602040000000000" pitchFamily="66" charset="0"/>
              </a:rPr>
              <a:t>        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sgleiniog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shining</a:t>
            </a:r>
          </a:p>
          <a:p>
            <a:pPr>
              <a:lnSpc>
                <a:spcPct val="150000"/>
              </a:lnSpc>
            </a:pP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patrymog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patterned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 gwlyb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damp,wet</a:t>
            </a:r>
          </a:p>
          <a:p>
            <a:pPr>
              <a:lnSpc>
                <a:spcPct val="150000"/>
              </a:lnSpc>
            </a:pP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streipiog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striped      </a:t>
            </a: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trwchus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thick</a:t>
            </a:r>
          </a:p>
          <a:p>
            <a:pPr>
              <a:lnSpc>
                <a:spcPct val="150000"/>
              </a:lnSpc>
            </a:pPr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creigiog</a:t>
            </a:r>
            <a:r>
              <a:rPr lang="cy-GB" sz="1200">
                <a:latin typeface="CCW Precursive 3" panose="03050602040000000000" pitchFamily="66" charset="0"/>
              </a:rPr>
              <a:t>/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rocky</a:t>
            </a:r>
            <a:endParaRPr lang="cy-GB" sz="1400">
              <a:latin typeface="CCW Precursive 3" panose="03050602040000000000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93999E-3D96-4433-873F-76E2F8DEE34D}"/>
              </a:ext>
            </a:extLst>
          </p:cNvPr>
          <p:cNvSpPr txBox="1"/>
          <p:nvPr/>
        </p:nvSpPr>
        <p:spPr>
          <a:xfrm>
            <a:off x="9912237" y="4224771"/>
            <a:ext cx="2001064" cy="96949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Cysyllteiriau</a:t>
            </a:r>
            <a:r>
              <a:rPr lang="cy-GB" sz="1200">
                <a:latin typeface="CCW Precursive 3" panose="03050602040000000000" pitchFamily="66" charset="0"/>
              </a:rPr>
              <a:t> 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connectives</a:t>
            </a:r>
            <a:endParaRPr lang="cy-GB" sz="1200">
              <a:latin typeface="CCW Precursive 3" panose="03050602040000000000" pitchFamily="66" charset="0"/>
            </a:endParaRPr>
          </a:p>
          <a:p>
            <a:r>
              <a:rPr lang="cy-GB" sz="1100">
                <a:latin typeface="CCW Precursive 3" panose="03050602040000000000" pitchFamily="66" charset="0"/>
              </a:rPr>
              <a:t>ac   am</a:t>
            </a:r>
          </a:p>
          <a:p>
            <a:r>
              <a:rPr lang="cy-GB" sz="1100">
                <a:latin typeface="CCW Precursive 3" panose="03050602040000000000" pitchFamily="66" charset="0"/>
              </a:rPr>
              <a:t>a    gan</a:t>
            </a:r>
          </a:p>
          <a:p>
            <a:r>
              <a:rPr lang="cy-GB" sz="1100">
                <a:latin typeface="CCW Precursive 3" panose="03050602040000000000" pitchFamily="66" charset="0"/>
              </a:rPr>
              <a:t>fel  fel petai</a:t>
            </a:r>
            <a:endParaRPr lang="cy-GB" sz="900">
              <a:latin typeface="CCW Precursive 3" panose="03050602040000000000" pitchFamily="66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61FF74C-7429-408D-9001-D1BE769482EC}"/>
              </a:ext>
            </a:extLst>
          </p:cNvPr>
          <p:cNvSpPr/>
          <p:nvPr/>
        </p:nvSpPr>
        <p:spPr>
          <a:xfrm>
            <a:off x="2747534" y="3590412"/>
            <a:ext cx="60789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cy-GB" sz="1400" b="1" dirty="0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Tasg 2 – disgrifio / </a:t>
            </a:r>
            <a:r>
              <a:rPr lang="cy-GB" sz="1400" b="1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Task 2 - description</a:t>
            </a:r>
          </a:p>
          <a:p>
            <a:pPr algn="ctr"/>
            <a:r>
              <a:rPr lang="cy-GB" sz="1400" b="1" dirty="0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Geiriau i helpu Tasg 2 </a:t>
            </a:r>
            <a:r>
              <a:rPr lang="cy-GB" sz="1400" b="1" dirty="0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/ Words to help Task 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EFD579-1FF9-4FEF-A8B9-DD2EEBE04AF9}"/>
              </a:ext>
            </a:extLst>
          </p:cNvPr>
          <p:cNvSpPr/>
          <p:nvPr/>
        </p:nvSpPr>
        <p:spPr>
          <a:xfrm>
            <a:off x="1530064" y="1212237"/>
            <a:ext cx="94981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cy-GB" sz="14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Tasg 1 – Cywiro brawddegau Dyddgi </a:t>
            </a:r>
            <a:r>
              <a:rPr lang="cy-GB" sz="1400" b="1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/ Task 1 – Correct Dyddgi’s sentences</a:t>
            </a:r>
          </a:p>
          <a:p>
            <a:pPr algn="ctr"/>
            <a:r>
              <a:rPr lang="cy-GB" sz="1400" b="1">
                <a:ln/>
                <a:solidFill>
                  <a:srgbClr val="FF0000"/>
                </a:solidFill>
                <a:latin typeface="CCW Precursive 3" panose="03050602040000000000" pitchFamily="66" charset="0"/>
              </a:rPr>
              <a:t>Meddyliwch am </a:t>
            </a:r>
            <a:r>
              <a:rPr lang="cy-GB" sz="1400" b="1">
                <a:ln/>
                <a:solidFill>
                  <a:srgbClr val="0070C0"/>
                </a:solidFill>
                <a:latin typeface="CCW Precursive 3" panose="03050602040000000000" pitchFamily="66" charset="0"/>
              </a:rPr>
              <a:t>/ Think of…</a:t>
            </a:r>
          </a:p>
        </p:txBody>
      </p:sp>
      <p:pic>
        <p:nvPicPr>
          <p:cNvPr id="9" name="Picture 6" descr="Image result for finger clipart">
            <a:extLst>
              <a:ext uri="{FF2B5EF4-FFF2-40B4-BE49-F238E27FC236}">
                <a16:creationId xmlns:a16="http://schemas.microsoft.com/office/drawing/2014/main" id="{6FFAA6C5-C6B8-4859-B5D0-3DC814292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452" y="1668388"/>
            <a:ext cx="550862" cy="77946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5" descr="Image result for karate clipart">
            <a:extLst>
              <a:ext uri="{FF2B5EF4-FFF2-40B4-BE49-F238E27FC236}">
                <a16:creationId xmlns:a16="http://schemas.microsoft.com/office/drawing/2014/main" id="{715AD0DF-AA0B-4BD6-9924-785D3A567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57"/>
          <a:stretch>
            <a:fillRect/>
          </a:stretch>
        </p:blipFill>
        <p:spPr bwMode="auto">
          <a:xfrm>
            <a:off x="7349036" y="2273339"/>
            <a:ext cx="247650" cy="31908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883C989B-42B1-46B9-9334-FD76C1E8531F}"/>
              </a:ext>
            </a:extLst>
          </p:cNvPr>
          <p:cNvSpPr/>
          <p:nvPr/>
        </p:nvSpPr>
        <p:spPr>
          <a:xfrm>
            <a:off x="9862773" y="1770975"/>
            <a:ext cx="552450" cy="571500"/>
          </a:xfrm>
          <a:prstGeom prst="star5">
            <a:avLst>
              <a:gd name="adj" fmla="val 22671"/>
              <a:gd name="hf" fmla="val 105146"/>
              <a:gd name="vf" fmla="val 110557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5B05051-966C-4D4C-88A0-43C4E44E41CF}"/>
              </a:ext>
            </a:extLst>
          </p:cNvPr>
          <p:cNvSpPr txBox="1"/>
          <p:nvPr/>
        </p:nvSpPr>
        <p:spPr>
          <a:xfrm>
            <a:off x="6162897" y="1944191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CW Precursive 3" panose="03050602040000000000" pitchFamily="66" charset="0"/>
              </a:rPr>
              <a:t>!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09F05DA-25F7-4D3F-8A22-B5B11ECDA085}"/>
              </a:ext>
            </a:extLst>
          </p:cNvPr>
          <p:cNvSpPr txBox="1"/>
          <p:nvPr/>
        </p:nvSpPr>
        <p:spPr>
          <a:xfrm>
            <a:off x="6706670" y="1874604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CW Precursive 3" panose="03050602040000000000" pitchFamily="66" charset="0"/>
              </a:rPr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6B01ADB-7D90-41BE-9C15-86662E879D2B}"/>
              </a:ext>
            </a:extLst>
          </p:cNvPr>
          <p:cNvSpPr txBox="1"/>
          <p:nvPr/>
        </p:nvSpPr>
        <p:spPr>
          <a:xfrm>
            <a:off x="7115718" y="2007280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CW Precursive 3" panose="03050602040000000000" pitchFamily="66" charset="0"/>
              </a:rPr>
              <a:t>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3B989D9-02D9-47F5-9466-D87502DE5F8F}"/>
              </a:ext>
            </a:extLst>
          </p:cNvPr>
          <p:cNvSpPr txBox="1"/>
          <p:nvPr/>
        </p:nvSpPr>
        <p:spPr>
          <a:xfrm>
            <a:off x="6069586" y="2313522"/>
            <a:ext cx="8247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CCW Precursive 3" panose="03050602040000000000" pitchFamily="66" charset="0"/>
              </a:rPr>
              <a:t>Mae</a:t>
            </a:r>
            <a:r>
              <a:rPr lang="en-GB" sz="1000" dirty="0">
                <a:solidFill>
                  <a:srgbClr val="FF0000"/>
                </a:solidFill>
                <a:latin typeface="CCW Precursive 3" panose="03050602040000000000" pitchFamily="66" charset="0"/>
              </a:rPr>
              <a:t>’</a:t>
            </a:r>
            <a:r>
              <a:rPr lang="en-GB" sz="1000" dirty="0">
                <a:latin typeface="CCW Precursive 3" panose="03050602040000000000" pitchFamily="66" charset="0"/>
              </a:rPr>
              <a:t>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1106353-C430-4D51-9733-CD9574EAD9BE}"/>
              </a:ext>
            </a:extLst>
          </p:cNvPr>
          <p:cNvSpPr txBox="1"/>
          <p:nvPr/>
        </p:nvSpPr>
        <p:spPr>
          <a:xfrm>
            <a:off x="3880961" y="2119953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CW Precursive 3" panose="03050602040000000000" pitchFamily="66" charset="0"/>
              </a:rPr>
              <a:t>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C870ED4-20FC-459E-8244-1B29452D864B}"/>
              </a:ext>
            </a:extLst>
          </p:cNvPr>
          <p:cNvSpPr txBox="1"/>
          <p:nvPr/>
        </p:nvSpPr>
        <p:spPr>
          <a:xfrm>
            <a:off x="4611866" y="2119953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CW Precursive 3" panose="03050602040000000000" pitchFamily="66" charset="0"/>
              </a:rPr>
              <a:t>C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10C50B1-9E70-46F9-9DA3-A24F86EAF96D}"/>
              </a:ext>
            </a:extLst>
          </p:cNvPr>
          <p:cNvSpPr txBox="1"/>
          <p:nvPr/>
        </p:nvSpPr>
        <p:spPr>
          <a:xfrm>
            <a:off x="4240348" y="2190702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CW Precursive 3" panose="03050602040000000000" pitchFamily="66" charset="0"/>
              </a:rPr>
              <a:t>B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67AD3F0-1539-42A9-A963-C852F256CA59}"/>
              </a:ext>
            </a:extLst>
          </p:cNvPr>
          <p:cNvSpPr txBox="1"/>
          <p:nvPr/>
        </p:nvSpPr>
        <p:spPr>
          <a:xfrm>
            <a:off x="1416142" y="2556629"/>
            <a:ext cx="1502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bwlch bys 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finger space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5D8F651-EDB4-4941-B2F2-E742B7E77898}"/>
              </a:ext>
            </a:extLst>
          </p:cNvPr>
          <p:cNvSpPr txBox="1"/>
          <p:nvPr/>
        </p:nvSpPr>
        <p:spPr>
          <a:xfrm>
            <a:off x="3548566" y="2592354"/>
            <a:ext cx="1843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prif lythyren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capital letters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F1E628B-72E9-44D4-9FA8-D045E619E7E2}"/>
              </a:ext>
            </a:extLst>
          </p:cNvPr>
          <p:cNvSpPr txBox="1"/>
          <p:nvPr/>
        </p:nvSpPr>
        <p:spPr>
          <a:xfrm>
            <a:off x="6119276" y="2614186"/>
            <a:ext cx="1502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atalnodi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punctuation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1117EEE-F871-4317-9F55-DFC91D9672D3}"/>
              </a:ext>
            </a:extLst>
          </p:cNvPr>
          <p:cNvSpPr txBox="1"/>
          <p:nvPr/>
        </p:nvSpPr>
        <p:spPr>
          <a:xfrm>
            <a:off x="8322412" y="2523413"/>
            <a:ext cx="3633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Geiriau gwych a chymariaethau </a:t>
            </a:r>
            <a:r>
              <a:rPr lang="cy-GB" sz="1200">
                <a:latin typeface="CCW Precursive 3" panose="03050602040000000000" pitchFamily="66" charset="0"/>
              </a:rPr>
              <a:t>/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fantastic words and similies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03CA7C02-4BDA-4AD3-B3AB-1F8EA666EFD3}"/>
              </a:ext>
            </a:extLst>
          </p:cNvPr>
          <p:cNvSpPr/>
          <p:nvPr/>
        </p:nvSpPr>
        <p:spPr>
          <a:xfrm>
            <a:off x="1238972" y="1580444"/>
            <a:ext cx="1822937" cy="1542100"/>
          </a:xfrm>
          <a:prstGeom prst="roundRect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697839AB-36B3-4B99-A154-01D0CE891213}"/>
              </a:ext>
            </a:extLst>
          </p:cNvPr>
          <p:cNvSpPr/>
          <p:nvPr/>
        </p:nvSpPr>
        <p:spPr>
          <a:xfrm>
            <a:off x="3626478" y="1875857"/>
            <a:ext cx="1765319" cy="1222328"/>
          </a:xfrm>
          <a:prstGeom prst="roundRect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9AB7A907-07C1-44AC-AC4F-0067071CB171}"/>
              </a:ext>
            </a:extLst>
          </p:cNvPr>
          <p:cNvSpPr/>
          <p:nvPr/>
        </p:nvSpPr>
        <p:spPr>
          <a:xfrm>
            <a:off x="6007216" y="1821377"/>
            <a:ext cx="1792352" cy="1301167"/>
          </a:xfrm>
          <a:prstGeom prst="roundRect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E2B0DAE6-3090-43D3-BFCF-70C5E1B1BF99}"/>
              </a:ext>
            </a:extLst>
          </p:cNvPr>
          <p:cNvSpPr/>
          <p:nvPr/>
        </p:nvSpPr>
        <p:spPr>
          <a:xfrm>
            <a:off x="8236107" y="1556085"/>
            <a:ext cx="3677194" cy="1542100"/>
          </a:xfrm>
          <a:prstGeom prst="roundRect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798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6" descr="Image result for finger clipart">
            <a:extLst>
              <a:ext uri="{FF2B5EF4-FFF2-40B4-BE49-F238E27FC236}">
                <a16:creationId xmlns:a16="http://schemas.microsoft.com/office/drawing/2014/main" id="{6E7567F7-DF37-46BE-8DA9-D1D78F332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680" y="543719"/>
            <a:ext cx="550862" cy="77946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15" descr="Image result for karate clipart">
            <a:extLst>
              <a:ext uri="{FF2B5EF4-FFF2-40B4-BE49-F238E27FC236}">
                <a16:creationId xmlns:a16="http://schemas.microsoft.com/office/drawing/2014/main" id="{12608134-6DBD-4D0E-B36B-13792EB4C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57"/>
          <a:stretch>
            <a:fillRect/>
          </a:stretch>
        </p:blipFill>
        <p:spPr bwMode="auto">
          <a:xfrm>
            <a:off x="10482160" y="933450"/>
            <a:ext cx="247650" cy="31908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Star: 5 Points 23">
            <a:extLst>
              <a:ext uri="{FF2B5EF4-FFF2-40B4-BE49-F238E27FC236}">
                <a16:creationId xmlns:a16="http://schemas.microsoft.com/office/drawing/2014/main" id="{956A39B8-0D46-4C10-B403-31D3316997AE}"/>
              </a:ext>
            </a:extLst>
          </p:cNvPr>
          <p:cNvSpPr/>
          <p:nvPr/>
        </p:nvSpPr>
        <p:spPr>
          <a:xfrm>
            <a:off x="11346040" y="400684"/>
            <a:ext cx="552450" cy="571500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8D14C2-4634-4843-B9B3-FC7DA7DC79F7}"/>
              </a:ext>
            </a:extLst>
          </p:cNvPr>
          <p:cNvSpPr txBox="1"/>
          <p:nvPr/>
        </p:nvSpPr>
        <p:spPr>
          <a:xfrm>
            <a:off x="9874595" y="546322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CW Precursive 3" panose="03050602040000000000" pitchFamily="66" charset="0"/>
              </a:rPr>
              <a:t>!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0976320-FF57-481B-B1E9-BD525F306272}"/>
              </a:ext>
            </a:extLst>
          </p:cNvPr>
          <p:cNvSpPr txBox="1"/>
          <p:nvPr/>
        </p:nvSpPr>
        <p:spPr>
          <a:xfrm>
            <a:off x="10187834" y="521609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CW Precursive 3" panose="03050602040000000000" pitchFamily="66" charset="0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F009E5C-F440-4D5B-B813-404067D8CA02}"/>
              </a:ext>
            </a:extLst>
          </p:cNvPr>
          <p:cNvSpPr txBox="1"/>
          <p:nvPr/>
        </p:nvSpPr>
        <p:spPr>
          <a:xfrm>
            <a:off x="10454749" y="495502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CW Precursive 3" panose="03050602040000000000" pitchFamily="66" charset="0"/>
              </a:rPr>
              <a:t>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BA8BDAD-C9CA-4DB1-855C-7765CC022299}"/>
              </a:ext>
            </a:extLst>
          </p:cNvPr>
          <p:cNvSpPr txBox="1"/>
          <p:nvPr/>
        </p:nvSpPr>
        <p:spPr>
          <a:xfrm>
            <a:off x="9781284" y="915653"/>
            <a:ext cx="8247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CCW Precursive 3" panose="03050602040000000000" pitchFamily="66" charset="0"/>
              </a:rPr>
              <a:t>Mae</a:t>
            </a:r>
            <a:r>
              <a:rPr lang="en-GB" sz="1000" dirty="0">
                <a:solidFill>
                  <a:srgbClr val="FF0000"/>
                </a:solidFill>
                <a:latin typeface="CCW Precursive 3" panose="03050602040000000000" pitchFamily="66" charset="0"/>
              </a:rPr>
              <a:t>’</a:t>
            </a:r>
            <a:r>
              <a:rPr lang="en-GB" sz="1000" dirty="0">
                <a:latin typeface="CCW Precursive 3" panose="03050602040000000000" pitchFamily="66" charset="0"/>
              </a:rPr>
              <a:t>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D7CFF10-E055-4A4B-8893-FBE048F47273}"/>
              </a:ext>
            </a:extLst>
          </p:cNvPr>
          <p:cNvSpPr txBox="1"/>
          <p:nvPr/>
        </p:nvSpPr>
        <p:spPr>
          <a:xfrm>
            <a:off x="8422866" y="598683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CW Precursive 3" panose="03050602040000000000" pitchFamily="66" charset="0"/>
              </a:rPr>
              <a:t>A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2D5BDD2-3C55-435D-AC34-67A8304B7FC0}"/>
              </a:ext>
            </a:extLst>
          </p:cNvPr>
          <p:cNvSpPr txBox="1"/>
          <p:nvPr/>
        </p:nvSpPr>
        <p:spPr>
          <a:xfrm>
            <a:off x="9153771" y="598683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CW Precursive 3" panose="03050602040000000000" pitchFamily="66" charset="0"/>
              </a:rPr>
              <a:t>C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8074D4C-BE9E-45BB-8B03-48C2A6075B5C}"/>
              </a:ext>
            </a:extLst>
          </p:cNvPr>
          <p:cNvSpPr txBox="1"/>
          <p:nvPr/>
        </p:nvSpPr>
        <p:spPr>
          <a:xfrm>
            <a:off x="8782253" y="669432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CW Precursive 3" panose="03050602040000000000" pitchFamily="66" charset="0"/>
              </a:rPr>
              <a:t>B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78EB0E-4500-4422-A363-ED5A1ED79C1A}"/>
              </a:ext>
            </a:extLst>
          </p:cNvPr>
          <p:cNvSpPr txBox="1"/>
          <p:nvPr/>
        </p:nvSpPr>
        <p:spPr>
          <a:xfrm>
            <a:off x="293510" y="214489"/>
            <a:ext cx="106341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Tasg 1:Beth sy’n bod gyda brawddegau Dyddgi?</a:t>
            </a:r>
          </a:p>
          <a:p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Task 1: What’s wrong with Dyddgi’s sentences?</a:t>
            </a:r>
          </a:p>
          <a:p>
            <a:endParaRPr lang="cy-GB" sz="1200">
              <a:solidFill>
                <a:srgbClr val="0070C0"/>
              </a:solidFill>
              <a:latin typeface="CCW Precursive 3" panose="03050602040000000000" pitchFamily="66" charset="0"/>
            </a:endParaRPr>
          </a:p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Her: Allet ti ledaenu’r frawddeg?</a:t>
            </a:r>
          </a:p>
          <a:p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Challenge: Can you expand the sentence?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45ABD3-8A4D-457D-BE39-12B5A4A90B1D}"/>
              </a:ext>
            </a:extLst>
          </p:cNvPr>
          <p:cNvSpPr txBox="1"/>
          <p:nvPr/>
        </p:nvSpPr>
        <p:spPr>
          <a:xfrm>
            <a:off x="7629352" y="198884"/>
            <a:ext cx="6039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err="1">
                <a:solidFill>
                  <a:srgbClr val="FF0000"/>
                </a:solidFill>
                <a:latin typeface="CCW Precursive 3" panose="03050602040000000000" pitchFamily="66" charset="0"/>
              </a:rPr>
              <a:t>Cofiwch</a:t>
            </a:r>
            <a:r>
              <a:rPr lang="en-GB" sz="1600" dirty="0">
                <a:solidFill>
                  <a:srgbClr val="FF0000"/>
                </a:solidFill>
                <a:latin typeface="CCW Precursive 3" panose="03050602040000000000" pitchFamily="66" charset="0"/>
              </a:rPr>
              <a:t> / </a:t>
            </a:r>
            <a:r>
              <a:rPr lang="en-GB" sz="1600" dirty="0">
                <a:solidFill>
                  <a:srgbClr val="0070C0"/>
                </a:solidFill>
                <a:latin typeface="CCW Precursive 3" panose="03050602040000000000" pitchFamily="66" charset="0"/>
              </a:rPr>
              <a:t>Remember:-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D2A127-1DD1-4FB0-A2B3-66AE60A917AF}"/>
              </a:ext>
            </a:extLst>
          </p:cNvPr>
          <p:cNvSpPr/>
          <p:nvPr/>
        </p:nvSpPr>
        <p:spPr>
          <a:xfrm>
            <a:off x="104172" y="63004"/>
            <a:ext cx="11956648" cy="673199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5100A0-F77C-451B-AA39-58CF477C2E42}"/>
              </a:ext>
            </a:extLst>
          </p:cNvPr>
          <p:cNvSpPr txBox="1"/>
          <p:nvPr/>
        </p:nvSpPr>
        <p:spPr>
          <a:xfrm>
            <a:off x="443981" y="1652411"/>
            <a:ext cx="4845649" cy="382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>
                <a:effectLst/>
                <a:latin typeface="CCW Precursive 3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1. gwyliais ffilm yn y sinema</a:t>
            </a:r>
            <a:endParaRPr lang="cy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C784F50-A15C-4302-B8D4-5EFF8E0CE08B}"/>
              </a:ext>
            </a:extLst>
          </p:cNvPr>
          <p:cNvCxnSpPr/>
          <p:nvPr/>
        </p:nvCxnSpPr>
        <p:spPr>
          <a:xfrm>
            <a:off x="293510" y="2453833"/>
            <a:ext cx="1150109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1E2A4883-5F94-4A74-A784-AC57159F53D4}"/>
              </a:ext>
            </a:extLst>
          </p:cNvPr>
          <p:cNvSpPr txBox="1"/>
          <p:nvPr/>
        </p:nvSpPr>
        <p:spPr>
          <a:xfrm>
            <a:off x="405540" y="2783063"/>
            <a:ext cx="5590146" cy="774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>
                <a:solidFill>
                  <a:srgbClr val="FF00FF"/>
                </a:solidFill>
                <a:latin typeface="CCW Precursive 3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cy-GB" sz="1800">
                <a:solidFill>
                  <a:srgbClr val="FF00FF"/>
                </a:solidFill>
                <a:effectLst/>
                <a:latin typeface="CCW Precursive 3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.Teiffiais mewn cwch danffor </a:t>
            </a:r>
            <a:endParaRPr lang="cy-GB" sz="1800">
              <a:solidFill>
                <a:srgbClr val="FF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cy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CD816E0-2A46-46D4-AED9-70C0F3A75091}"/>
              </a:ext>
            </a:extLst>
          </p:cNvPr>
          <p:cNvCxnSpPr/>
          <p:nvPr/>
        </p:nvCxnSpPr>
        <p:spPr>
          <a:xfrm>
            <a:off x="293510" y="3547925"/>
            <a:ext cx="1150109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D66BC7DC-F8A4-4581-843C-3D65E1C43014}"/>
              </a:ext>
            </a:extLst>
          </p:cNvPr>
          <p:cNvSpPr txBox="1"/>
          <p:nvPr/>
        </p:nvSpPr>
        <p:spPr>
          <a:xfrm>
            <a:off x="405540" y="3768841"/>
            <a:ext cx="5590146" cy="774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>
                <a:solidFill>
                  <a:schemeClr val="accent2">
                    <a:lumMod val="75000"/>
                  </a:schemeClr>
                </a:solidFill>
                <a:effectLst/>
                <a:latin typeface="CCW Precursive 3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3.mau dyddgi ynddraig </a:t>
            </a:r>
            <a:endParaRPr lang="cy-GB" sz="180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cy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26E66280-F8CD-4776-B20B-3674876DCD8B}"/>
              </a:ext>
            </a:extLst>
          </p:cNvPr>
          <p:cNvCxnSpPr/>
          <p:nvPr/>
        </p:nvCxnSpPr>
        <p:spPr>
          <a:xfrm>
            <a:off x="293509" y="4505050"/>
            <a:ext cx="1150109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27EEDD0C-763C-4430-A71A-BA01CBEDE044}"/>
              </a:ext>
            </a:extLst>
          </p:cNvPr>
          <p:cNvSpPr txBox="1"/>
          <p:nvPr/>
        </p:nvSpPr>
        <p:spPr>
          <a:xfrm>
            <a:off x="397398" y="4813210"/>
            <a:ext cx="5590146" cy="382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>
                <a:solidFill>
                  <a:srgbClr val="00B050"/>
                </a:solidFill>
                <a:latin typeface="CCW Precursive 3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cy-GB" sz="1800">
                <a:solidFill>
                  <a:srgbClr val="00B050"/>
                </a:solidFill>
                <a:effectLst/>
                <a:latin typeface="CCW Precursive 3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.Roif y gwyliauhaf yn hwyl</a:t>
            </a:r>
            <a:endParaRPr lang="cy-GB" sz="180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6C3FCFF-977C-484B-B299-F0B5D9A1DC3A}"/>
              </a:ext>
            </a:extLst>
          </p:cNvPr>
          <p:cNvCxnSpPr/>
          <p:nvPr/>
        </p:nvCxnSpPr>
        <p:spPr>
          <a:xfrm>
            <a:off x="293509" y="5560844"/>
            <a:ext cx="1150109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67CA7602-B41D-4D73-9B10-4D6FF7EE1FED}"/>
              </a:ext>
            </a:extLst>
          </p:cNvPr>
          <p:cNvSpPr txBox="1"/>
          <p:nvPr/>
        </p:nvSpPr>
        <p:spPr>
          <a:xfrm>
            <a:off x="405540" y="5907302"/>
            <a:ext cx="8017326" cy="1173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>
                <a:solidFill>
                  <a:srgbClr val="7030A0"/>
                </a:solidFill>
                <a:latin typeface="CCW Precursive 3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cy-GB" sz="1800">
                <a:solidFill>
                  <a:srgbClr val="7030A0"/>
                </a:solidFill>
                <a:effectLst/>
                <a:latin typeface="CCW Precursive 3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es i prynuteganau newyff yny siop.</a:t>
            </a:r>
            <a:endParaRPr lang="cy-GB" sz="180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cy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cy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11CF7D0-FBBE-4CF2-8DD4-F9A739305C1A}"/>
              </a:ext>
            </a:extLst>
          </p:cNvPr>
          <p:cNvCxnSpPr/>
          <p:nvPr/>
        </p:nvCxnSpPr>
        <p:spPr>
          <a:xfrm>
            <a:off x="293509" y="6643511"/>
            <a:ext cx="1150109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03437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BA8A56A-F892-40E4-8DBB-DED6813F89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502566"/>
              </p:ext>
            </p:extLst>
          </p:nvPr>
        </p:nvGraphicFramePr>
        <p:xfrm>
          <a:off x="367380" y="557028"/>
          <a:ext cx="11013309" cy="96208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04488">
                  <a:extLst>
                    <a:ext uri="{9D8B030D-6E8A-4147-A177-3AD203B41FA5}">
                      <a16:colId xmlns:a16="http://schemas.microsoft.com/office/drawing/2014/main" val="3371426850"/>
                    </a:ext>
                  </a:extLst>
                </a:gridCol>
                <a:gridCol w="1442653">
                  <a:extLst>
                    <a:ext uri="{9D8B030D-6E8A-4147-A177-3AD203B41FA5}">
                      <a16:colId xmlns:a16="http://schemas.microsoft.com/office/drawing/2014/main" val="2315088898"/>
                    </a:ext>
                  </a:extLst>
                </a:gridCol>
                <a:gridCol w="1717744">
                  <a:extLst>
                    <a:ext uri="{9D8B030D-6E8A-4147-A177-3AD203B41FA5}">
                      <a16:colId xmlns:a16="http://schemas.microsoft.com/office/drawing/2014/main" val="2320064032"/>
                    </a:ext>
                  </a:extLst>
                </a:gridCol>
                <a:gridCol w="1537106">
                  <a:extLst>
                    <a:ext uri="{9D8B030D-6E8A-4147-A177-3AD203B41FA5}">
                      <a16:colId xmlns:a16="http://schemas.microsoft.com/office/drawing/2014/main" val="3928462331"/>
                    </a:ext>
                  </a:extLst>
                </a:gridCol>
                <a:gridCol w="1537106">
                  <a:extLst>
                    <a:ext uri="{9D8B030D-6E8A-4147-A177-3AD203B41FA5}">
                      <a16:colId xmlns:a16="http://schemas.microsoft.com/office/drawing/2014/main" val="3427780981"/>
                    </a:ext>
                  </a:extLst>
                </a:gridCol>
                <a:gridCol w="1537106">
                  <a:extLst>
                    <a:ext uri="{9D8B030D-6E8A-4147-A177-3AD203B41FA5}">
                      <a16:colId xmlns:a16="http://schemas.microsoft.com/office/drawing/2014/main" val="2263170188"/>
                    </a:ext>
                  </a:extLst>
                </a:gridCol>
                <a:gridCol w="1537106">
                  <a:extLst>
                    <a:ext uri="{9D8B030D-6E8A-4147-A177-3AD203B41FA5}">
                      <a16:colId xmlns:a16="http://schemas.microsoft.com/office/drawing/2014/main" val="1034065504"/>
                    </a:ext>
                  </a:extLst>
                </a:gridCol>
              </a:tblGrid>
              <a:tr h="59523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100" noProof="0">
                          <a:effectLst/>
                          <a:latin typeface="CCW Precursive 3" panose="03050602040000000000" pitchFamily="66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100" noProof="0">
                          <a:effectLst/>
                          <a:latin typeface="CCW Precursive 3" panose="03050602040000000000" pitchFamily="66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100" noProof="0">
                          <a:effectLst/>
                          <a:latin typeface="CCW Precursive 3" panose="03050602040000000000" pitchFamily="66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000" noProof="0">
                          <a:effectLst/>
                          <a:latin typeface="CCW Precursive 3" panose="03050602040000000000" pitchFamily="66" charset="0"/>
                        </a:rPr>
                        <a:t>  </a:t>
                      </a:r>
                      <a:endParaRPr lang="cy-GB" sz="1000" noProof="0">
                        <a:solidFill>
                          <a:srgbClr val="FF0000"/>
                        </a:solidFill>
                        <a:effectLst/>
                        <a:latin typeface="CCW Precursive 3" panose="03050602040000000000" pitchFamily="66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800" noProof="0">
                          <a:solidFill>
                            <a:srgbClr val="FF0000"/>
                          </a:solidFill>
                          <a:effectLst/>
                          <a:latin typeface="CCW Precursive 3" panose="03050602040000000000" pitchFamily="66" charset="0"/>
                        </a:rPr>
                        <a:t>Brawddegau diddorol </a:t>
                      </a:r>
                      <a:r>
                        <a:rPr lang="cy-GB" sz="800" noProof="0">
                          <a:effectLst/>
                          <a:latin typeface="CCW Precursive 3" panose="03050602040000000000" pitchFamily="66" charset="0"/>
                        </a:rPr>
                        <a:t>/</a:t>
                      </a:r>
                      <a:r>
                        <a:rPr lang="cy-GB" sz="800" noProof="0">
                          <a:solidFill>
                            <a:srgbClr val="0070C0"/>
                          </a:solidFill>
                          <a:effectLst/>
                          <a:latin typeface="CCW Precursive 3" panose="03050602040000000000" pitchFamily="66" charset="0"/>
                        </a:rPr>
                        <a:t>interesting sentences</a:t>
                      </a:r>
                    </a:p>
                  </a:txBody>
                  <a:tcPr marL="68580" marR="68580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y-GB" sz="1100" noProof="0">
                        <a:effectLst/>
                        <a:latin typeface="CCW Precursive 3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5400" u="sng" noProof="0">
                          <a:effectLst/>
                          <a:latin typeface="CCW Precursive 3" panose="03050602040000000000" pitchFamily="66" charset="0"/>
                        </a:rPr>
                        <a:t>a</a:t>
                      </a:r>
                      <a:endParaRPr lang="cy-GB" sz="1800" noProof="0">
                        <a:effectLst/>
                        <a:latin typeface="CCW Precursive 3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y-GB" sz="2400" noProof="0">
                        <a:effectLst/>
                        <a:latin typeface="CCW Precursive 3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y-GB" sz="1800" noProof="0">
                        <a:effectLst/>
                        <a:latin typeface="CCW Precursive 3" panose="03050602040000000000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100" noProof="0">
                          <a:effectLst/>
                          <a:latin typeface="CCW Precursive 3" panose="03050602040000000000" pitchFamily="66" charset="0"/>
                        </a:rPr>
                        <a:t>Prif lythyren</a:t>
                      </a:r>
                      <a:endParaRPr lang="cy-GB" sz="1100" noProof="0">
                        <a:effectLst/>
                        <a:latin typeface="CCW Precursive 3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000" noProof="0">
                          <a:effectLst/>
                          <a:latin typeface="CCW Precursive 3" panose="03050602040000000000" pitchFamily="66" charset="0"/>
                        </a:rPr>
                        <a:t> </a:t>
                      </a:r>
                      <a:endParaRPr lang="cy-GB" sz="1800" noProof="0">
                        <a:effectLst/>
                        <a:latin typeface="CCW Precursive 3" panose="03050602040000000000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y-GB" sz="1100" noProof="0">
                        <a:effectLst/>
                        <a:latin typeface="CCW Precursive 3" panose="03050602040000000000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y-GB" sz="1100" noProof="0">
                        <a:effectLst/>
                        <a:latin typeface="CCW Precursive 3" panose="03050602040000000000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y-GB" sz="1100" noProof="0">
                        <a:effectLst/>
                        <a:latin typeface="CCW Precursive 3" panose="03050602040000000000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100" noProof="0">
                          <a:effectLst/>
                          <a:latin typeface="CCW Precursive 3" panose="03050602040000000000" pitchFamily="66" charset="0"/>
                        </a:rPr>
                        <a:t>atalnodi</a:t>
                      </a:r>
                      <a:endParaRPr lang="cy-GB" sz="1800" noProof="0">
                        <a:effectLst/>
                        <a:latin typeface="CCW Precursive 3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y-GB" sz="1200" noProof="0" dirty="0">
                        <a:effectLst/>
                        <a:latin typeface="CCW Precursive 3" panose="03050602040000000000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200" noProof="0" dirty="0">
                          <a:effectLst/>
                          <a:latin typeface="CCW Precursive 3" panose="03050602040000000000" pitchFamily="66" charset="0"/>
                        </a:rPr>
                        <a:t> </a:t>
                      </a:r>
                      <a:endParaRPr lang="cy-GB" sz="1800" noProof="0" dirty="0">
                        <a:effectLst/>
                        <a:latin typeface="CCW Precursive 3" panose="03050602040000000000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200" noProof="0" dirty="0">
                          <a:effectLst/>
                          <a:latin typeface="CCW Precursive 3" panose="03050602040000000000" pitchFamily="66" charset="0"/>
                        </a:rPr>
                        <a:t> </a:t>
                      </a:r>
                      <a:endParaRPr lang="cy-GB" sz="1800" noProof="0" dirty="0">
                        <a:effectLst/>
                        <a:latin typeface="CCW Precursive 3" panose="03050602040000000000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200" noProof="0" dirty="0">
                          <a:effectLst/>
                          <a:latin typeface="CCW Precursive 3" panose="03050602040000000000" pitchFamily="66" charset="0"/>
                        </a:rPr>
                        <a:t>gwefreiriau</a:t>
                      </a:r>
                      <a:endParaRPr lang="cy-GB" sz="1800" noProof="0" dirty="0">
                        <a:effectLst/>
                        <a:latin typeface="CCW Precursive 3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7243809"/>
                  </a:ext>
                </a:extLst>
              </a:tr>
            </a:tbl>
          </a:graphicData>
        </a:graphic>
      </p:graphicFrame>
      <p:pic>
        <p:nvPicPr>
          <p:cNvPr id="2060" name="Picture 4">
            <a:extLst>
              <a:ext uri="{FF2B5EF4-FFF2-40B4-BE49-F238E27FC236}">
                <a16:creationId xmlns:a16="http://schemas.microsoft.com/office/drawing/2014/main" id="{B29B06D4-358C-49C4-B89F-A4F563306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70" y="620807"/>
            <a:ext cx="621998" cy="599277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5" descr="Image result for frog clipart">
            <a:extLst>
              <a:ext uri="{FF2B5EF4-FFF2-40B4-BE49-F238E27FC236}">
                <a16:creationId xmlns:a16="http://schemas.microsoft.com/office/drawing/2014/main" id="{402B3CBC-478F-42E7-92EA-6167312C1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451" y="647395"/>
            <a:ext cx="695325" cy="701675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6" descr="Image result for finger clipart">
            <a:extLst>
              <a:ext uri="{FF2B5EF4-FFF2-40B4-BE49-F238E27FC236}">
                <a16:creationId xmlns:a16="http://schemas.microsoft.com/office/drawing/2014/main" id="{6E7567F7-DF37-46BE-8DA9-D1D78F332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154" y="623742"/>
            <a:ext cx="550862" cy="77946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15" descr="Image result for karate clipart">
            <a:extLst>
              <a:ext uri="{FF2B5EF4-FFF2-40B4-BE49-F238E27FC236}">
                <a16:creationId xmlns:a16="http://schemas.microsoft.com/office/drawing/2014/main" id="{12608134-6DBD-4D0E-B36B-13792EB4C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57"/>
          <a:stretch>
            <a:fillRect/>
          </a:stretch>
        </p:blipFill>
        <p:spPr bwMode="auto">
          <a:xfrm>
            <a:off x="9512757" y="842741"/>
            <a:ext cx="247650" cy="31908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Star: 5 Points 23">
            <a:extLst>
              <a:ext uri="{FF2B5EF4-FFF2-40B4-BE49-F238E27FC236}">
                <a16:creationId xmlns:a16="http://schemas.microsoft.com/office/drawing/2014/main" id="{956A39B8-0D46-4C10-B403-31D3316997AE}"/>
              </a:ext>
            </a:extLst>
          </p:cNvPr>
          <p:cNvSpPr/>
          <p:nvPr/>
        </p:nvSpPr>
        <p:spPr>
          <a:xfrm>
            <a:off x="10429460" y="590329"/>
            <a:ext cx="552450" cy="571500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8D14C2-4634-4843-B9B3-FC7DA7DC79F7}"/>
              </a:ext>
            </a:extLst>
          </p:cNvPr>
          <p:cNvSpPr txBox="1"/>
          <p:nvPr/>
        </p:nvSpPr>
        <p:spPr>
          <a:xfrm>
            <a:off x="8298581" y="606455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CW Precursive 3" panose="03050602040000000000" pitchFamily="66" charset="0"/>
              </a:rPr>
              <a:t>!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0976320-FF57-481B-B1E9-BD525F306272}"/>
              </a:ext>
            </a:extLst>
          </p:cNvPr>
          <p:cNvSpPr txBox="1"/>
          <p:nvPr/>
        </p:nvSpPr>
        <p:spPr>
          <a:xfrm>
            <a:off x="8586928" y="672255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CW Precursive 3" panose="03050602040000000000" pitchFamily="66" charset="0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F009E5C-F440-4D5B-B813-404067D8CA02}"/>
              </a:ext>
            </a:extLst>
          </p:cNvPr>
          <p:cNvSpPr txBox="1"/>
          <p:nvPr/>
        </p:nvSpPr>
        <p:spPr>
          <a:xfrm>
            <a:off x="8875275" y="644141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CW Precursive 3" panose="03050602040000000000" pitchFamily="66" charset="0"/>
              </a:rPr>
              <a:t>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BA8BDAD-C9CA-4DB1-855C-7765CC022299}"/>
              </a:ext>
            </a:extLst>
          </p:cNvPr>
          <p:cNvSpPr txBox="1"/>
          <p:nvPr/>
        </p:nvSpPr>
        <p:spPr>
          <a:xfrm>
            <a:off x="8235365" y="1039280"/>
            <a:ext cx="8247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CCW Precursive 3" panose="03050602040000000000" pitchFamily="66" charset="0"/>
              </a:rPr>
              <a:t>Mae</a:t>
            </a:r>
            <a:r>
              <a:rPr lang="en-GB" sz="1000" dirty="0">
                <a:solidFill>
                  <a:srgbClr val="FF0000"/>
                </a:solidFill>
                <a:latin typeface="CCW Precursive 3" panose="03050602040000000000" pitchFamily="66" charset="0"/>
              </a:rPr>
              <a:t>’</a:t>
            </a:r>
            <a:r>
              <a:rPr lang="en-GB" sz="1000" dirty="0">
                <a:latin typeface="CCW Precursive 3" panose="03050602040000000000" pitchFamily="66" charset="0"/>
              </a:rPr>
              <a:t>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D7CFF10-E055-4A4B-8893-FBE048F47273}"/>
              </a:ext>
            </a:extLst>
          </p:cNvPr>
          <p:cNvSpPr txBox="1"/>
          <p:nvPr/>
        </p:nvSpPr>
        <p:spPr>
          <a:xfrm>
            <a:off x="6750206" y="617130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CW Precursive 3" panose="03050602040000000000" pitchFamily="66" charset="0"/>
              </a:rPr>
              <a:t>A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2D5BDD2-3C55-435D-AC34-67A8304B7FC0}"/>
              </a:ext>
            </a:extLst>
          </p:cNvPr>
          <p:cNvSpPr txBox="1"/>
          <p:nvPr/>
        </p:nvSpPr>
        <p:spPr>
          <a:xfrm>
            <a:off x="7624490" y="632953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CW Precursive 3" panose="03050602040000000000" pitchFamily="66" charset="0"/>
              </a:rPr>
              <a:t>C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8074D4C-BE9E-45BB-8B03-48C2A6075B5C}"/>
              </a:ext>
            </a:extLst>
          </p:cNvPr>
          <p:cNvSpPr txBox="1"/>
          <p:nvPr/>
        </p:nvSpPr>
        <p:spPr>
          <a:xfrm>
            <a:off x="7186620" y="782408"/>
            <a:ext cx="34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CW Precursive 3" panose="03050602040000000000" pitchFamily="66" charset="0"/>
              </a:rPr>
              <a:t>B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78EB0E-4500-4422-A363-ED5A1ED79C1A}"/>
              </a:ext>
            </a:extLst>
          </p:cNvPr>
          <p:cNvSpPr txBox="1"/>
          <p:nvPr/>
        </p:nvSpPr>
        <p:spPr>
          <a:xfrm>
            <a:off x="214743" y="49159"/>
            <a:ext cx="4484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BYDSI: ysgrifennu disgrifiad o’r llun</a:t>
            </a:r>
          </a:p>
          <a:p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WALT: write a description of the picture</a:t>
            </a:r>
          </a:p>
        </p:txBody>
      </p:sp>
      <p:pic>
        <p:nvPicPr>
          <p:cNvPr id="5122" name="Picture 2" descr="Describing a Jungle - Power Point / IWB Slides | Teaching Resources">
            <a:extLst>
              <a:ext uri="{FF2B5EF4-FFF2-40B4-BE49-F238E27FC236}">
                <a16:creationId xmlns:a16="http://schemas.microsoft.com/office/drawing/2014/main" id="{A863C2E1-A087-4C82-AAF9-FD5391E4E9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71" r="34890"/>
          <a:stretch/>
        </p:blipFill>
        <p:spPr bwMode="auto">
          <a:xfrm>
            <a:off x="3785289" y="1635545"/>
            <a:ext cx="4455098" cy="337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9ACBED2-4960-4E52-B0F0-40B0584136B5}"/>
              </a:ext>
            </a:extLst>
          </p:cNvPr>
          <p:cNvSpPr txBox="1"/>
          <p:nvPr/>
        </p:nvSpPr>
        <p:spPr>
          <a:xfrm>
            <a:off x="127322" y="1600952"/>
            <a:ext cx="3657964" cy="4893647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Beth wyt ti’n gweld? </a:t>
            </a:r>
          </a:p>
          <a:p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What do you see?</a:t>
            </a: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93AAB9-1084-4964-B6DE-57529691A8FB}"/>
              </a:ext>
            </a:extLst>
          </p:cNvPr>
          <p:cNvSpPr txBox="1"/>
          <p:nvPr/>
        </p:nvSpPr>
        <p:spPr>
          <a:xfrm>
            <a:off x="8269497" y="1629985"/>
            <a:ext cx="3800895" cy="3416320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Beth wyt ti’n clywed? </a:t>
            </a:r>
          </a:p>
          <a:p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What do you hear?</a:t>
            </a: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B79F20-BD5D-44CE-BF4F-AA86D1086BBF}"/>
              </a:ext>
            </a:extLst>
          </p:cNvPr>
          <p:cNvSpPr txBox="1"/>
          <p:nvPr/>
        </p:nvSpPr>
        <p:spPr>
          <a:xfrm>
            <a:off x="3858673" y="5059136"/>
            <a:ext cx="4728255" cy="1754326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Beth wyt ti’n teimlo?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What do you feel?</a:t>
            </a: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  <a:p>
            <a:endParaRPr lang="cy-GB" sz="1200">
              <a:latin typeface="CCW Precursive 3" panose="03050602040000000000" pitchFamily="66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A79227B-4940-469B-908E-D1C2479893D0}"/>
              </a:ext>
            </a:extLst>
          </p:cNvPr>
          <p:cNvSpPr txBox="1"/>
          <p:nvPr/>
        </p:nvSpPr>
        <p:spPr>
          <a:xfrm>
            <a:off x="5382201" y="167950"/>
            <a:ext cx="20147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200">
                <a:solidFill>
                  <a:srgbClr val="FF0000"/>
                </a:solidFill>
                <a:latin typeface="CCW Precursive 3" panose="03050602040000000000" pitchFamily="66" charset="0"/>
              </a:rPr>
              <a:t>Tasg 2 </a:t>
            </a:r>
            <a:r>
              <a:rPr lang="cy-GB" sz="1200">
                <a:solidFill>
                  <a:srgbClr val="0070C0"/>
                </a:solidFill>
                <a:latin typeface="CCW Precursive 3" panose="03050602040000000000" pitchFamily="66" charset="0"/>
              </a:rPr>
              <a:t>/ Task 2</a:t>
            </a:r>
          </a:p>
        </p:txBody>
      </p:sp>
      <p:pic>
        <p:nvPicPr>
          <p:cNvPr id="5124" name="Picture 4" descr="Transparent Eye Clipart - Eyes Clip Art Png , Free Transparent Clipart -  ClipartKey">
            <a:extLst>
              <a:ext uri="{FF2B5EF4-FFF2-40B4-BE49-F238E27FC236}">
                <a16:creationId xmlns:a16="http://schemas.microsoft.com/office/drawing/2014/main" id="{AF9FA3BF-95A1-4542-A643-C99BDBFB1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488" y="1652526"/>
            <a:ext cx="762576" cy="400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Ear Collection Of Images High Quality Free Awesome - Ear Clipart, HD Png  Download , Transparent Png Image - PNGitem">
            <a:extLst>
              <a:ext uri="{FF2B5EF4-FFF2-40B4-BE49-F238E27FC236}">
                <a16:creationId xmlns:a16="http://schemas.microsoft.com/office/drawing/2014/main" id="{DDA7AC8B-7478-4657-830A-1D39DE65D1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6" t="3699" r="29147" b="5324"/>
          <a:stretch/>
        </p:blipFill>
        <p:spPr bwMode="auto">
          <a:xfrm>
            <a:off x="10717345" y="1683102"/>
            <a:ext cx="264565" cy="370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and High Five Cartoon , Transparent Cartoon, Free Cliparts &amp; Silhouettes -  NetClipart">
            <a:extLst>
              <a:ext uri="{FF2B5EF4-FFF2-40B4-BE49-F238E27FC236}">
                <a16:creationId xmlns:a16="http://schemas.microsoft.com/office/drawing/2014/main" id="{386407FA-90A0-4EA2-9C39-198D795486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21" t="5276" r="17590" b="5090"/>
          <a:stretch/>
        </p:blipFill>
        <p:spPr bwMode="auto">
          <a:xfrm>
            <a:off x="8238783" y="5116688"/>
            <a:ext cx="255998" cy="26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655066D-CCD1-4E6C-8CE6-EEA0068EB6C8}"/>
              </a:ext>
            </a:extLst>
          </p:cNvPr>
          <p:cNvCxnSpPr>
            <a:cxnSpLocks/>
          </p:cNvCxnSpPr>
          <p:nvPr/>
        </p:nvCxnSpPr>
        <p:spPr>
          <a:xfrm>
            <a:off x="127322" y="2395959"/>
            <a:ext cx="36579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D800109B-2C83-45B2-9797-C343CCA36430}"/>
              </a:ext>
            </a:extLst>
          </p:cNvPr>
          <p:cNvCxnSpPr>
            <a:cxnSpLocks/>
          </p:cNvCxnSpPr>
          <p:nvPr/>
        </p:nvCxnSpPr>
        <p:spPr>
          <a:xfrm>
            <a:off x="127321" y="2733554"/>
            <a:ext cx="36579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A257FDF2-B53B-45CA-ADFE-3C74C665F0C4}"/>
              </a:ext>
            </a:extLst>
          </p:cNvPr>
          <p:cNvCxnSpPr>
            <a:cxnSpLocks/>
          </p:cNvCxnSpPr>
          <p:nvPr/>
        </p:nvCxnSpPr>
        <p:spPr>
          <a:xfrm>
            <a:off x="127321" y="3083688"/>
            <a:ext cx="36579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695608F5-C44D-423B-9301-0F747E1B93DB}"/>
              </a:ext>
            </a:extLst>
          </p:cNvPr>
          <p:cNvCxnSpPr>
            <a:cxnSpLocks/>
          </p:cNvCxnSpPr>
          <p:nvPr/>
        </p:nvCxnSpPr>
        <p:spPr>
          <a:xfrm>
            <a:off x="127320" y="3421283"/>
            <a:ext cx="36579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BE92EC8-6BBE-4C53-8924-420DC7B12419}"/>
              </a:ext>
            </a:extLst>
          </p:cNvPr>
          <p:cNvCxnSpPr>
            <a:cxnSpLocks/>
          </p:cNvCxnSpPr>
          <p:nvPr/>
        </p:nvCxnSpPr>
        <p:spPr>
          <a:xfrm>
            <a:off x="127321" y="3798425"/>
            <a:ext cx="36579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515910A1-0A74-4AA6-BE43-0A6078EF58AE}"/>
              </a:ext>
            </a:extLst>
          </p:cNvPr>
          <p:cNvCxnSpPr>
            <a:cxnSpLocks/>
          </p:cNvCxnSpPr>
          <p:nvPr/>
        </p:nvCxnSpPr>
        <p:spPr>
          <a:xfrm>
            <a:off x="127320" y="4136020"/>
            <a:ext cx="36579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ECE7622B-D125-46BF-BAFE-F96D566CD5F4}"/>
              </a:ext>
            </a:extLst>
          </p:cNvPr>
          <p:cNvCxnSpPr>
            <a:cxnSpLocks/>
          </p:cNvCxnSpPr>
          <p:nvPr/>
        </p:nvCxnSpPr>
        <p:spPr>
          <a:xfrm>
            <a:off x="127321" y="4458182"/>
            <a:ext cx="36579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55EDEA14-A840-40FF-9F27-72E626F614A0}"/>
              </a:ext>
            </a:extLst>
          </p:cNvPr>
          <p:cNvCxnSpPr>
            <a:cxnSpLocks/>
          </p:cNvCxnSpPr>
          <p:nvPr/>
        </p:nvCxnSpPr>
        <p:spPr>
          <a:xfrm>
            <a:off x="127320" y="4795777"/>
            <a:ext cx="36579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16916329-87DC-41F0-B6ED-021046BF68D2}"/>
              </a:ext>
            </a:extLst>
          </p:cNvPr>
          <p:cNvCxnSpPr>
            <a:cxnSpLocks/>
          </p:cNvCxnSpPr>
          <p:nvPr/>
        </p:nvCxnSpPr>
        <p:spPr>
          <a:xfrm>
            <a:off x="127321" y="5098489"/>
            <a:ext cx="36579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C6441CFB-A542-4853-94A2-88013569F3F7}"/>
              </a:ext>
            </a:extLst>
          </p:cNvPr>
          <p:cNvCxnSpPr>
            <a:cxnSpLocks/>
          </p:cNvCxnSpPr>
          <p:nvPr/>
        </p:nvCxnSpPr>
        <p:spPr>
          <a:xfrm>
            <a:off x="127320" y="5436084"/>
            <a:ext cx="36579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52890BC7-326D-4540-90CE-81CD75EE5D18}"/>
              </a:ext>
            </a:extLst>
          </p:cNvPr>
          <p:cNvCxnSpPr>
            <a:cxnSpLocks/>
          </p:cNvCxnSpPr>
          <p:nvPr/>
        </p:nvCxnSpPr>
        <p:spPr>
          <a:xfrm>
            <a:off x="127320" y="5754546"/>
            <a:ext cx="36579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3E3FAB53-BF2B-45D4-B776-ED687EE77948}"/>
              </a:ext>
            </a:extLst>
          </p:cNvPr>
          <p:cNvCxnSpPr>
            <a:cxnSpLocks/>
          </p:cNvCxnSpPr>
          <p:nvPr/>
        </p:nvCxnSpPr>
        <p:spPr>
          <a:xfrm>
            <a:off x="127319" y="6092141"/>
            <a:ext cx="3657967" cy="37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872FC53E-6FBC-4A8B-83E2-B399F2D38224}"/>
              </a:ext>
            </a:extLst>
          </p:cNvPr>
          <p:cNvCxnSpPr>
            <a:cxnSpLocks/>
          </p:cNvCxnSpPr>
          <p:nvPr/>
        </p:nvCxnSpPr>
        <p:spPr>
          <a:xfrm>
            <a:off x="8269497" y="2328440"/>
            <a:ext cx="380089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B089CF4D-92EC-41D4-9821-F70C5DAB874E}"/>
              </a:ext>
            </a:extLst>
          </p:cNvPr>
          <p:cNvCxnSpPr>
            <a:cxnSpLocks/>
          </p:cNvCxnSpPr>
          <p:nvPr/>
        </p:nvCxnSpPr>
        <p:spPr>
          <a:xfrm>
            <a:off x="8269496" y="2666035"/>
            <a:ext cx="380089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B8ADECC8-F318-4097-8F30-AD7F3654DCA0}"/>
              </a:ext>
            </a:extLst>
          </p:cNvPr>
          <p:cNvCxnSpPr>
            <a:cxnSpLocks/>
          </p:cNvCxnSpPr>
          <p:nvPr/>
        </p:nvCxnSpPr>
        <p:spPr>
          <a:xfrm>
            <a:off x="8269497" y="2971269"/>
            <a:ext cx="380089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AB8C8571-E24E-47D8-99FA-94E035B9FC0B}"/>
              </a:ext>
            </a:extLst>
          </p:cNvPr>
          <p:cNvCxnSpPr>
            <a:cxnSpLocks/>
          </p:cNvCxnSpPr>
          <p:nvPr/>
        </p:nvCxnSpPr>
        <p:spPr>
          <a:xfrm>
            <a:off x="8269496" y="3308864"/>
            <a:ext cx="380089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4DA470EC-8B04-48D3-893A-35B716066612}"/>
              </a:ext>
            </a:extLst>
          </p:cNvPr>
          <p:cNvCxnSpPr>
            <a:cxnSpLocks/>
          </p:cNvCxnSpPr>
          <p:nvPr/>
        </p:nvCxnSpPr>
        <p:spPr>
          <a:xfrm>
            <a:off x="8269497" y="3638308"/>
            <a:ext cx="380089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3E254287-3EFB-4E4F-B5EA-D0A8EDBAA591}"/>
              </a:ext>
            </a:extLst>
          </p:cNvPr>
          <p:cNvCxnSpPr>
            <a:cxnSpLocks/>
          </p:cNvCxnSpPr>
          <p:nvPr/>
        </p:nvCxnSpPr>
        <p:spPr>
          <a:xfrm>
            <a:off x="8269496" y="3975903"/>
            <a:ext cx="380089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937BFBC1-A02E-4AD6-A23C-8C37B8D548EF}"/>
              </a:ext>
            </a:extLst>
          </p:cNvPr>
          <p:cNvCxnSpPr>
            <a:cxnSpLocks/>
          </p:cNvCxnSpPr>
          <p:nvPr/>
        </p:nvCxnSpPr>
        <p:spPr>
          <a:xfrm>
            <a:off x="8269497" y="4298065"/>
            <a:ext cx="380089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49B67125-C568-479E-B110-4F98D7FCDF99}"/>
              </a:ext>
            </a:extLst>
          </p:cNvPr>
          <p:cNvCxnSpPr>
            <a:cxnSpLocks/>
          </p:cNvCxnSpPr>
          <p:nvPr/>
        </p:nvCxnSpPr>
        <p:spPr>
          <a:xfrm>
            <a:off x="8269496" y="4635660"/>
            <a:ext cx="380089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B9003D0D-238D-4A49-AFAC-C15925E53F2E}"/>
              </a:ext>
            </a:extLst>
          </p:cNvPr>
          <p:cNvCxnSpPr>
            <a:cxnSpLocks/>
          </p:cNvCxnSpPr>
          <p:nvPr/>
        </p:nvCxnSpPr>
        <p:spPr>
          <a:xfrm>
            <a:off x="3872550" y="5631501"/>
            <a:ext cx="472825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C3F765F1-0D07-43CE-951D-2BA7F0F2A8AC}"/>
              </a:ext>
            </a:extLst>
          </p:cNvPr>
          <p:cNvCxnSpPr>
            <a:cxnSpLocks/>
          </p:cNvCxnSpPr>
          <p:nvPr/>
        </p:nvCxnSpPr>
        <p:spPr>
          <a:xfrm>
            <a:off x="3858673" y="5971022"/>
            <a:ext cx="472825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9D8C78E8-29DA-4E86-B37A-F0B3C433F208}"/>
              </a:ext>
            </a:extLst>
          </p:cNvPr>
          <p:cNvCxnSpPr>
            <a:cxnSpLocks/>
          </p:cNvCxnSpPr>
          <p:nvPr/>
        </p:nvCxnSpPr>
        <p:spPr>
          <a:xfrm>
            <a:off x="3872550" y="6317537"/>
            <a:ext cx="472825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22143157-2CD7-44FC-BB2B-AF206B974F25}"/>
              </a:ext>
            </a:extLst>
          </p:cNvPr>
          <p:cNvCxnSpPr>
            <a:cxnSpLocks/>
          </p:cNvCxnSpPr>
          <p:nvPr/>
        </p:nvCxnSpPr>
        <p:spPr>
          <a:xfrm>
            <a:off x="3858673" y="6666707"/>
            <a:ext cx="471465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6" name="TextBox 2055">
            <a:extLst>
              <a:ext uri="{FF2B5EF4-FFF2-40B4-BE49-F238E27FC236}">
                <a16:creationId xmlns:a16="http://schemas.microsoft.com/office/drawing/2014/main" id="{B4BD1600-001C-4C25-A27C-2AE44693AAA1}"/>
              </a:ext>
            </a:extLst>
          </p:cNvPr>
          <p:cNvSpPr txBox="1"/>
          <p:nvPr/>
        </p:nvSpPr>
        <p:spPr>
          <a:xfrm>
            <a:off x="55811" y="2166224"/>
            <a:ext cx="4334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1.</a:t>
            </a:r>
          </a:p>
        </p:txBody>
      </p:sp>
      <p:sp>
        <p:nvSpPr>
          <p:cNvPr id="2057" name="TextBox 2056">
            <a:extLst>
              <a:ext uri="{FF2B5EF4-FFF2-40B4-BE49-F238E27FC236}">
                <a16:creationId xmlns:a16="http://schemas.microsoft.com/office/drawing/2014/main" id="{77B89D0F-67A3-40F7-B14E-5D0D5044EC2A}"/>
              </a:ext>
            </a:extLst>
          </p:cNvPr>
          <p:cNvSpPr txBox="1"/>
          <p:nvPr/>
        </p:nvSpPr>
        <p:spPr>
          <a:xfrm>
            <a:off x="3787159" y="5414137"/>
            <a:ext cx="4334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1.</a:t>
            </a:r>
          </a:p>
        </p:txBody>
      </p:sp>
      <p:sp>
        <p:nvSpPr>
          <p:cNvPr id="2058" name="TextBox 2057">
            <a:extLst>
              <a:ext uri="{FF2B5EF4-FFF2-40B4-BE49-F238E27FC236}">
                <a16:creationId xmlns:a16="http://schemas.microsoft.com/office/drawing/2014/main" id="{8FC659E9-5955-47B1-B289-3FBDDFF397A8}"/>
              </a:ext>
            </a:extLst>
          </p:cNvPr>
          <p:cNvSpPr txBox="1"/>
          <p:nvPr/>
        </p:nvSpPr>
        <p:spPr>
          <a:xfrm>
            <a:off x="8222638" y="2100663"/>
            <a:ext cx="4334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1.</a:t>
            </a:r>
          </a:p>
        </p:txBody>
      </p:sp>
      <p:sp>
        <p:nvSpPr>
          <p:cNvPr id="2062" name="TextBox 2061">
            <a:extLst>
              <a:ext uri="{FF2B5EF4-FFF2-40B4-BE49-F238E27FC236}">
                <a16:creationId xmlns:a16="http://schemas.microsoft.com/office/drawing/2014/main" id="{1C37B5F5-5561-4585-BE60-2A4D954E0D8F}"/>
              </a:ext>
            </a:extLst>
          </p:cNvPr>
          <p:cNvSpPr txBox="1"/>
          <p:nvPr/>
        </p:nvSpPr>
        <p:spPr>
          <a:xfrm>
            <a:off x="55811" y="3209647"/>
            <a:ext cx="4334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2.</a:t>
            </a:r>
          </a:p>
        </p:txBody>
      </p:sp>
      <p:sp>
        <p:nvSpPr>
          <p:cNvPr id="2063" name="TextBox 2062">
            <a:extLst>
              <a:ext uri="{FF2B5EF4-FFF2-40B4-BE49-F238E27FC236}">
                <a16:creationId xmlns:a16="http://schemas.microsoft.com/office/drawing/2014/main" id="{47713F0E-E16F-406E-AECA-2B3353C61B78}"/>
              </a:ext>
            </a:extLst>
          </p:cNvPr>
          <p:cNvSpPr txBox="1"/>
          <p:nvPr/>
        </p:nvSpPr>
        <p:spPr>
          <a:xfrm>
            <a:off x="8182987" y="3038968"/>
            <a:ext cx="4334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2.</a:t>
            </a:r>
          </a:p>
        </p:txBody>
      </p:sp>
      <p:sp>
        <p:nvSpPr>
          <p:cNvPr id="2064" name="TextBox 2063">
            <a:extLst>
              <a:ext uri="{FF2B5EF4-FFF2-40B4-BE49-F238E27FC236}">
                <a16:creationId xmlns:a16="http://schemas.microsoft.com/office/drawing/2014/main" id="{E0BD5797-9F4F-410F-9E66-35E6169146EC}"/>
              </a:ext>
            </a:extLst>
          </p:cNvPr>
          <p:cNvSpPr txBox="1"/>
          <p:nvPr/>
        </p:nvSpPr>
        <p:spPr>
          <a:xfrm>
            <a:off x="3781523" y="6108189"/>
            <a:ext cx="4334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2.</a:t>
            </a:r>
          </a:p>
        </p:txBody>
      </p:sp>
      <p:sp>
        <p:nvSpPr>
          <p:cNvPr id="2065" name="TextBox 2064">
            <a:extLst>
              <a:ext uri="{FF2B5EF4-FFF2-40B4-BE49-F238E27FC236}">
                <a16:creationId xmlns:a16="http://schemas.microsoft.com/office/drawing/2014/main" id="{6ED0B549-CE43-4C38-8FF3-5EA92D1594AD}"/>
              </a:ext>
            </a:extLst>
          </p:cNvPr>
          <p:cNvSpPr txBox="1"/>
          <p:nvPr/>
        </p:nvSpPr>
        <p:spPr>
          <a:xfrm>
            <a:off x="55811" y="4253195"/>
            <a:ext cx="4334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3.</a:t>
            </a:r>
          </a:p>
        </p:txBody>
      </p:sp>
      <p:sp>
        <p:nvSpPr>
          <p:cNvPr id="2066" name="TextBox 2065">
            <a:extLst>
              <a:ext uri="{FF2B5EF4-FFF2-40B4-BE49-F238E27FC236}">
                <a16:creationId xmlns:a16="http://schemas.microsoft.com/office/drawing/2014/main" id="{A2C1BE2C-C97F-4A85-892E-DC4A188FA5A7}"/>
              </a:ext>
            </a:extLst>
          </p:cNvPr>
          <p:cNvSpPr txBox="1"/>
          <p:nvPr/>
        </p:nvSpPr>
        <p:spPr>
          <a:xfrm>
            <a:off x="8235938" y="4045655"/>
            <a:ext cx="4334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3.</a:t>
            </a:r>
          </a:p>
        </p:txBody>
      </p:sp>
      <p:sp>
        <p:nvSpPr>
          <p:cNvPr id="2067" name="TextBox 2066">
            <a:extLst>
              <a:ext uri="{FF2B5EF4-FFF2-40B4-BE49-F238E27FC236}">
                <a16:creationId xmlns:a16="http://schemas.microsoft.com/office/drawing/2014/main" id="{75BB7308-1EA5-4AE2-8B92-D1EE7F5CE4B7}"/>
              </a:ext>
            </a:extLst>
          </p:cNvPr>
          <p:cNvSpPr txBox="1"/>
          <p:nvPr/>
        </p:nvSpPr>
        <p:spPr>
          <a:xfrm>
            <a:off x="55811" y="5197667"/>
            <a:ext cx="4334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4.</a:t>
            </a:r>
          </a:p>
        </p:txBody>
      </p: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EC26F6CD-7BC6-4297-A13C-8FBD99292EC9}"/>
              </a:ext>
            </a:extLst>
          </p:cNvPr>
          <p:cNvCxnSpPr>
            <a:cxnSpLocks/>
          </p:cNvCxnSpPr>
          <p:nvPr/>
        </p:nvCxnSpPr>
        <p:spPr>
          <a:xfrm>
            <a:off x="8298581" y="5009915"/>
            <a:ext cx="380089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216C5535-759E-43FB-9B48-4432DC27FA8F}"/>
              </a:ext>
            </a:extLst>
          </p:cNvPr>
          <p:cNvSpPr/>
          <p:nvPr/>
        </p:nvSpPr>
        <p:spPr>
          <a:xfrm>
            <a:off x="55810" y="44538"/>
            <a:ext cx="12080379" cy="6764303"/>
          </a:xfrm>
          <a:prstGeom prst="rect">
            <a:avLst/>
          </a:prstGeom>
          <a:noFill/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179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1F16305E6029428BABB987C4787A07" ma:contentTypeVersion="12" ma:contentTypeDescription="Create a new document." ma:contentTypeScope="" ma:versionID="f02b28e56f1d5d7474404940a6def5df">
  <xsd:schema xmlns:xsd="http://www.w3.org/2001/XMLSchema" xmlns:xs="http://www.w3.org/2001/XMLSchema" xmlns:p="http://schemas.microsoft.com/office/2006/metadata/properties" xmlns:ns2="93a09e53-9140-47e0-b52a-a37a5f551bba" xmlns:ns3="f306de1d-4943-49b0-b603-099131c5a20e" targetNamespace="http://schemas.microsoft.com/office/2006/metadata/properties" ma:root="true" ma:fieldsID="91bd54623db6525e27ddf64b30f33101" ns2:_="" ns3:_="">
    <xsd:import namespace="93a09e53-9140-47e0-b52a-a37a5f551bba"/>
    <xsd:import namespace="f306de1d-4943-49b0-b603-099131c5a2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a09e53-9140-47e0-b52a-a37a5f551b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06de1d-4943-49b0-b603-099131c5a20e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E1F606C-2E7E-42CA-AE3A-A6F0F7C0F6C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849C6FB-6696-49BF-821C-3D78294F3F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a09e53-9140-47e0-b52a-a37a5f551bba"/>
    <ds:schemaRef ds:uri="f306de1d-4943-49b0-b603-099131c5a2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11ACC39-BCB5-41F6-8BE5-DEAAFFCC976C}">
  <ds:schemaRefs>
    <ds:schemaRef ds:uri="f306de1d-4943-49b0-b603-099131c5a20e"/>
    <ds:schemaRef ds:uri="http://purl.org/dc/dcmitype/"/>
    <ds:schemaRef ds:uri="93a09e53-9140-47e0-b52a-a37a5f551bba"/>
    <ds:schemaRef ds:uri="http://schemas.microsoft.com/office/2006/metadata/properties"/>
    <ds:schemaRef ds:uri="http://purl.org/dc/terms/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655</TotalTime>
  <Words>1134</Words>
  <Application>Microsoft Office PowerPoint</Application>
  <PresentationFormat>Widescreen</PresentationFormat>
  <Paragraphs>290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CCW Cursive Arrow 16</vt:lpstr>
      <vt:lpstr>CCW Precursive 3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Morgan</dc:creator>
  <cp:lastModifiedBy>YGCP TEACHER</cp:lastModifiedBy>
  <cp:revision>41</cp:revision>
  <dcterms:created xsi:type="dcterms:W3CDTF">2020-06-18T16:53:28Z</dcterms:created>
  <dcterms:modified xsi:type="dcterms:W3CDTF">2022-01-05T12:29:17Z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0x010100F51F16305E6029428BABB987C4787A07</vt:lpwstr>
  </property>
</Properties>
</file>