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311" r:id="rId4"/>
    <p:sldId id="317" r:id="rId5"/>
    <p:sldId id="318" r:id="rId6"/>
    <p:sldId id="276" r:id="rId7"/>
    <p:sldId id="277" r:id="rId8"/>
    <p:sldId id="313" r:id="rId9"/>
    <p:sldId id="280" r:id="rId10"/>
    <p:sldId id="289" r:id="rId11"/>
    <p:sldId id="293" r:id="rId12"/>
    <p:sldId id="294" r:id="rId13"/>
    <p:sldId id="295" r:id="rId14"/>
    <p:sldId id="281" r:id="rId15"/>
    <p:sldId id="282" r:id="rId16"/>
    <p:sldId id="283" r:id="rId17"/>
    <p:sldId id="291" r:id="rId18"/>
    <p:sldId id="292" r:id="rId19"/>
    <p:sldId id="284" r:id="rId20"/>
    <p:sldId id="286" r:id="rId21"/>
    <p:sldId id="288" r:id="rId22"/>
    <p:sldId id="297" r:id="rId23"/>
    <p:sldId id="298" r:id="rId24"/>
    <p:sldId id="306" r:id="rId25"/>
    <p:sldId id="300" r:id="rId26"/>
    <p:sldId id="301" r:id="rId27"/>
    <p:sldId id="302" r:id="rId28"/>
    <p:sldId id="304" r:id="rId29"/>
    <p:sldId id="305" r:id="rId30"/>
    <p:sldId id="307" r:id="rId31"/>
    <p:sldId id="308" r:id="rId32"/>
    <p:sldId id="310" r:id="rId33"/>
    <p:sldId id="279" r:id="rId34"/>
    <p:sldId id="263" r:id="rId35"/>
    <p:sldId id="259" r:id="rId36"/>
    <p:sldId id="314" r:id="rId37"/>
    <p:sldId id="265" r:id="rId38"/>
    <p:sldId id="315" r:id="rId39"/>
    <p:sldId id="316" r:id="rId40"/>
    <p:sldId id="260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4769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622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6075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373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7671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8759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235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0287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6230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1788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905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13760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iUx-OL1q_LAhXRZpoKHcmRDQAQjRwIBw&amp;url=http://www.clipartpanda.com/categories/person-thinking-clipart&amp;bvm=bv.116274245,d.d2s&amp;psig=AFQjCNHdkB0BbBU_umjTdjW22dowCDvPag&amp;ust=1457477806101365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hyperlink" Target="http://www.google.co.uk/url?sa=i&amp;rct=j&amp;q=&amp;esrc=s&amp;source=images&amp;cd=&amp;cad=rja&amp;uact=8&amp;ved=0ahUKEwiH1tKUp6_LAhUBbBoKHSdRBLkQjRwIBw&amp;url=http://www.kidsplaybox.com/abcs-of-math-activities-k-o/&amp;bvm=bv.116274245,d.d24&amp;psig=AFQjCNE-IVHIWAtYLTFSHkydzv_FoNyxMA&amp;ust=145746520063854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learning4kids.net/2014/11/02/lets-count-number-recognition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google.co.uk/url?sa=i&amp;rct=j&amp;q=&amp;esrc=s&amp;source=images&amp;cd=&amp;cad=rja&amp;uact=8&amp;ved=0ahUKEwiyjdiZqK_LAhXK8RQKHUaZBSwQjRwIBw&amp;url=http://www.learning4kids.net/2015/11/08/free-printable-number-match-counting-wheel/&amp;bvm=bv.116274245,d.d24&amp;psig=AFQjCNE-IVHIWAtYLTFSHkydzv_FoNyxMA&amp;ust=145746520063854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4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0.png"/><Relationship Id="rId7" Type="http://schemas.openxmlformats.org/officeDocument/2006/relationships/image" Target="../media/image4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j4JLspq_LAhWHOhoKHWgxCjAQjRwIBw&amp;url=http://brooklandsfarm.milton-keynes.sch.uk/super-number-bonds/&amp;bvm=bv.116274245,d.d24&amp;psig=AFQjCNHhIeN4tROywCVEaCti1cap4H_-bg&amp;ust=1457464701552777" TargetMode="External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3648" y="1124744"/>
            <a:ext cx="66247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Croeso</a:t>
            </a:r>
            <a:endParaRPr lang="en-GB" sz="4800" dirty="0"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Welcome</a:t>
            </a:r>
          </a:p>
          <a:p>
            <a:pPr algn="ctr"/>
            <a:endParaRPr lang="en-GB" sz="4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Bore Mathemateg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5347">
            <a:off x="616903" y="622370"/>
            <a:ext cx="1803540" cy="184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8369">
            <a:off x="6759432" y="759427"/>
            <a:ext cx="1813198" cy="1851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489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3"/>
          <p:cNvSpPr txBox="1">
            <a:spLocks noChangeArrowheads="1"/>
          </p:cNvSpPr>
          <p:nvPr/>
        </p:nvSpPr>
        <p:spPr bwMode="auto">
          <a:xfrm>
            <a:off x="468313" y="1557338"/>
            <a:ext cx="7991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en-GB" altLang="en-US" sz="7200" dirty="0">
                <a:solidFill>
                  <a:srgbClr val="FF0000"/>
                </a:solidFill>
              </a:rPr>
              <a:t>Questionnaire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3925">
            <a:off x="6405563" y="3557588"/>
            <a:ext cx="1763712" cy="233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39915">
            <a:off x="1108075" y="3625850"/>
            <a:ext cx="1698625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299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620688"/>
            <a:ext cx="7344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Thank you for giving up your time!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19672" y="2924944"/>
            <a:ext cx="61206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Research shows that it’s your participation and engagement that ensures your child’s success</a:t>
            </a:r>
            <a:endParaRPr lang="en-GB" sz="36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92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8028" y="2708920"/>
            <a:ext cx="77646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“ In the early years, parental involvement has a significant impact on children’s cognitive development and literacy and number skills”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29" y="550394"/>
            <a:ext cx="80936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 smtClean="0">
                <a:latin typeface="Comic Sans MS" panose="030F0702030302020204" pitchFamily="66" charset="0"/>
              </a:rPr>
              <a:t>‘</a:t>
            </a:r>
            <a:r>
              <a:rPr lang="en-GB" sz="2800" i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Parental </a:t>
            </a:r>
            <a:r>
              <a:rPr lang="en-GB" sz="2800" i="1" dirty="0">
                <a:solidFill>
                  <a:srgbClr val="FFFF00"/>
                </a:solidFill>
                <a:latin typeface="Comic Sans MS" panose="030F0702030302020204" pitchFamily="66" charset="0"/>
              </a:rPr>
              <a:t>involvement in children’s education from an early age has a significant effect on educational achievement, and continues to do so into adolescence and adulthood</a:t>
            </a:r>
            <a:r>
              <a:rPr lang="en-GB" sz="2800" i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.’</a:t>
            </a:r>
            <a:endParaRPr lang="en-GB" sz="2800" i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41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3767" y="3212976"/>
            <a:ext cx="7764676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The </a:t>
            </a:r>
            <a:r>
              <a:rPr lang="en-GB" sz="2000" dirty="0">
                <a:latin typeface="Comic Sans MS" panose="030F0702030302020204" pitchFamily="66" charset="0"/>
              </a:rPr>
              <a:t>I</a:t>
            </a:r>
            <a:r>
              <a:rPr lang="en-GB" sz="2000" dirty="0" smtClean="0">
                <a:latin typeface="Comic Sans MS" panose="030F0702030302020204" pitchFamily="66" charset="0"/>
              </a:rPr>
              <a:t>mpact of Parental Involvement on Children’s Education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Department for Children, School and Families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576" y="404664"/>
            <a:ext cx="82089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‘What </a:t>
            </a:r>
            <a:r>
              <a:rPr lang="en-GB" sz="2800" i="1" dirty="0">
                <a:solidFill>
                  <a:srgbClr val="7030A0"/>
                </a:solidFill>
                <a:latin typeface="Comic Sans MS" panose="030F0702030302020204" pitchFamily="66" charset="0"/>
              </a:rPr>
              <a:t>parents do is more important than who they are for children’s early development – i.e. home learning activities undertaken by parents is more important for children’s intellectual and social development than parental occupation, education or </a:t>
            </a:r>
            <a:r>
              <a:rPr lang="en-GB" sz="28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income.’</a:t>
            </a:r>
            <a:endParaRPr lang="en-GB" sz="2800" i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8" t="38141" r="42056" b="45192"/>
          <a:stretch/>
        </p:blipFill>
        <p:spPr bwMode="auto">
          <a:xfrm>
            <a:off x="395536" y="5367412"/>
            <a:ext cx="6594764" cy="1219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1122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395288" y="58738"/>
            <a:ext cx="82804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0000"/>
                </a:solidFill>
              </a:rPr>
              <a:t>Question 3</a:t>
            </a:r>
            <a:r>
              <a:rPr lang="en-GB" altLang="en-US" dirty="0">
                <a:solidFill>
                  <a:schemeClr val="tx1"/>
                </a:solidFill>
              </a:rPr>
              <a:t>: </a:t>
            </a: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At age seven, how influential is </a:t>
            </a:r>
            <a:r>
              <a:rPr lang="en-GB" altLang="en-US" b="1" dirty="0">
                <a:solidFill>
                  <a:srgbClr val="FF0000"/>
                </a:solidFill>
              </a:rPr>
              <a:t>family engagement </a:t>
            </a:r>
            <a:r>
              <a:rPr lang="en-GB" altLang="en-US" b="1" dirty="0">
                <a:solidFill>
                  <a:schemeClr val="tx1"/>
                </a:solidFill>
              </a:rPr>
              <a:t>in learning </a:t>
            </a:r>
            <a:r>
              <a:rPr lang="en-GB" altLang="en-US" dirty="0">
                <a:solidFill>
                  <a:schemeClr val="tx1"/>
                </a:solidFill>
              </a:rPr>
              <a:t>compared with the </a:t>
            </a:r>
            <a:r>
              <a:rPr lang="en-GB" altLang="en-US" b="1" dirty="0">
                <a:solidFill>
                  <a:schemeClr val="tx1"/>
                </a:solidFill>
              </a:rPr>
              <a:t>quality of the school </a:t>
            </a:r>
            <a:r>
              <a:rPr lang="en-GB" altLang="en-US" dirty="0">
                <a:solidFill>
                  <a:schemeClr val="tx1"/>
                </a:solidFill>
              </a:rPr>
              <a:t>for a child’s educational attainment? </a:t>
            </a: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a. Family engagement has </a:t>
            </a:r>
            <a:r>
              <a:rPr lang="en-GB" altLang="en-US" b="1" dirty="0">
                <a:solidFill>
                  <a:srgbClr val="FF0000"/>
                </a:solidFill>
              </a:rPr>
              <a:t>less</a:t>
            </a:r>
            <a:r>
              <a:rPr lang="en-GB" altLang="en-US" b="1" dirty="0">
                <a:solidFill>
                  <a:schemeClr val="tx1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influence than school quality 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b. Family engagement has </a:t>
            </a:r>
            <a:r>
              <a:rPr lang="en-GB" altLang="en-US" b="1" dirty="0">
                <a:solidFill>
                  <a:srgbClr val="FF0000"/>
                </a:solidFill>
              </a:rPr>
              <a:t>equal</a:t>
            </a:r>
            <a:r>
              <a:rPr lang="en-GB" altLang="en-US" b="1" dirty="0">
                <a:solidFill>
                  <a:schemeClr val="tx1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influence to school quality 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c. Family engagement has </a:t>
            </a:r>
            <a:r>
              <a:rPr lang="en-GB" altLang="en-US" b="1" dirty="0">
                <a:solidFill>
                  <a:srgbClr val="FF0000"/>
                </a:solidFill>
              </a:rPr>
              <a:t>twice</a:t>
            </a:r>
            <a:r>
              <a:rPr lang="en-GB" altLang="en-US" b="1" dirty="0">
                <a:solidFill>
                  <a:schemeClr val="tx1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as much influence as school quality 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d. Family engagement has </a:t>
            </a:r>
            <a:r>
              <a:rPr lang="en-GB" altLang="en-US" b="1" dirty="0">
                <a:solidFill>
                  <a:srgbClr val="FF0000"/>
                </a:solidFill>
              </a:rPr>
              <a:t>six times </a:t>
            </a:r>
            <a:r>
              <a:rPr lang="en-GB" altLang="en-US" dirty="0">
                <a:solidFill>
                  <a:schemeClr val="tx1"/>
                </a:solidFill>
              </a:rPr>
              <a:t>as much influence as school quality 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284788"/>
            <a:ext cx="1511300" cy="157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164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468313" y="333375"/>
            <a:ext cx="8424862" cy="637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0000"/>
                </a:solidFill>
              </a:rPr>
              <a:t>Question 3 :</a:t>
            </a:r>
          </a:p>
          <a:p>
            <a:pPr eaLnBrk="1" hangingPunct="1"/>
            <a:endParaRPr lang="en-GB" altLang="en-US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At age seven, how influential is </a:t>
            </a:r>
            <a:r>
              <a:rPr lang="en-GB" altLang="en-US" b="1" dirty="0">
                <a:solidFill>
                  <a:schemeClr val="tx1"/>
                </a:solidFill>
              </a:rPr>
              <a:t>family engagement in learning </a:t>
            </a:r>
            <a:r>
              <a:rPr lang="en-GB" altLang="en-US" dirty="0">
                <a:solidFill>
                  <a:schemeClr val="tx1"/>
                </a:solidFill>
              </a:rPr>
              <a:t>compared with the </a:t>
            </a:r>
            <a:r>
              <a:rPr lang="en-GB" altLang="en-US" b="1" dirty="0">
                <a:solidFill>
                  <a:schemeClr val="tx1"/>
                </a:solidFill>
              </a:rPr>
              <a:t>quality of the school </a:t>
            </a:r>
            <a:r>
              <a:rPr lang="en-GB" altLang="en-US" dirty="0">
                <a:solidFill>
                  <a:schemeClr val="tx1"/>
                </a:solidFill>
              </a:rPr>
              <a:t>for a child’s educational attainment? </a:t>
            </a: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d. Family engagement has </a:t>
            </a:r>
            <a:r>
              <a:rPr lang="en-GB" altLang="en-US" b="1" dirty="0">
                <a:solidFill>
                  <a:srgbClr val="FF0000"/>
                </a:solidFill>
              </a:rPr>
              <a:t>six times </a:t>
            </a:r>
            <a:r>
              <a:rPr lang="en-GB" altLang="en-US" dirty="0">
                <a:solidFill>
                  <a:schemeClr val="tx1"/>
                </a:solidFill>
              </a:rPr>
              <a:t>as much influence as school quality </a:t>
            </a: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b="1" i="1" dirty="0">
                <a:solidFill>
                  <a:srgbClr val="FFC000"/>
                </a:solidFill>
              </a:rPr>
              <a:t>Source: Desforges and Abouchaar (2003) The impact of parental involvement, parental support and family education on pupil achievement and adjustment. Cited in FaCE the challenge together: Family and community engagement toolkit for schools in Wales </a:t>
            </a:r>
            <a:endParaRPr lang="en-GB" altLang="en-US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94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195" y="3140968"/>
            <a:ext cx="3888432" cy="3473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http://images.clipartpanda.com/children-thinking-clipart-thinking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18" y="332656"/>
            <a:ext cx="2736304" cy="432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79912" y="332656"/>
            <a:ext cx="45365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What is expected of Nursery / Reception Children?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1108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3300786"/>
              </p:ext>
            </p:extLst>
          </p:nvPr>
        </p:nvGraphicFramePr>
        <p:xfrm>
          <a:off x="575556" y="1196752"/>
          <a:ext cx="8208912" cy="4502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1366481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Recite numbers from 0-10, </a:t>
                      </a:r>
                      <a:r>
                        <a:rPr lang="en-GB" sz="2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forwards and backwards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starting from </a:t>
                      </a:r>
                      <a:r>
                        <a:rPr lang="en-GB" sz="2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different numbers</a:t>
                      </a:r>
                      <a:endParaRPr lang="en-GB" sz="2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Recite numbers up to 20 </a:t>
                      </a:r>
                      <a:r>
                        <a:rPr lang="en-GB" sz="2800" b="1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forwards and backwards </a:t>
                      </a: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from </a:t>
                      </a:r>
                      <a:r>
                        <a:rPr lang="en-GB" sz="2800" b="1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different starting points</a:t>
                      </a:r>
                      <a:r>
                        <a:rPr lang="en-GB" sz="2800" b="1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endParaRPr lang="en-GB" sz="2800" b="1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1053610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Recognise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numbers from 0-5 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Read and write numbers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to 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at least 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408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http://cdn4.kidsplaybox.com/wp-content/uploads/2012/12/math-counting7.jpg?resolution=1024,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81863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99834"/>
            <a:ext cx="2617894" cy="175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011" y="3717032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521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27" y="1427453"/>
            <a:ext cx="4760913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973" y="2091716"/>
            <a:ext cx="2247900" cy="3524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57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09" y="1501775"/>
            <a:ext cx="2416199" cy="3223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055" y="1466757"/>
            <a:ext cx="4896544" cy="32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660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09" y="1816589"/>
            <a:ext cx="3096344" cy="4263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868" y="1844824"/>
            <a:ext cx="428625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05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8862158"/>
              </p:ext>
            </p:extLst>
          </p:nvPr>
        </p:nvGraphicFramePr>
        <p:xfrm>
          <a:off x="575556" y="1196752"/>
          <a:ext cx="8208912" cy="33697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1366481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Count reliably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up to 5 objects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Count reliably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up to 10 objects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1053610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Secure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number conservation from 0-5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Secure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number conservation 0-10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536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Number conservation……….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8136904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683568" y="1772816"/>
            <a:ext cx="2448272" cy="27363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4091377" y="1736812"/>
            <a:ext cx="4391210" cy="43204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427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387009"/>
              </p:ext>
            </p:extLst>
          </p:nvPr>
        </p:nvGraphicFramePr>
        <p:xfrm>
          <a:off x="575556" y="1196752"/>
          <a:ext cx="8208912" cy="21505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1366481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Compare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and order numbers up to 5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Compare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and order numbers up to 10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18"/>
          <a:stretch/>
        </p:blipFill>
        <p:spPr bwMode="auto">
          <a:xfrm>
            <a:off x="251520" y="3544899"/>
            <a:ext cx="4381581" cy="1036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6945148" y="3830715"/>
            <a:ext cx="2054225" cy="484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7899"/>
          <a:stretch/>
        </p:blipFill>
        <p:spPr bwMode="auto">
          <a:xfrm>
            <a:off x="4884432" y="3810329"/>
            <a:ext cx="2054225" cy="505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97152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581127"/>
            <a:ext cx="3096344" cy="20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87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3314" name="Picture 2" descr="http://www.learning4kids.net/wp-content/uploads/2014/11/Counting-and-Number-Recognition-Activities-for-preschooler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9862"/>
            <a:ext cx="8640960" cy="6409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12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4338" name="Picture 2" descr="http://www.learning4kids.net/wp-content/uploads/2015/11/Counting-out-loud-and-number-recognition-activity-free-printable-number-match-wheel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4516609" cy="338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5" y="2924944"/>
            <a:ext cx="4557583" cy="341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41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940251"/>
              </p:ext>
            </p:extLst>
          </p:nvPr>
        </p:nvGraphicFramePr>
        <p:xfrm>
          <a:off x="575556" y="1196752"/>
          <a:ext cx="8208912" cy="2582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Combine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two groups of objects to find ‘how many altogether’</a:t>
                      </a:r>
                    </a:p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(addition)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11832">
            <a:off x="410864" y="4361863"/>
            <a:ext cx="25336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2" r="13309"/>
          <a:stretch/>
        </p:blipFill>
        <p:spPr bwMode="auto">
          <a:xfrm>
            <a:off x="3419872" y="4098881"/>
            <a:ext cx="2061335" cy="189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32" b="12147"/>
          <a:stretch/>
        </p:blipFill>
        <p:spPr bwMode="auto">
          <a:xfrm>
            <a:off x="5686458" y="4317906"/>
            <a:ext cx="3457542" cy="1460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656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15816" y="1172448"/>
            <a:ext cx="3888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Numicon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098"/>
          <a:stretch/>
        </p:blipFill>
        <p:spPr bwMode="auto">
          <a:xfrm>
            <a:off x="827584" y="2420888"/>
            <a:ext cx="7560840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59" b="3738"/>
          <a:stretch/>
        </p:blipFill>
        <p:spPr bwMode="auto">
          <a:xfrm>
            <a:off x="467544" y="4509120"/>
            <a:ext cx="8280812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081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9984"/>
            <a:ext cx="8712968" cy="5849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902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3531222"/>
              </p:ext>
            </p:extLst>
          </p:nvPr>
        </p:nvGraphicFramePr>
        <p:xfrm>
          <a:off x="575556" y="1196752"/>
          <a:ext cx="8208912" cy="2582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Combine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two groups of objects to find ‘how many altogether’</a:t>
                      </a:r>
                    </a:p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(addition)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18" y="4221088"/>
            <a:ext cx="3847869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6" t="5909" r="4780" b="50000"/>
          <a:stretch/>
        </p:blipFill>
        <p:spPr bwMode="auto">
          <a:xfrm>
            <a:off x="4499993" y="4221089"/>
            <a:ext cx="4071908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606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934815"/>
              </p:ext>
            </p:extLst>
          </p:nvPr>
        </p:nvGraphicFramePr>
        <p:xfrm>
          <a:off x="575556" y="1196752"/>
          <a:ext cx="8208912" cy="2582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Take away objects to find out how many are left </a:t>
                      </a:r>
                    </a:p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(subtraction)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30092"/>
            <a:ext cx="311467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0" t="14191" r="18074" b="14191"/>
          <a:stretch/>
        </p:blipFill>
        <p:spPr bwMode="auto">
          <a:xfrm>
            <a:off x="5557030" y="4005064"/>
            <a:ext cx="2965268" cy="2455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74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3898390"/>
              </p:ext>
            </p:extLst>
          </p:nvPr>
        </p:nvGraphicFramePr>
        <p:xfrm>
          <a:off x="575556" y="1196752"/>
          <a:ext cx="8208912" cy="471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Solve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simple problems in a practical situation that involve simple addition and subtraction up to 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09998"/>
            <a:ext cx="1008112" cy="100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485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124253"/>
              </p:ext>
            </p:extLst>
          </p:nvPr>
        </p:nvGraphicFramePr>
        <p:xfrm>
          <a:off x="575556" y="1196752"/>
          <a:ext cx="8208912" cy="1584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number facts to 5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335699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Number Facts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5686040" y="354165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Number Bonds</a:t>
            </a:r>
            <a:endParaRPr lang="en-GB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141413"/>
            <a:ext cx="1656184" cy="800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83" y="4437111"/>
            <a:ext cx="1192142" cy="1759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013176"/>
            <a:ext cx="1080120" cy="122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390368"/>
            <a:ext cx="609078" cy="62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433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2300"/>
              </p:ext>
            </p:extLst>
          </p:nvPr>
        </p:nvGraphicFramePr>
        <p:xfrm>
          <a:off x="575556" y="1196752"/>
          <a:ext cx="8208912" cy="3100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Count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in 2’s to 10</a:t>
                      </a:r>
                    </a:p>
                    <a:p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0,2,4,6,8,10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Count in 10’s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to 100</a:t>
                      </a:r>
                    </a:p>
                    <a:p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0,10,20,30,40,50,60,70,80,90,100!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39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2025007"/>
              </p:ext>
            </p:extLst>
          </p:nvPr>
        </p:nvGraphicFramePr>
        <p:xfrm>
          <a:off x="575556" y="1371276"/>
          <a:ext cx="8208912" cy="4289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3248352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Understand the concept of ‘</a:t>
                      </a:r>
                      <a:r>
                        <a:rPr lang="en-GB" sz="2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one more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’ and ‘</a:t>
                      </a:r>
                      <a:r>
                        <a:rPr lang="en-GB" sz="2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one less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’  in their play.</a:t>
                      </a: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800" i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‘un arall/ un yn fwy,</a:t>
                      </a:r>
                      <a:r>
                        <a:rPr lang="en-GB" sz="2800" i="1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un yn llai’</a:t>
                      </a:r>
                      <a:endParaRPr lang="en-GB" sz="2800" i="1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Mentally recall one more / one less of a number within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157191"/>
            <a:ext cx="7417261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39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6875105"/>
              </p:ext>
            </p:extLst>
          </p:nvPr>
        </p:nvGraphicFramePr>
        <p:xfrm>
          <a:off x="575556" y="1278632"/>
          <a:ext cx="8208912" cy="5142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17056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Sing  / chant days of the week </a:t>
                      </a: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Sing  / chant days of the week and months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of the year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560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1" t="4103" r="18000" b="3714"/>
          <a:stretch/>
        </p:blipFill>
        <p:spPr bwMode="auto">
          <a:xfrm>
            <a:off x="1277612" y="3501008"/>
            <a:ext cx="2214268" cy="259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501008"/>
            <a:ext cx="2376264" cy="2709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227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Money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384977"/>
              </p:ext>
            </p:extLst>
          </p:nvPr>
        </p:nvGraphicFramePr>
        <p:xfrm>
          <a:off x="575556" y="1278632"/>
          <a:ext cx="8208912" cy="5142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1705676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coins in role play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1p, 2p 5p and 10p coins to pay for items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82" y="2583848"/>
            <a:ext cx="539842" cy="535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582" y="2576593"/>
            <a:ext cx="780399" cy="780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752" y="2583848"/>
            <a:ext cx="623536" cy="629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66045"/>
            <a:ext cx="794581" cy="1029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82" y="3595455"/>
            <a:ext cx="634230" cy="620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035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Shape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210588"/>
              </p:ext>
            </p:extLst>
          </p:nvPr>
        </p:nvGraphicFramePr>
        <p:xfrm>
          <a:off x="575556" y="1278632"/>
          <a:ext cx="8208912" cy="5142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1705676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Recognise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and use the names for 2D shapes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Recognise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and name common 2D and 3D shapes 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8038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Shape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493873"/>
              </p:ext>
            </p:extLst>
          </p:nvPr>
        </p:nvGraphicFramePr>
        <p:xfrm>
          <a:off x="575556" y="1278632"/>
          <a:ext cx="8208912" cy="5142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1705676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Copy a range of simple patterns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and sequences visually and aurally e.g. clapped patterns threading activities</a:t>
                      </a: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Recognise and repeat three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object / clapped patterns and sequences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826" y="4437112"/>
            <a:ext cx="1779587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47175"/>
            <a:ext cx="2137048" cy="15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04" t="19293" r="6113"/>
          <a:stretch/>
        </p:blipFill>
        <p:spPr bwMode="auto">
          <a:xfrm>
            <a:off x="6354384" y="4725144"/>
            <a:ext cx="2243394" cy="1365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991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Ordinal Language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605905"/>
              </p:ext>
            </p:extLst>
          </p:nvPr>
        </p:nvGraphicFramePr>
        <p:xfrm>
          <a:off x="575556" y="1278632"/>
          <a:ext cx="8208912" cy="471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Nursery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1705676">
                <a:tc>
                  <a:txBody>
                    <a:bodyPr/>
                    <a:lstStyle/>
                    <a:p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Use terms 1</a:t>
                      </a:r>
                      <a:r>
                        <a:rPr lang="en-GB" sz="2800" baseline="300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st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, 2</a:t>
                      </a:r>
                      <a:r>
                        <a:rPr lang="en-GB" sz="2800" baseline="300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nd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, 3rdin their play (in Welsh)</a:t>
                      </a: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1af, 2ail, 3ydd</a:t>
                      </a: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ordinal numbers up to 10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5301208"/>
            <a:ext cx="5998279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86608" y="4657491"/>
            <a:ext cx="864096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</a:t>
            </a:r>
            <a:r>
              <a:rPr lang="en-GB" sz="3200" dirty="0" smtClean="0">
                <a:latin typeface="Comic Sans MS" panose="030F0702030302020204" pitchFamily="66" charset="0"/>
              </a:rPr>
              <a:t>af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59832" y="4673708"/>
            <a:ext cx="864096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2ail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21950" y="4659855"/>
            <a:ext cx="1188132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3ydd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56655" y="4648364"/>
            <a:ext cx="1188132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</a:t>
            </a:r>
            <a:r>
              <a:rPr lang="en-GB" sz="3200" dirty="0" smtClean="0">
                <a:latin typeface="Comic Sans MS" panose="030F0702030302020204" pitchFamily="66" charset="0"/>
              </a:rPr>
              <a:t>ydd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17851" y="4648363"/>
            <a:ext cx="1188131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 5ed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784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64704"/>
            <a:ext cx="6863383" cy="5145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289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75" y="2600325"/>
            <a:ext cx="27622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https://encrypted-tbn3.gstatic.com/images?q=tbn:ANd9GcTbfrwRVwyLqOLGD8439ThybLfKpNzKorjwWHxqt-thKHK-UkJv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32" y="548680"/>
            <a:ext cx="8199286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5805264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Place value – doubles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7286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5" r="2718" b="6440"/>
          <a:stretch/>
        </p:blipFill>
        <p:spPr bwMode="auto">
          <a:xfrm>
            <a:off x="1763688" y="4056"/>
            <a:ext cx="5544616" cy="6520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86873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2" t="21292" r="47281" b="5904"/>
          <a:stretch/>
        </p:blipFill>
        <p:spPr bwMode="auto">
          <a:xfrm>
            <a:off x="395536" y="202598"/>
            <a:ext cx="8568952" cy="6413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96139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99"/>
          <a:stretch/>
        </p:blipFill>
        <p:spPr bwMode="auto">
          <a:xfrm>
            <a:off x="251520" y="232565"/>
            <a:ext cx="2958419" cy="423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84060"/>
            <a:ext cx="2809875" cy="393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678677"/>
            <a:ext cx="2541587" cy="357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69759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72417" y="86363"/>
            <a:ext cx="7128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err="1" smtClean="0">
                <a:latin typeface="Berlin Sans FB Demi" panose="020E0802020502020306" pitchFamily="34" charset="0"/>
                <a:ea typeface="BatangChe" panose="02030609000101010101" pitchFamily="49" charset="-127"/>
                <a:cs typeface="Arial Unicode MS" panose="020B0604020202020204" pitchFamily="34" charset="-128"/>
              </a:rPr>
              <a:t>Yr</a:t>
            </a:r>
            <a:r>
              <a:rPr lang="en-GB" sz="8000" dirty="0" smtClean="0">
                <a:latin typeface="Berlin Sans FB Demi" panose="020E0802020502020306" pitchFamily="34" charset="0"/>
                <a:ea typeface="BatangChe" panose="02030609000101010101" pitchFamily="49" charset="-127"/>
                <a:cs typeface="Arial Unicode MS" panose="020B0604020202020204" pitchFamily="34" charset="-128"/>
              </a:rPr>
              <a:t> </a:t>
            </a:r>
            <a:r>
              <a:rPr lang="en-GB" sz="8000" dirty="0" err="1" smtClean="0">
                <a:latin typeface="Berlin Sans FB Demi" panose="020E0802020502020306" pitchFamily="34" charset="0"/>
                <a:ea typeface="BatangChe" panose="02030609000101010101" pitchFamily="49" charset="-127"/>
                <a:cs typeface="Arial Unicode MS" panose="020B0604020202020204" pitchFamily="34" charset="-128"/>
              </a:rPr>
              <a:t>Odrifau</a:t>
            </a:r>
            <a:endParaRPr lang="en-GB" sz="8000" dirty="0">
              <a:latin typeface="Berlin Sans FB Demi" panose="020E0802020502020306" pitchFamily="34" charset="0"/>
              <a:ea typeface="BatangChe" panose="02030609000101010101" pitchFamily="49" charset="-127"/>
              <a:cs typeface="Arial Unicode MS" panose="020B0604020202020204" pitchFamily="34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772816"/>
            <a:ext cx="84259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1</a:t>
            </a:r>
            <a:r>
              <a:rPr lang="en-GB" sz="9600" dirty="0" smtClean="0"/>
              <a:t>    </a:t>
            </a:r>
            <a:r>
              <a:rPr lang="en-GB" sz="9600" dirty="0"/>
              <a:t>3</a:t>
            </a:r>
            <a:r>
              <a:rPr lang="en-GB" sz="9600" dirty="0" smtClean="0"/>
              <a:t>    </a:t>
            </a:r>
            <a:r>
              <a:rPr lang="en-GB" sz="9600" dirty="0"/>
              <a:t>5</a:t>
            </a:r>
            <a:r>
              <a:rPr lang="en-GB" sz="9600" dirty="0" smtClean="0"/>
              <a:t>     </a:t>
            </a:r>
            <a:r>
              <a:rPr lang="en-GB" sz="9600" dirty="0"/>
              <a:t>7</a:t>
            </a:r>
            <a:r>
              <a:rPr lang="en-GB" sz="9600" dirty="0" smtClean="0"/>
              <a:t>    9</a:t>
            </a:r>
            <a:endParaRPr lang="en-GB" sz="9600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377" y="128780"/>
            <a:ext cx="1747664" cy="1644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39965"/>
            <a:ext cx="772407" cy="78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229525"/>
            <a:ext cx="1008112" cy="101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0" y="3196616"/>
            <a:ext cx="1125089" cy="1663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168058"/>
            <a:ext cx="895350" cy="268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7101" y="3196616"/>
            <a:ext cx="1295339" cy="3274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30218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72417" y="86363"/>
            <a:ext cx="7128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err="1" smtClean="0">
                <a:latin typeface="Berlin Sans FB Demi" panose="020E0802020502020306" pitchFamily="34" charset="0"/>
                <a:ea typeface="BatangChe" panose="02030609000101010101" pitchFamily="49" charset="-127"/>
                <a:cs typeface="Arial Unicode MS" panose="020B0604020202020204" pitchFamily="34" charset="-128"/>
              </a:rPr>
              <a:t>Yr</a:t>
            </a:r>
            <a:r>
              <a:rPr lang="en-GB" sz="8000" dirty="0" smtClean="0">
                <a:latin typeface="Berlin Sans FB Demi" panose="020E0802020502020306" pitchFamily="34" charset="0"/>
                <a:ea typeface="BatangChe" panose="02030609000101010101" pitchFamily="49" charset="-127"/>
                <a:cs typeface="Arial Unicode MS" panose="020B0604020202020204" pitchFamily="34" charset="-128"/>
              </a:rPr>
              <a:t> </a:t>
            </a:r>
            <a:r>
              <a:rPr lang="en-GB" sz="8000" dirty="0" err="1" smtClean="0">
                <a:latin typeface="Berlin Sans FB Demi" panose="020E0802020502020306" pitchFamily="34" charset="0"/>
                <a:ea typeface="BatangChe" panose="02030609000101010101" pitchFamily="49" charset="-127"/>
                <a:cs typeface="Arial Unicode MS" panose="020B0604020202020204" pitchFamily="34" charset="-128"/>
              </a:rPr>
              <a:t>Eilrifau</a:t>
            </a:r>
            <a:endParaRPr lang="en-GB" sz="8000" dirty="0">
              <a:latin typeface="Berlin Sans FB Demi" panose="020E0802020502020306" pitchFamily="34" charset="0"/>
              <a:ea typeface="BatangChe" panose="02030609000101010101" pitchFamily="49" charset="-127"/>
              <a:cs typeface="Arial Unicode MS" panose="020B0604020202020204" pitchFamily="34" charset="-12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934" y="279475"/>
            <a:ext cx="135255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1772816"/>
            <a:ext cx="84259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/>
              <a:t>2    4    6     8   10</a:t>
            </a:r>
            <a:endParaRPr lang="en-GB" sz="9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08428"/>
            <a:ext cx="89535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42476"/>
            <a:ext cx="904875" cy="1021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331" y="3293946"/>
            <a:ext cx="1040685" cy="1813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24216"/>
            <a:ext cx="1008112" cy="2625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5500" y="3239056"/>
            <a:ext cx="1051417" cy="3329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23189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0082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704</Words>
  <Application>Microsoft Office PowerPoint</Application>
  <PresentationFormat>On-screen Show (4:3)</PresentationFormat>
  <Paragraphs>168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Caerphilly CBC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YGCP TEACHER</dc:creator>
  <cp:lastModifiedBy>YGCP TEACHER</cp:lastModifiedBy>
  <cp:revision>25</cp:revision>
  <dcterms:created xsi:type="dcterms:W3CDTF">2016-03-02T17:58:53Z</dcterms:created>
  <dcterms:modified xsi:type="dcterms:W3CDTF">2017-02-14T14:13:02Z</dcterms:modified>
</cp:coreProperties>
</file>