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</p:sldMasterIdLst>
  <p:notesMasterIdLst>
    <p:notesMasterId r:id="rId23"/>
  </p:notesMasterIdLst>
  <p:sldIdLst>
    <p:sldId id="258" r:id="rId2"/>
    <p:sldId id="296" r:id="rId3"/>
    <p:sldId id="295" r:id="rId4"/>
    <p:sldId id="261" r:id="rId5"/>
    <p:sldId id="286" r:id="rId6"/>
    <p:sldId id="297" r:id="rId7"/>
    <p:sldId id="290" r:id="rId8"/>
    <p:sldId id="291" r:id="rId9"/>
    <p:sldId id="257" r:id="rId10"/>
    <p:sldId id="259" r:id="rId11"/>
    <p:sldId id="260" r:id="rId12"/>
    <p:sldId id="262" r:id="rId13"/>
    <p:sldId id="293" r:id="rId14"/>
    <p:sldId id="263" r:id="rId15"/>
    <p:sldId id="294" r:id="rId16"/>
    <p:sldId id="265" r:id="rId17"/>
    <p:sldId id="264" r:id="rId18"/>
    <p:sldId id="298" r:id="rId19"/>
    <p:sldId id="299" r:id="rId20"/>
    <p:sldId id="300" r:id="rId21"/>
    <p:sldId id="267" r:id="rId22"/>
  </p:sldIdLst>
  <p:sldSz cx="9144000" cy="5143500" type="screen16x9"/>
  <p:notesSz cx="6858000" cy="9144000"/>
  <p:embeddedFontLst>
    <p:embeddedFont>
      <p:font typeface="Arial Narrow" panose="020B0606020202030204" pitchFamily="3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Varela Round" panose="020B0604020202020204" charset="-79"/>
      <p:regular r:id="rId32"/>
    </p:embeddedFont>
    <p:embeddedFont>
      <p:font typeface="Comic Sans MS" panose="030F0702030302020204" pitchFamily="66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E32D7270-8938-4C19-A6E7-527957A737F6}">
  <a:tblStyle styleId="{E32D7270-8938-4C19-A6E7-527957A737F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-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8658338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Shape 2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-25" y="0"/>
            <a:ext cx="9144000" cy="514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Shape 34"/>
          <p:cNvSpPr/>
          <p:nvPr/>
        </p:nvSpPr>
        <p:spPr>
          <a:xfrm>
            <a:off x="7613863" y="4623011"/>
            <a:ext cx="559200" cy="559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Shape 35"/>
          <p:cNvSpPr/>
          <p:nvPr/>
        </p:nvSpPr>
        <p:spPr>
          <a:xfrm rot="2700000">
            <a:off x="24133" y="2719061"/>
            <a:ext cx="542634" cy="54263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Shape 36"/>
          <p:cNvSpPr/>
          <p:nvPr/>
        </p:nvSpPr>
        <p:spPr>
          <a:xfrm rot="2700000">
            <a:off x="8500119" y="1033337"/>
            <a:ext cx="805677" cy="805677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/>
          <p:nvPr/>
        </p:nvSpPr>
        <p:spPr>
          <a:xfrm>
            <a:off x="544450" y="1432591"/>
            <a:ext cx="625800" cy="6258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 rot="-1799860">
            <a:off x="8472675" y="3105703"/>
            <a:ext cx="607243" cy="607243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Shape 39"/>
          <p:cNvSpPr/>
          <p:nvPr/>
        </p:nvSpPr>
        <p:spPr>
          <a:xfrm rot="-1527899">
            <a:off x="453203" y="3864921"/>
            <a:ext cx="901480" cy="90148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1775778" y="3374078"/>
            <a:ext cx="450000" cy="4500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505617" y="831025"/>
            <a:ext cx="436800" cy="4368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Shape 42"/>
          <p:cNvSpPr/>
          <p:nvPr/>
        </p:nvSpPr>
        <p:spPr>
          <a:xfrm rot="-722907">
            <a:off x="1483696" y="647226"/>
            <a:ext cx="648178" cy="64817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6772950" y="-36363"/>
            <a:ext cx="398100" cy="398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Shape 44"/>
          <p:cNvSpPr/>
          <p:nvPr/>
        </p:nvSpPr>
        <p:spPr>
          <a:xfrm rot="1498435">
            <a:off x="553712" y="273510"/>
            <a:ext cx="386542" cy="386542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040268" y="3312272"/>
            <a:ext cx="573600" cy="5736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Shape 46"/>
          <p:cNvSpPr/>
          <p:nvPr/>
        </p:nvSpPr>
        <p:spPr>
          <a:xfrm>
            <a:off x="2893300" y="2099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>
            <a:off x="2423393" y="4259284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Shape 48"/>
          <p:cNvSpPr/>
          <p:nvPr/>
        </p:nvSpPr>
        <p:spPr>
          <a:xfrm>
            <a:off x="4029015" y="425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Shape 49"/>
          <p:cNvSpPr/>
          <p:nvPr/>
        </p:nvSpPr>
        <p:spPr>
          <a:xfrm>
            <a:off x="7701275" y="214850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Shape 50"/>
          <p:cNvSpPr/>
          <p:nvPr/>
        </p:nvSpPr>
        <p:spPr>
          <a:xfrm>
            <a:off x="3415225" y="444955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Shape 51"/>
          <p:cNvSpPr/>
          <p:nvPr/>
        </p:nvSpPr>
        <p:spPr>
          <a:xfrm>
            <a:off x="1479240" y="22205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5371265" y="4390604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Shape 53"/>
          <p:cNvSpPr/>
          <p:nvPr/>
        </p:nvSpPr>
        <p:spPr>
          <a:xfrm rot="-2700000">
            <a:off x="6337338" y="4348472"/>
            <a:ext cx="260074" cy="26007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5567943" y="263309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ctrTitle"/>
          </p:nvPr>
        </p:nvSpPr>
        <p:spPr>
          <a:xfrm>
            <a:off x="2068850" y="1354750"/>
            <a:ext cx="5006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ubTitle" idx="1"/>
          </p:nvPr>
        </p:nvSpPr>
        <p:spPr>
          <a:xfrm>
            <a:off x="2961650" y="2992450"/>
            <a:ext cx="32208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57" name="Shape 57"/>
          <p:cNvSpPr/>
          <p:nvPr/>
        </p:nvSpPr>
        <p:spPr>
          <a:xfrm>
            <a:off x="4409077" y="2598899"/>
            <a:ext cx="325800" cy="325800"/>
          </a:xfrm>
          <a:prstGeom prst="mathMultiply">
            <a:avLst>
              <a:gd name="adj1" fmla="val 2352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bg>
      <p:bgPr>
        <a:solidFill>
          <a:srgbClr val="FFFFFF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2032675" y="2161800"/>
            <a:ext cx="50787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60" name="Shape 60"/>
          <p:cNvSpPr txBox="1"/>
          <p:nvPr/>
        </p:nvSpPr>
        <p:spPr>
          <a:xfrm>
            <a:off x="3593400" y="7051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7BD100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  <a:endParaRPr sz="960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61" name="Shape 61"/>
          <p:cNvSpPr/>
          <p:nvPr/>
        </p:nvSpPr>
        <p:spPr>
          <a:xfrm>
            <a:off x="7613863" y="4623011"/>
            <a:ext cx="559200" cy="559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Shape 62"/>
          <p:cNvSpPr/>
          <p:nvPr/>
        </p:nvSpPr>
        <p:spPr>
          <a:xfrm rot="2700000">
            <a:off x="24133" y="2719061"/>
            <a:ext cx="542634" cy="542634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Shape 63"/>
          <p:cNvSpPr/>
          <p:nvPr/>
        </p:nvSpPr>
        <p:spPr>
          <a:xfrm rot="2700000">
            <a:off x="8500119" y="1033337"/>
            <a:ext cx="805677" cy="805677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Shape 64"/>
          <p:cNvSpPr/>
          <p:nvPr/>
        </p:nvSpPr>
        <p:spPr>
          <a:xfrm>
            <a:off x="544450" y="1432591"/>
            <a:ext cx="625800" cy="6258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Shape 65"/>
          <p:cNvSpPr/>
          <p:nvPr/>
        </p:nvSpPr>
        <p:spPr>
          <a:xfrm rot="-1799860">
            <a:off x="8472675" y="3105703"/>
            <a:ext cx="607243" cy="607243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Shape 66"/>
          <p:cNvSpPr/>
          <p:nvPr/>
        </p:nvSpPr>
        <p:spPr>
          <a:xfrm rot="-1527899">
            <a:off x="453203" y="3864921"/>
            <a:ext cx="901480" cy="90148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1775778" y="3374078"/>
            <a:ext cx="450000" cy="4500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7505617" y="831025"/>
            <a:ext cx="436800" cy="4368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Shape 69"/>
          <p:cNvSpPr/>
          <p:nvPr/>
        </p:nvSpPr>
        <p:spPr>
          <a:xfrm rot="-722907">
            <a:off x="1483696" y="647226"/>
            <a:ext cx="648178" cy="648178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6772950" y="-36363"/>
            <a:ext cx="398100" cy="3981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 rot="1498435">
            <a:off x="553712" y="273510"/>
            <a:ext cx="386542" cy="386542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7040268" y="3312272"/>
            <a:ext cx="573600" cy="5736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2893300" y="209975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Shape 74"/>
          <p:cNvSpPr/>
          <p:nvPr/>
        </p:nvSpPr>
        <p:spPr>
          <a:xfrm>
            <a:off x="2423393" y="4259284"/>
            <a:ext cx="260100" cy="2601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029015" y="425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701275" y="2148500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3415225" y="4449550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Shape 78"/>
          <p:cNvSpPr/>
          <p:nvPr/>
        </p:nvSpPr>
        <p:spPr>
          <a:xfrm>
            <a:off x="1479240" y="22205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Shape 79"/>
          <p:cNvSpPr/>
          <p:nvPr/>
        </p:nvSpPr>
        <p:spPr>
          <a:xfrm>
            <a:off x="5371265" y="4390604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Shape 80"/>
          <p:cNvSpPr/>
          <p:nvPr/>
        </p:nvSpPr>
        <p:spPr>
          <a:xfrm rot="-2700000">
            <a:off x="6337338" y="4348472"/>
            <a:ext cx="260074" cy="260074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Shape 81"/>
          <p:cNvSpPr/>
          <p:nvPr/>
        </p:nvSpPr>
        <p:spPr>
          <a:xfrm>
            <a:off x="5567943" y="263309"/>
            <a:ext cx="260100" cy="2601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Shape 84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868550" y="1411400"/>
            <a:ext cx="7407000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406400">
              <a:spcBef>
                <a:spcPts val="600"/>
              </a:spcBef>
              <a:spcAft>
                <a:spcPts val="0"/>
              </a:spcAft>
              <a:buSzPts val="2800"/>
              <a:buChar char="×"/>
              <a:defRPr sz="2800"/>
            </a:lvl1pPr>
            <a:lvl2pPr marL="914400" lvl="1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2pPr>
            <a:lvl3pPr marL="1371600" lvl="2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3pPr>
            <a:lvl4pPr marL="1828800" lvl="3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4pPr>
            <a:lvl5pPr marL="2286000" lvl="4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5pPr>
            <a:lvl6pPr marL="2743200" lvl="5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6pPr>
            <a:lvl7pPr marL="3200400" lvl="6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7pPr>
            <a:lvl8pPr marL="3657600" lvl="7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8pPr>
            <a:lvl9pPr marL="4114800" lvl="8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9pPr>
          </a:lstStyle>
          <a:p>
            <a:endParaRPr/>
          </a:p>
        </p:txBody>
      </p:sp>
      <p:sp>
        <p:nvSpPr>
          <p:cNvPr id="87" name="Shape 87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Shape 88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Shape 89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Shape 90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Shape 91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Shape 92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Shape 93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Shape 94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Shape 95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Shape 96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Shape 101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Shape 102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Shape 104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Shape 106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Shape 107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Shape 109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Shape 110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Shape 111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Shape 112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Shape 113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717750" y="1357125"/>
            <a:ext cx="3741600" cy="3568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2"/>
          </p:nvPr>
        </p:nvSpPr>
        <p:spPr>
          <a:xfrm>
            <a:off x="4684654" y="1357125"/>
            <a:ext cx="3741600" cy="3568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Shape 119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Shape 121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Shape 122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Shape 123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Shape 124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Shape 125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Shape 126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Shape 128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Shape 129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Shape 130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Shape 131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457200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body" idx="2"/>
          </p:nvPr>
        </p:nvSpPr>
        <p:spPr>
          <a:xfrm>
            <a:off x="3223964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body" idx="3"/>
          </p:nvPr>
        </p:nvSpPr>
        <p:spPr>
          <a:xfrm>
            <a:off x="5990727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Shape 140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Shape 141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Shape 143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Shape 144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Shape 145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Shape 146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Shape 147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Shape 148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Shape 149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Shape 150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Shape 151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/>
          <p:nvPr/>
        </p:nvSpPr>
        <p:spPr>
          <a:xfrm>
            <a:off x="-25" y="0"/>
            <a:ext cx="9144000" cy="514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Shape 170"/>
          <p:cNvSpPr/>
          <p:nvPr/>
        </p:nvSpPr>
        <p:spPr>
          <a:xfrm>
            <a:off x="7813718" y="4683129"/>
            <a:ext cx="499200" cy="499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Shape 171"/>
          <p:cNvSpPr/>
          <p:nvPr/>
        </p:nvSpPr>
        <p:spPr>
          <a:xfrm rot="2700000">
            <a:off x="14775" y="2902622"/>
            <a:ext cx="497237" cy="497237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Shape 172"/>
          <p:cNvSpPr/>
          <p:nvPr/>
        </p:nvSpPr>
        <p:spPr>
          <a:xfrm rot="2700000">
            <a:off x="8520218" y="1141799"/>
            <a:ext cx="719128" cy="71912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Shape 173"/>
          <p:cNvSpPr/>
          <p:nvPr/>
        </p:nvSpPr>
        <p:spPr>
          <a:xfrm>
            <a:off x="310640" y="1552220"/>
            <a:ext cx="573600" cy="5736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Shape 174"/>
          <p:cNvSpPr/>
          <p:nvPr/>
        </p:nvSpPr>
        <p:spPr>
          <a:xfrm rot="-1799089">
            <a:off x="8562084" y="3081720"/>
            <a:ext cx="542049" cy="542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Shape 175"/>
          <p:cNvSpPr/>
          <p:nvPr/>
        </p:nvSpPr>
        <p:spPr>
          <a:xfrm rot="-1528015">
            <a:off x="184406" y="4107717"/>
            <a:ext cx="826066" cy="826066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1240046" y="3562976"/>
            <a:ext cx="412500" cy="4125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7555136" y="603174"/>
            <a:ext cx="389700" cy="3897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 rot="-722532">
            <a:off x="970776" y="658602"/>
            <a:ext cx="593869" cy="593869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Shape 179"/>
          <p:cNvSpPr/>
          <p:nvPr/>
        </p:nvSpPr>
        <p:spPr>
          <a:xfrm>
            <a:off x="7957723" y="-74674"/>
            <a:ext cx="355200" cy="355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Shape 180"/>
          <p:cNvSpPr/>
          <p:nvPr/>
        </p:nvSpPr>
        <p:spPr>
          <a:xfrm rot="1500134">
            <a:off x="270777" y="190736"/>
            <a:ext cx="354191" cy="35419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Shape 181"/>
          <p:cNvSpPr/>
          <p:nvPr/>
        </p:nvSpPr>
        <p:spPr>
          <a:xfrm>
            <a:off x="7675748" y="3826977"/>
            <a:ext cx="511800" cy="5118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Shape 182"/>
          <p:cNvSpPr/>
          <p:nvPr/>
        </p:nvSpPr>
        <p:spPr>
          <a:xfrm>
            <a:off x="2065152" y="244976"/>
            <a:ext cx="245700" cy="2457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Shape 183"/>
          <p:cNvSpPr/>
          <p:nvPr/>
        </p:nvSpPr>
        <p:spPr>
          <a:xfrm>
            <a:off x="1857705" y="4581900"/>
            <a:ext cx="238500" cy="2385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Shape 184"/>
          <p:cNvSpPr/>
          <p:nvPr/>
        </p:nvSpPr>
        <p:spPr>
          <a:xfrm>
            <a:off x="3015532" y="94100"/>
            <a:ext cx="353700" cy="353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Shape 185"/>
          <p:cNvSpPr/>
          <p:nvPr/>
        </p:nvSpPr>
        <p:spPr>
          <a:xfrm>
            <a:off x="8066932" y="2335938"/>
            <a:ext cx="239400" cy="2394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Shape 186"/>
          <p:cNvSpPr/>
          <p:nvPr/>
        </p:nvSpPr>
        <p:spPr>
          <a:xfrm>
            <a:off x="3200947" y="4718270"/>
            <a:ext cx="245700" cy="2457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Shape 187"/>
          <p:cNvSpPr/>
          <p:nvPr/>
        </p:nvSpPr>
        <p:spPr>
          <a:xfrm>
            <a:off x="1348282" y="2445799"/>
            <a:ext cx="353700" cy="353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Shape 188"/>
          <p:cNvSpPr/>
          <p:nvPr/>
        </p:nvSpPr>
        <p:spPr>
          <a:xfrm>
            <a:off x="5643076" y="4619286"/>
            <a:ext cx="344700" cy="344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Shape 189"/>
          <p:cNvSpPr/>
          <p:nvPr/>
        </p:nvSpPr>
        <p:spPr>
          <a:xfrm rot="-2700000">
            <a:off x="6674441" y="4438128"/>
            <a:ext cx="232072" cy="232072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Shape 190"/>
          <p:cNvSpPr/>
          <p:nvPr/>
        </p:nvSpPr>
        <p:spPr>
          <a:xfrm>
            <a:off x="6422057" y="132477"/>
            <a:ext cx="232200" cy="2322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7BD10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68550" y="1411400"/>
            <a:ext cx="7407000" cy="3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7BD100"/>
              </a:buClr>
              <a:buSzPts val="3000"/>
              <a:buFont typeface="Varela Round"/>
              <a:buChar char="×"/>
              <a:defRPr sz="30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2400"/>
              <a:buFont typeface="Varela Round"/>
              <a:buChar char="×"/>
              <a:defRPr sz="24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2400"/>
              <a:buFont typeface="Varela Round"/>
              <a:buChar char="×"/>
              <a:defRPr sz="24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●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○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■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drelleducation.com/big-math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sgolgymraegcaerffili.co.uk/cymorth-rhifedd-numeracy-support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sgolgymraegcaerffili.co.uk/cymorth-rhifedd-numeracy-support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sgolgymraegcaerffili.co.uk/cymorth-rhifedd-numeracy-support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ctrTitle" idx="4294967295"/>
          </p:nvPr>
        </p:nvSpPr>
        <p:spPr>
          <a:xfrm>
            <a:off x="905150" y="1110849"/>
            <a:ext cx="7333800" cy="98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Croeso a bore da!</a:t>
            </a:r>
            <a:endParaRPr dirty="0"/>
          </a:p>
        </p:txBody>
      </p:sp>
      <p:sp>
        <p:nvSpPr>
          <p:cNvPr id="211" name="Shape 211"/>
          <p:cNvSpPr txBox="1">
            <a:spLocks noGrp="1"/>
          </p:cNvSpPr>
          <p:nvPr>
            <p:ph type="subTitle" idx="4294967295"/>
          </p:nvPr>
        </p:nvSpPr>
        <p:spPr>
          <a:xfrm>
            <a:off x="755576" y="2067694"/>
            <a:ext cx="7704856" cy="266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600" b="1" dirty="0" err="1" smtClean="0">
                <a:solidFill>
                  <a:srgbClr val="FFFFFF"/>
                </a:solidFill>
              </a:rPr>
              <a:t>Cyflwyniad</a:t>
            </a:r>
            <a:r>
              <a:rPr lang="en-GB" sz="3600" b="1" dirty="0" smtClean="0">
                <a:solidFill>
                  <a:srgbClr val="FFFFFF"/>
                </a:solidFill>
              </a:rPr>
              <a:t> </a:t>
            </a:r>
            <a:r>
              <a:rPr lang="en-GB" sz="3600" b="1" dirty="0" err="1" smtClean="0">
                <a:solidFill>
                  <a:srgbClr val="FFFFFF"/>
                </a:solidFill>
              </a:rPr>
              <a:t>rhifedd</a:t>
            </a:r>
            <a:r>
              <a:rPr lang="en-GB" sz="3600" b="1" dirty="0" smtClean="0">
                <a:solidFill>
                  <a:srgbClr val="FFFFFF"/>
                </a:solidFill>
              </a:rPr>
              <a:t> CA2</a:t>
            </a: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600" b="1" dirty="0" smtClean="0">
                <a:solidFill>
                  <a:srgbClr val="FFFFFF"/>
                </a:solidFill>
              </a:rPr>
              <a:t>KS2 Numeracy presentation</a:t>
            </a:r>
            <a:br>
              <a:rPr lang="en-GB" sz="3600" b="1" dirty="0" smtClean="0">
                <a:solidFill>
                  <a:srgbClr val="FFFFFF"/>
                </a:solidFill>
              </a:rPr>
            </a:br>
            <a:r>
              <a:rPr lang="en-GB" sz="3600" b="1" dirty="0" smtClean="0">
                <a:solidFill>
                  <a:srgbClr val="FFFFFF"/>
                </a:solidFill>
              </a:rPr>
              <a:t/>
            </a:r>
            <a:br>
              <a:rPr lang="en-GB" sz="3600" b="1" dirty="0" smtClean="0">
                <a:solidFill>
                  <a:srgbClr val="FFFFFF"/>
                </a:solidFill>
              </a:rPr>
            </a:br>
            <a:r>
              <a:rPr lang="en-GB" sz="3200" b="1" dirty="0" smtClean="0">
                <a:solidFill>
                  <a:srgbClr val="FFFFFF"/>
                </a:solidFill>
              </a:rPr>
              <a:t>Rhodri Jones, Numeracy coordinator</a:t>
            </a:r>
            <a:br>
              <a:rPr lang="en-GB" sz="3200" b="1" dirty="0" smtClean="0">
                <a:solidFill>
                  <a:srgbClr val="FFFFFF"/>
                </a:solidFill>
              </a:rPr>
            </a:br>
            <a:r>
              <a:rPr lang="en-GB" sz="3200" b="1" dirty="0" smtClean="0">
                <a:solidFill>
                  <a:srgbClr val="FFFFFF"/>
                </a:solidFill>
              </a:rPr>
              <a:t>12/2/2020  </a:t>
            </a:r>
            <a:endParaRPr sz="2400" b="1" dirty="0">
              <a:solidFill>
                <a:srgbClr val="FFFFFF"/>
              </a:solidFill>
            </a:endParaRPr>
          </a:p>
        </p:txBody>
      </p:sp>
      <p:sp>
        <p:nvSpPr>
          <p:cNvPr id="212" name="Shape 212"/>
          <p:cNvSpPr/>
          <p:nvPr/>
        </p:nvSpPr>
        <p:spPr>
          <a:xfrm>
            <a:off x="4353524" y="875800"/>
            <a:ext cx="437065" cy="437026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83518"/>
            <a:ext cx="935738" cy="1014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Today’s aims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059582"/>
            <a:ext cx="8496944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 smtClean="0"/>
              <a:t>Observe a mental arithmetic (CLIC) session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Explain Big Maths (CLICs, Learn-Its, SAFEs</a:t>
            </a:r>
            <a:r>
              <a:rPr lang="en-GB" sz="1800" dirty="0" smtClean="0"/>
              <a:t>)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Give parents an overview of how we approach Maths at YGC, and perhaps provide some strategies that can be emulated at home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Ensure parents have access the curriculum and numeracy Framework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Provide resources and practice papers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Discuss methods which may aid pupils at home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Explain how we assess pupils and </a:t>
            </a:r>
            <a:r>
              <a:rPr lang="en-GB" sz="1800" u="sng" dirty="0" smtClean="0"/>
              <a:t>act</a:t>
            </a:r>
            <a:r>
              <a:rPr lang="en-GB" sz="1800" dirty="0" smtClean="0"/>
              <a:t> on these assessments</a:t>
            </a:r>
          </a:p>
        </p:txBody>
      </p:sp>
    </p:spTree>
    <p:extLst>
      <p:ext uri="{BB962C8B-B14F-4D97-AF65-F5344CB8AC3E}">
        <p14:creationId xmlns:p14="http://schemas.microsoft.com/office/powerpoint/2010/main" val="4122530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ctrTitle" idx="4294967295"/>
          </p:nvPr>
        </p:nvSpPr>
        <p:spPr>
          <a:xfrm>
            <a:off x="1979712" y="411510"/>
            <a:ext cx="5328592" cy="98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 smtClean="0"/>
              <a:t>“</a:t>
            </a:r>
            <a:r>
              <a:rPr lang="en" dirty="0" smtClean="0"/>
              <a:t>Numeracy standards in this school are excellent.</a:t>
            </a:r>
            <a:r>
              <a:rPr lang="en" sz="4400" dirty="0" smtClean="0"/>
              <a:t>”</a:t>
            </a:r>
            <a:endParaRPr sz="4400" b="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11" name="Shape 211"/>
          <p:cNvSpPr txBox="1">
            <a:spLocks noGrp="1"/>
          </p:cNvSpPr>
          <p:nvPr>
            <p:ph type="subTitle" idx="4294967295"/>
          </p:nvPr>
        </p:nvSpPr>
        <p:spPr>
          <a:xfrm>
            <a:off x="755576" y="1995082"/>
            <a:ext cx="8388424" cy="266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2800" b="1" dirty="0" smtClean="0">
                <a:solidFill>
                  <a:srgbClr val="FFFFFF"/>
                </a:solidFill>
              </a:rPr>
              <a:t>Last year 98% of Y6 pupils reached or exceeded National expected level in Numeracy.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lang="en-GB" sz="2800" b="1" dirty="0">
              <a:solidFill>
                <a:srgbClr val="FFFFFF"/>
              </a:solidFill>
            </a:endParaRP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2800" b="1" dirty="0" smtClean="0">
                <a:solidFill>
                  <a:srgbClr val="FFFFFF"/>
                </a:solidFill>
              </a:rPr>
              <a:t>Last 5 years: average of 40% – 50% Y6 pupils achieved the higher level in Numeracy.</a:t>
            </a:r>
            <a:endParaRPr sz="28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83518"/>
            <a:ext cx="935738" cy="1014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6228184" y="1182213"/>
            <a:ext cx="27622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Lynn Griffiths, </a:t>
            </a:r>
            <a:r>
              <a:rPr lang="en" b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11/02/20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290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Reasons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059582"/>
            <a:ext cx="8496944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 smtClean="0"/>
              <a:t>Strong leadership (according to Mr Griffiths)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Encouraging environment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Enjoyable, practical lessons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Supportive parents such as yourselves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Consistency in practice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Teachers who are confident in delivery of the current &amp; new curriculum*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Effective Numeracy programme – Big </a:t>
            </a:r>
            <a:r>
              <a:rPr lang="en-GB" sz="1800" dirty="0" smtClean="0"/>
              <a:t>Maths</a:t>
            </a:r>
            <a:endParaRPr lang="en-GB" sz="1400" dirty="0"/>
          </a:p>
          <a:p>
            <a:pPr lvl="0">
              <a:lnSpc>
                <a:spcPct val="150000"/>
              </a:lnSpc>
            </a:pPr>
            <a:endParaRPr lang="en-GB" sz="1600" dirty="0" smtClean="0"/>
          </a:p>
          <a:p>
            <a:pPr lvl="0">
              <a:lnSpc>
                <a:spcPct val="150000"/>
              </a:lnSpc>
            </a:pPr>
            <a:endParaRPr lang="en-GB" sz="1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>
                <a:latin typeface="Comic Sans MS" pitchFamily="66" charset="0"/>
              </a:rPr>
              <a:t>Why Big Maths</a:t>
            </a:r>
            <a:r>
              <a:rPr lang="en-GB" altLang="en-US" dirty="0" smtClean="0">
                <a:latin typeface="Comic Sans MS" pitchFamily="66" charset="0"/>
              </a:rPr>
              <a:t>?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251520" y="1203598"/>
            <a:ext cx="8496944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800" dirty="0"/>
              <a:t>Clear progression from year to year</a:t>
            </a:r>
          </a:p>
          <a:p>
            <a:pPr lvl="0"/>
            <a:r>
              <a:rPr lang="en-GB" sz="1800" dirty="0"/>
              <a:t>Consistent methods taught and language used throughout the school</a:t>
            </a:r>
          </a:p>
          <a:p>
            <a:pPr lvl="0"/>
            <a:r>
              <a:rPr lang="en-GB" sz="1800" dirty="0"/>
              <a:t>Build on prior learning and ensure children are secure in their knowledge</a:t>
            </a:r>
          </a:p>
          <a:p>
            <a:pPr lvl="0"/>
            <a:r>
              <a:rPr lang="en-GB" sz="1800" dirty="0"/>
              <a:t>Objectives are clearly matched to National Curriculum objectives</a:t>
            </a:r>
          </a:p>
          <a:p>
            <a:pPr lvl="0"/>
            <a:r>
              <a:rPr lang="en-GB" sz="1800" dirty="0" smtClean="0"/>
              <a:t>Assessed weekly - evidence </a:t>
            </a:r>
            <a:r>
              <a:rPr lang="en-GB" sz="1800" dirty="0"/>
              <a:t>can be gathered easily to inform planning/assessment</a:t>
            </a:r>
          </a:p>
          <a:p>
            <a:pPr lvl="0"/>
            <a:r>
              <a:rPr lang="en-GB" sz="1800" dirty="0"/>
              <a:t>Improve mental maths skills and general </a:t>
            </a:r>
            <a:r>
              <a:rPr lang="en-GB" sz="1800" dirty="0" smtClean="0"/>
              <a:t>Numeracy </a:t>
            </a:r>
            <a:r>
              <a:rPr lang="en-GB" sz="1800" dirty="0"/>
              <a:t>across the </a:t>
            </a:r>
            <a:r>
              <a:rPr lang="en-GB" sz="1800" dirty="0" smtClean="0"/>
              <a:t>school</a:t>
            </a:r>
          </a:p>
          <a:p>
            <a:r>
              <a:rPr lang="en-GB" sz="1800" dirty="0"/>
              <a:t>M</a:t>
            </a:r>
            <a:r>
              <a:rPr lang="en-GB" sz="1800" dirty="0" smtClean="0"/>
              <a:t>ost importantly, pupils seem engaged and to enjoy weekly CLICs, Learn-Its and SAFEs!</a:t>
            </a:r>
            <a:br>
              <a:rPr lang="en-GB" sz="1800" dirty="0" smtClean="0"/>
            </a:br>
            <a:r>
              <a:rPr lang="en-GB" sz="1200" dirty="0" smtClean="0"/>
              <a:t/>
            </a:r>
            <a:br>
              <a:rPr lang="en-GB" sz="1200" dirty="0" smtClean="0"/>
            </a:br>
            <a:r>
              <a:rPr lang="en-US" altLang="en-US" sz="1800" dirty="0" smtClean="0">
                <a:solidFill>
                  <a:srgbClr val="1155CC"/>
                </a:solidFill>
                <a:latin typeface="Calibri" pitchFamily="34" charset="0"/>
                <a:cs typeface="Arial" pitchFamily="34" charset="0"/>
                <a:hlinkClick r:id="rId3"/>
              </a:rPr>
              <a:t>http</a:t>
            </a:r>
            <a:r>
              <a:rPr lang="en-US" altLang="en-US" sz="1800" dirty="0">
                <a:solidFill>
                  <a:srgbClr val="1155CC"/>
                </a:solidFill>
                <a:latin typeface="Calibri" pitchFamily="34" charset="0"/>
                <a:cs typeface="Arial" pitchFamily="34" charset="0"/>
                <a:hlinkClick r:id="rId3"/>
              </a:rPr>
              <a:t>://www.andrelleducation.com/big-maths/</a:t>
            </a:r>
            <a:r>
              <a:rPr lang="en-US" altLang="en-US" sz="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altLang="en-US" sz="11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en" sz="18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9" t="11727" r="20174" b="2137"/>
          <a:stretch/>
        </p:blipFill>
        <p:spPr bwMode="auto">
          <a:xfrm>
            <a:off x="6834198" y="267494"/>
            <a:ext cx="2086321" cy="1317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93002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Big Maths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smtClean="0">
                <a:latin typeface="Comic Sans MS" pitchFamily="66" charset="0"/>
              </a:rPr>
              <a:t>characters</a:t>
            </a:r>
            <a:endParaRPr dirty="0"/>
          </a:p>
        </p:txBody>
      </p:sp>
      <p:pic>
        <p:nvPicPr>
          <p:cNvPr id="1030" name="Picture 6" descr="Image result for count fourway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03"/>
          <a:stretch/>
        </p:blipFill>
        <p:spPr bwMode="auto">
          <a:xfrm>
            <a:off x="1715908" y="1453603"/>
            <a:ext cx="6532847" cy="3566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9" t="11727" r="20174" b="2137"/>
          <a:stretch/>
        </p:blipFill>
        <p:spPr bwMode="auto">
          <a:xfrm>
            <a:off x="6834198" y="267494"/>
            <a:ext cx="2086321" cy="1317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Image result for andrell education big maths count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3" t="10552" r="24857" b="11121"/>
          <a:stretch/>
        </p:blipFill>
        <p:spPr bwMode="auto">
          <a:xfrm>
            <a:off x="179512" y="1203598"/>
            <a:ext cx="1701209" cy="282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100392" y="4031554"/>
            <a:ext cx="288032" cy="6284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379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Consistency</a:t>
            </a:r>
            <a:endParaRPr dirty="0"/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62939"/>
            <a:ext cx="7132284" cy="4011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578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Consistency</a:t>
            </a:r>
            <a:endParaRPr dirty="0"/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" y="1541580"/>
            <a:ext cx="2777752" cy="1966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52"/>
          <a:stretch/>
        </p:blipFill>
        <p:spPr bwMode="auto">
          <a:xfrm>
            <a:off x="2828107" y="1407600"/>
            <a:ext cx="2679997" cy="222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548" y="1541580"/>
            <a:ext cx="2716604" cy="203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139952" y="1470620"/>
            <a:ext cx="1477252" cy="525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999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</a:t>
            </a:r>
            <a:r>
              <a:rPr lang="en-GB" dirty="0" smtClean="0"/>
              <a:t>h</a:t>
            </a:r>
            <a:r>
              <a:rPr lang="en" dirty="0" smtClean="0"/>
              <a:t>at is CLIC?</a:t>
            </a:r>
            <a:endParaRPr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1519" y="1203598"/>
            <a:ext cx="7416825" cy="3384376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GB" altLang="en-US" sz="2800" dirty="0" smtClean="0">
                <a:latin typeface="Comic Sans MS" pitchFamily="66" charset="0"/>
              </a:rPr>
              <a:t>The four elements of CLIC are:</a:t>
            </a:r>
          </a:p>
          <a:p>
            <a:pPr marL="609600" indent="-609600" eaLnBrk="1" hangingPunct="1">
              <a:buFontTx/>
              <a:buNone/>
            </a:pPr>
            <a:endParaRPr lang="en-GB" altLang="en-US" sz="4000" dirty="0" smtClean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 dirty="0" smtClean="0">
                <a:latin typeface="Comic Sans MS" pitchFamily="66" charset="0"/>
              </a:rPr>
              <a:t>ounting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L</a:t>
            </a:r>
            <a:r>
              <a:rPr lang="en-GB" altLang="en-US" sz="2800" dirty="0" smtClean="0">
                <a:latin typeface="Comic Sans MS" pitchFamily="66" charset="0"/>
              </a:rPr>
              <a:t>earn Its (times tables, number bonds)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I</a:t>
            </a:r>
            <a:r>
              <a:rPr lang="en-GB" altLang="en-US" sz="2800" dirty="0" smtClean="0">
                <a:latin typeface="Comic Sans MS" pitchFamily="66" charset="0"/>
              </a:rPr>
              <a:t>t’s Nothing New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 dirty="0" smtClean="0">
                <a:latin typeface="Comic Sans MS" pitchFamily="66" charset="0"/>
              </a:rPr>
              <a:t>alculation </a:t>
            </a:r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1131590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ctrTitle"/>
          </p:nvPr>
        </p:nvSpPr>
        <p:spPr>
          <a:xfrm>
            <a:off x="2051720" y="555526"/>
            <a:ext cx="5006400" cy="8717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CLIC</a:t>
            </a:r>
            <a:endParaRPr dirty="0"/>
          </a:p>
        </p:txBody>
      </p:sp>
      <p:sp>
        <p:nvSpPr>
          <p:cNvPr id="218" name="Shape 218"/>
          <p:cNvSpPr txBox="1">
            <a:spLocks noGrp="1"/>
          </p:cNvSpPr>
          <p:nvPr>
            <p:ph type="subTitle" idx="1"/>
          </p:nvPr>
        </p:nvSpPr>
        <p:spPr>
          <a:xfrm>
            <a:off x="2411760" y="1419622"/>
            <a:ext cx="5256584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1400" dirty="0">
                <a:latin typeface="Comic Sans MS" pitchFamily="66" charset="0"/>
              </a:rPr>
              <a:t>First:	</a:t>
            </a:r>
            <a:r>
              <a:rPr lang="en-GB" altLang="en-US" sz="1400" dirty="0" smtClean="0">
                <a:latin typeface="Comic Sans MS" pitchFamily="66" charset="0"/>
              </a:rPr>
              <a:t> Learn </a:t>
            </a:r>
            <a:r>
              <a:rPr lang="en-GB" altLang="en-US" sz="1400" dirty="0">
                <a:latin typeface="Comic Sans MS" pitchFamily="66" charset="0"/>
              </a:rPr>
              <a:t>to count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(Counting)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solidFill>
                <a:srgbClr val="CC0000"/>
              </a:solidFill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Second: Learn </a:t>
            </a:r>
            <a:r>
              <a:rPr lang="en-GB" altLang="en-US" sz="1400" dirty="0">
                <a:latin typeface="Comic Sans MS" pitchFamily="66" charset="0"/>
              </a:rPr>
              <a:t>to remember totals as facts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(Learn Its)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Third: Learn </a:t>
            </a:r>
            <a:r>
              <a:rPr lang="en-GB" altLang="en-US" sz="1400" dirty="0">
                <a:latin typeface="Comic Sans MS" pitchFamily="66" charset="0"/>
              </a:rPr>
              <a:t>to apply those facts in new situations through ‘swapping’ </a:t>
            </a:r>
            <a:r>
              <a:rPr lang="en-GB" altLang="en-US" sz="1400" dirty="0" smtClean="0">
                <a:latin typeface="Comic Sans MS" pitchFamily="66" charset="0"/>
              </a:rPr>
              <a:t>the </a:t>
            </a:r>
            <a:r>
              <a:rPr lang="en-GB" altLang="en-US" sz="1400" dirty="0">
                <a:latin typeface="Comic Sans MS" pitchFamily="66" charset="0"/>
              </a:rPr>
              <a:t>‘thing’ being counted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(It’s Nothing New)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solidFill>
                <a:srgbClr val="CC0000"/>
              </a:solidFill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Fourth: Learn </a:t>
            </a:r>
            <a:r>
              <a:rPr lang="en-GB" altLang="en-US" sz="1400" dirty="0">
                <a:latin typeface="Comic Sans MS" pitchFamily="66" charset="0"/>
              </a:rPr>
              <a:t>to structure all the previous three into a formal calculation 	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(Calculations)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635646"/>
            <a:ext cx="2339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en-GB" altLang="en-US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dirty="0" smtClean="0">
                <a:latin typeface="Comic Sans MS" pitchFamily="66" charset="0"/>
              </a:rPr>
              <a:t>ounting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L</a:t>
            </a:r>
            <a:r>
              <a:rPr lang="en-GB" altLang="en-US" dirty="0">
                <a:latin typeface="Comic Sans MS" pitchFamily="66" charset="0"/>
              </a:rPr>
              <a:t>earn </a:t>
            </a:r>
            <a:r>
              <a:rPr lang="en-GB" altLang="en-US" dirty="0" smtClean="0">
                <a:latin typeface="Comic Sans MS" pitchFamily="66" charset="0"/>
              </a:rPr>
              <a:t>Its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I</a:t>
            </a:r>
            <a:r>
              <a:rPr lang="en-GB" altLang="en-US" dirty="0">
                <a:latin typeface="Comic Sans MS" pitchFamily="66" charset="0"/>
              </a:rPr>
              <a:t>t’s Nothing </a:t>
            </a:r>
            <a:r>
              <a:rPr lang="en-GB" altLang="en-US" dirty="0" smtClean="0">
                <a:latin typeface="Comic Sans MS" pitchFamily="66" charset="0"/>
              </a:rPr>
              <a:t>New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dirty="0">
                <a:latin typeface="Comic Sans MS" pitchFamily="66" charset="0"/>
              </a:rPr>
              <a:t>alculation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2032675" y="2161800"/>
            <a:ext cx="50787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ct val="0"/>
              </a:spcBef>
              <a:buNone/>
            </a:pPr>
            <a:r>
              <a:rPr lang="en-GB" altLang="en-US" dirty="0">
                <a:latin typeface="Comic Sans MS" pitchFamily="66" charset="0"/>
              </a:rPr>
              <a:t>CLIC is a sequential programme of </a:t>
            </a:r>
            <a:r>
              <a:rPr lang="en-GB" altLang="en-US" dirty="0" smtClean="0">
                <a:latin typeface="Comic Sans MS" pitchFamily="66" charset="0"/>
              </a:rPr>
              <a:t>daily basic </a:t>
            </a:r>
            <a:r>
              <a:rPr lang="en-GB" altLang="en-US" dirty="0">
                <a:latin typeface="Comic Sans MS" pitchFamily="66" charset="0"/>
              </a:rPr>
              <a:t>skills for Numeracy. It provides a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>
                <a:latin typeface="Comic Sans MS" pitchFamily="66" charset="0"/>
              </a:rPr>
              <a:t>constant, daily drive to </a:t>
            </a:r>
            <a:r>
              <a:rPr lang="en-GB" altLang="en-US" dirty="0" smtClean="0">
                <a:latin typeface="Comic Sans MS" pitchFamily="66" charset="0"/>
              </a:rPr>
              <a:t>improve </a:t>
            </a:r>
            <a:r>
              <a:rPr lang="en-GB" altLang="en-US" dirty="0">
                <a:latin typeface="Comic Sans MS" pitchFamily="66" charset="0"/>
              </a:rPr>
              <a:t>children’s Numeracy.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ctrTitle" idx="4294967295"/>
          </p:nvPr>
        </p:nvSpPr>
        <p:spPr>
          <a:xfrm>
            <a:off x="1043608" y="3140142"/>
            <a:ext cx="7344816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/>
              <a:t>Weekly assessments?!</a:t>
            </a:r>
            <a:br>
              <a:rPr lang="en" sz="4000" dirty="0" smtClean="0"/>
            </a:br>
            <a:r>
              <a:rPr lang="en" sz="4000" dirty="0" smtClean="0"/>
              <a:t/>
            </a:r>
            <a:br>
              <a:rPr lang="en" sz="4000" dirty="0" smtClean="0"/>
            </a:br>
            <a:r>
              <a:rPr lang="en" sz="4000" dirty="0" smtClean="0"/>
              <a:t>Pupils don’t see them as tests.</a:t>
            </a:r>
            <a:endParaRPr sz="4000" dirty="0"/>
          </a:p>
        </p:txBody>
      </p:sp>
      <p:sp>
        <p:nvSpPr>
          <p:cNvPr id="236" name="Shape 236"/>
          <p:cNvSpPr/>
          <p:nvPr/>
        </p:nvSpPr>
        <p:spPr>
          <a:xfrm>
            <a:off x="4829320" y="2191341"/>
            <a:ext cx="285919" cy="273005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7" name="Shape 237"/>
          <p:cNvGrpSpPr/>
          <p:nvPr/>
        </p:nvGrpSpPr>
        <p:grpSpPr>
          <a:xfrm>
            <a:off x="4474180" y="924355"/>
            <a:ext cx="1224845" cy="1225166"/>
            <a:chOff x="6654650" y="3665275"/>
            <a:chExt cx="409100" cy="409125"/>
          </a:xfrm>
        </p:grpSpPr>
        <p:sp>
          <p:nvSpPr>
            <p:cNvPr id="238" name="Shape 238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0" t="0" r="0" b="0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Shape 239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0" t="0" r="0" b="0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0" name="Shape 240"/>
          <p:cNvGrpSpPr/>
          <p:nvPr/>
        </p:nvGrpSpPr>
        <p:grpSpPr>
          <a:xfrm rot="1057025">
            <a:off x="3294009" y="1621465"/>
            <a:ext cx="809251" cy="809312"/>
            <a:chOff x="570875" y="4322250"/>
            <a:chExt cx="443300" cy="443325"/>
          </a:xfrm>
        </p:grpSpPr>
        <p:sp>
          <p:nvSpPr>
            <p:cNvPr id="241" name="Shape 24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Shape 24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Shape 24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Shape 24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Shape 245"/>
          <p:cNvSpPr/>
          <p:nvPr/>
        </p:nvSpPr>
        <p:spPr>
          <a:xfrm rot="2466748">
            <a:off x="3384822" y="895791"/>
            <a:ext cx="397233" cy="379291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Shape 246"/>
          <p:cNvSpPr/>
          <p:nvPr/>
        </p:nvSpPr>
        <p:spPr>
          <a:xfrm rot="-1609378">
            <a:off x="3965760" y="1134439"/>
            <a:ext cx="285858" cy="272946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Shape 247"/>
          <p:cNvSpPr/>
          <p:nvPr/>
        </p:nvSpPr>
        <p:spPr>
          <a:xfrm rot="2926271">
            <a:off x="5699032" y="1350676"/>
            <a:ext cx="214097" cy="204427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Shape 248"/>
          <p:cNvSpPr/>
          <p:nvPr/>
        </p:nvSpPr>
        <p:spPr>
          <a:xfrm rot="-1609596">
            <a:off x="4680880" y="536718"/>
            <a:ext cx="192869" cy="184158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ctrTitle" idx="4294967295"/>
          </p:nvPr>
        </p:nvSpPr>
        <p:spPr>
          <a:xfrm>
            <a:off x="1403648" y="1289150"/>
            <a:ext cx="6552728" cy="22907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" sz="2800" dirty="0" smtClean="0"/>
              <a:t>Weekly assessments</a:t>
            </a:r>
            <a:r>
              <a:rPr lang="en" sz="2000" b="0" dirty="0" smtClean="0"/>
              <a:t/>
            </a:r>
            <a:br>
              <a:rPr lang="en" sz="2000" b="0" dirty="0" smtClean="0"/>
            </a:br>
            <a:r>
              <a:rPr lang="en" sz="2000" b="0" dirty="0"/>
              <a:t/>
            </a:r>
            <a:br>
              <a:rPr lang="en" sz="2000" b="0" dirty="0"/>
            </a:br>
            <a:r>
              <a:rPr lang="en" sz="2000" b="0" dirty="0" smtClean="0"/>
              <a:t>1. </a:t>
            </a:r>
            <a:r>
              <a:rPr lang="en-GB" altLang="en-US" sz="2000" b="0" dirty="0">
                <a:solidFill>
                  <a:srgbClr val="7030A0"/>
                </a:solidFill>
                <a:latin typeface="Comic Sans MS" pitchFamily="66" charset="0"/>
              </a:rPr>
              <a:t>Learn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Its </a:t>
            </a:r>
            <a:r>
              <a:rPr lang="en-GB" altLang="en-US" sz="2000" b="0" dirty="0" smtClean="0">
                <a:latin typeface="Comic Sans MS" pitchFamily="66" charset="0"/>
              </a:rPr>
              <a:t>– </a:t>
            </a:r>
            <a:r>
              <a:rPr lang="en-GB" altLang="en-US" sz="2000" b="0" dirty="0">
                <a:latin typeface="Comic Sans MS" pitchFamily="66" charset="0"/>
              </a:rPr>
              <a:t>timed challenge where children answer </a:t>
            </a:r>
            <a:r>
              <a:rPr lang="en-GB" altLang="en-US" sz="2000" b="0" dirty="0" smtClean="0">
                <a:latin typeface="Comic Sans MS" pitchFamily="66" charset="0"/>
              </a:rPr>
              <a:t>questions</a:t>
            </a:r>
            <a:r>
              <a:rPr lang="en-GB" altLang="en-US" sz="2000" b="0" dirty="0">
                <a:latin typeface="Comic Sans MS" pitchFamily="66" charset="0"/>
              </a:rPr>
              <a:t>. The aim is to beat their previous score</a:t>
            </a:r>
            <a:r>
              <a:rPr lang="en-GB" altLang="en-US" sz="2000" b="0" dirty="0" smtClean="0">
                <a:latin typeface="Comic Sans MS" pitchFamily="66" charset="0"/>
              </a:rPr>
              <a:t>.</a:t>
            </a: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2.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CLIC </a:t>
            </a:r>
            <a:r>
              <a:rPr lang="en-GB" altLang="en-US" sz="2000" b="0" dirty="0" smtClean="0">
                <a:latin typeface="Comic Sans MS" pitchFamily="66" charset="0"/>
              </a:rPr>
              <a:t>– </a:t>
            </a:r>
            <a:r>
              <a:rPr lang="en-GB" altLang="en-US" sz="2000" b="0" dirty="0">
                <a:latin typeface="Comic Sans MS" pitchFamily="66" charset="0"/>
              </a:rPr>
              <a:t>10 questions relating to concepts taught at children’s individual level. Once they have scored 10 out of 10 three weeks in a row, they move </a:t>
            </a:r>
            <a:r>
              <a:rPr lang="en-GB" altLang="en-US" sz="2000" b="0" dirty="0" smtClean="0">
                <a:latin typeface="Comic Sans MS" pitchFamily="66" charset="0"/>
              </a:rPr>
              <a:t>on to </a:t>
            </a:r>
            <a:r>
              <a:rPr lang="en-GB" altLang="en-US" sz="2000" b="0" dirty="0">
                <a:latin typeface="Comic Sans MS" pitchFamily="66" charset="0"/>
              </a:rPr>
              <a:t>the next </a:t>
            </a:r>
            <a:r>
              <a:rPr lang="en-GB" altLang="en-US" sz="2000" b="0" dirty="0" smtClean="0">
                <a:latin typeface="Comic Sans MS" pitchFamily="66" charset="0"/>
              </a:rPr>
              <a:t>level</a:t>
            </a:r>
            <a:r>
              <a:rPr lang="en-GB" altLang="en-US" sz="2000" b="0" dirty="0">
                <a:latin typeface="Comic Sans MS" pitchFamily="66" charset="0"/>
              </a:rPr>
              <a:t> </a:t>
            </a:r>
            <a:r>
              <a:rPr lang="en-GB" altLang="en-US" sz="2000" b="0" dirty="0" smtClean="0">
                <a:latin typeface="Comic Sans MS" pitchFamily="66" charset="0"/>
              </a:rPr>
              <a:t>e.g. CLIC 12</a:t>
            </a:r>
            <a:br>
              <a:rPr lang="en-GB" altLang="en-US" sz="2000" b="0" dirty="0" smtClean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3.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SAFE</a:t>
            </a:r>
            <a:r>
              <a:rPr lang="en-GB" altLang="en-US" sz="2000" b="0" dirty="0" smtClean="0">
                <a:latin typeface="Comic Sans MS" pitchFamily="66" charset="0"/>
              </a:rPr>
              <a:t> – </a:t>
            </a:r>
            <a:r>
              <a:rPr lang="en-GB" altLang="en-US" sz="2000" b="0" u="sng" dirty="0" smtClean="0">
                <a:latin typeface="Comic Sans MS" pitchFamily="66" charset="0"/>
              </a:rPr>
              <a:t>S</a:t>
            </a:r>
            <a:r>
              <a:rPr lang="en-GB" altLang="en-US" sz="2000" b="0" dirty="0" smtClean="0">
                <a:latin typeface="Comic Sans MS" pitchFamily="66" charset="0"/>
              </a:rPr>
              <a:t>hape, </a:t>
            </a:r>
            <a:r>
              <a:rPr lang="en-GB" altLang="en-US" sz="2000" b="0" u="sng" dirty="0" smtClean="0">
                <a:latin typeface="Comic Sans MS" pitchFamily="66" charset="0"/>
              </a:rPr>
              <a:t>A</a:t>
            </a:r>
            <a:r>
              <a:rPr lang="en-GB" altLang="en-US" sz="2000" b="0" dirty="0" smtClean="0">
                <a:latin typeface="Comic Sans MS" pitchFamily="66" charset="0"/>
              </a:rPr>
              <a:t>mount, </a:t>
            </a:r>
            <a:r>
              <a:rPr lang="en-GB" altLang="en-US" sz="2000" b="0" u="sng" dirty="0" smtClean="0">
                <a:latin typeface="Comic Sans MS" pitchFamily="66" charset="0"/>
              </a:rPr>
              <a:t>F</a:t>
            </a:r>
            <a:r>
              <a:rPr lang="en-GB" altLang="en-US" sz="2000" b="0" dirty="0" smtClean="0">
                <a:latin typeface="Comic Sans MS" pitchFamily="66" charset="0"/>
              </a:rPr>
              <a:t>ractions, </a:t>
            </a:r>
            <a:r>
              <a:rPr lang="en-GB" altLang="en-US" sz="2000" b="0" u="sng" dirty="0" smtClean="0">
                <a:latin typeface="Comic Sans MS" pitchFamily="66" charset="0"/>
              </a:rPr>
              <a:t>E</a:t>
            </a:r>
            <a:r>
              <a:rPr lang="en-GB" altLang="en-US" sz="2000" b="0" dirty="0" smtClean="0">
                <a:latin typeface="Comic Sans MS" pitchFamily="66" charset="0"/>
              </a:rPr>
              <a:t>xplaining Data</a:t>
            </a: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4.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Problem </a:t>
            </a:r>
            <a:r>
              <a:rPr lang="en-GB" altLang="en-US" sz="2000" b="0" dirty="0">
                <a:solidFill>
                  <a:srgbClr val="7030A0"/>
                </a:solidFill>
                <a:latin typeface="Comic Sans MS" pitchFamily="66" charset="0"/>
              </a:rPr>
              <a:t>solving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&amp; reasoning </a:t>
            </a:r>
            <a:r>
              <a:rPr lang="en-GB" altLang="en-US" sz="2000" b="0" dirty="0" smtClean="0">
                <a:latin typeface="Comic Sans MS" pitchFamily="66" charset="0"/>
              </a:rPr>
              <a:t>activities </a:t>
            </a:r>
            <a:r>
              <a:rPr lang="en-GB" altLang="en-US" sz="2000" b="0" dirty="0">
                <a:latin typeface="Comic Sans MS" pitchFamily="66" charset="0"/>
              </a:rPr>
              <a:t>– opportunities to apply </a:t>
            </a:r>
            <a:r>
              <a:rPr lang="en-GB" altLang="en-US" sz="2000" b="0" dirty="0" smtClean="0">
                <a:latin typeface="Comic Sans MS" pitchFamily="66" charset="0"/>
              </a:rPr>
              <a:t>strategies</a:t>
            </a:r>
            <a:r>
              <a:rPr lang="en-GB" altLang="en-US" sz="2000" b="0" dirty="0" smtClean="0"/>
              <a:t> </a:t>
            </a:r>
            <a:r>
              <a:rPr lang="en-GB" altLang="en-US" sz="2000" b="0" dirty="0"/>
              <a:t/>
            </a:r>
            <a:br>
              <a:rPr lang="en-GB" altLang="en-US" sz="2000" b="0" dirty="0"/>
            </a:br>
            <a:endParaRPr sz="2000" b="0" dirty="0"/>
          </a:p>
        </p:txBody>
      </p:sp>
      <p:sp>
        <p:nvSpPr>
          <p:cNvPr id="236" name="Shape 236"/>
          <p:cNvSpPr/>
          <p:nvPr/>
        </p:nvSpPr>
        <p:spPr>
          <a:xfrm>
            <a:off x="602947" y="2452228"/>
            <a:ext cx="285919" cy="273005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0" name="Shape 240"/>
          <p:cNvGrpSpPr/>
          <p:nvPr/>
        </p:nvGrpSpPr>
        <p:grpSpPr>
          <a:xfrm rot="1057025">
            <a:off x="210998" y="540093"/>
            <a:ext cx="809251" cy="809312"/>
            <a:chOff x="570875" y="4322250"/>
            <a:chExt cx="443300" cy="443325"/>
          </a:xfrm>
        </p:grpSpPr>
        <p:sp>
          <p:nvSpPr>
            <p:cNvPr id="241" name="Shape 24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Shape 24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Shape 24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Shape 24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Shape 245"/>
          <p:cNvSpPr/>
          <p:nvPr/>
        </p:nvSpPr>
        <p:spPr>
          <a:xfrm rot="2466748">
            <a:off x="8536158" y="439150"/>
            <a:ext cx="397233" cy="379291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Shape 247"/>
          <p:cNvSpPr/>
          <p:nvPr/>
        </p:nvSpPr>
        <p:spPr>
          <a:xfrm rot="2926271">
            <a:off x="8711373" y="2202139"/>
            <a:ext cx="214097" cy="204427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6579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Learn-Its</a:t>
            </a:r>
            <a:endParaRPr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8" t="12469" r="7037" b="7188"/>
          <a:stretch>
            <a:fillRect/>
          </a:stretch>
        </p:blipFill>
        <p:spPr bwMode="auto">
          <a:xfrm>
            <a:off x="1475656" y="1131590"/>
            <a:ext cx="5904656" cy="3990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CLIC</a:t>
            </a:r>
            <a:endParaRPr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4" t="12408" r="6966" b="7639"/>
          <a:stretch>
            <a:fillRect/>
          </a:stretch>
        </p:blipFill>
        <p:spPr bwMode="auto">
          <a:xfrm>
            <a:off x="1620441" y="1059582"/>
            <a:ext cx="5615855" cy="394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24328" y="4155926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CLIC 15 (of 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071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SAFE</a:t>
            </a:r>
            <a:endParaRPr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2" t="16254" r="21437" b="8572"/>
          <a:stretch/>
        </p:blipFill>
        <p:spPr bwMode="auto">
          <a:xfrm>
            <a:off x="1979712" y="1059582"/>
            <a:ext cx="4722687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457200" y="1203598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Learn-Its</a:t>
            </a:r>
          </a:p>
          <a:p>
            <a:pPr marL="0" lvl="0" indent="0">
              <a:buNone/>
            </a:pPr>
            <a:r>
              <a:rPr lang="en" dirty="0" smtClean="0"/>
              <a:t>Times Tables</a:t>
            </a:r>
            <a:br>
              <a:rPr lang="en" dirty="0" smtClean="0"/>
            </a:br>
            <a:r>
              <a:rPr lang="en" dirty="0" smtClean="0"/>
              <a:t>Number bonds</a:t>
            </a:r>
          </a:p>
          <a:p>
            <a:pPr marL="0" lvl="0" indent="0">
              <a:buNone/>
            </a:pPr>
            <a:endParaRPr lang="en" dirty="0" smtClean="0"/>
          </a:p>
          <a:p>
            <a:pPr marL="0" lvl="0" indent="0">
              <a:buNone/>
            </a:pPr>
            <a:r>
              <a:rPr lang="en-GB" altLang="en-US" dirty="0">
                <a:latin typeface="Comic Sans MS" pitchFamily="66" charset="0"/>
              </a:rPr>
              <a:t>Help your child practise their ‘Learn Its’ at home. Introduce </a:t>
            </a:r>
            <a:r>
              <a:rPr lang="en-GB" altLang="en-US" dirty="0" smtClean="0">
                <a:latin typeface="Comic Sans MS" pitchFamily="66" charset="0"/>
              </a:rPr>
              <a:t>1, 2 </a:t>
            </a:r>
            <a:r>
              <a:rPr lang="en-GB" altLang="en-US" dirty="0">
                <a:latin typeface="Comic Sans MS" pitchFamily="66" charset="0"/>
              </a:rPr>
              <a:t>or </a:t>
            </a:r>
            <a:r>
              <a:rPr lang="en-GB" altLang="en-US" dirty="0" smtClean="0">
                <a:latin typeface="Comic Sans MS" pitchFamily="66" charset="0"/>
              </a:rPr>
              <a:t>even 3 </a:t>
            </a:r>
            <a:r>
              <a:rPr lang="en-GB" altLang="en-US" dirty="0">
                <a:latin typeface="Comic Sans MS" pitchFamily="66" charset="0"/>
              </a:rPr>
              <a:t>new facts each </a:t>
            </a:r>
            <a:r>
              <a:rPr lang="en-GB" altLang="en-US" dirty="0" smtClean="0">
                <a:latin typeface="Comic Sans MS" pitchFamily="66" charset="0"/>
              </a:rPr>
              <a:t>week.</a:t>
            </a:r>
            <a:endParaRPr dirty="0">
              <a:solidFill>
                <a:srgbClr val="7BD100"/>
              </a:solidFill>
            </a:endParaRPr>
          </a:p>
        </p:txBody>
      </p:sp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6084168" y="113159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Encourage, support &amp; praise</a:t>
            </a:r>
            <a:endParaRPr b="1" dirty="0">
              <a:solidFill>
                <a:srgbClr val="7BD100"/>
              </a:solidFill>
            </a:endParaRPr>
          </a:p>
          <a:p>
            <a:pPr marL="0" indent="0">
              <a:buNone/>
            </a:pPr>
            <a:r>
              <a:rPr lang="en-GB" altLang="en-US" dirty="0" smtClean="0">
                <a:latin typeface="Comic Sans MS" pitchFamily="66" charset="0"/>
              </a:rPr>
              <a:t>Support </a:t>
            </a:r>
            <a:r>
              <a:rPr lang="en-GB" altLang="en-US" dirty="0">
                <a:latin typeface="Comic Sans MS" pitchFamily="66" charset="0"/>
              </a:rPr>
              <a:t>with homework using the examples given by the teacher. Ask your child to </a:t>
            </a:r>
            <a:r>
              <a:rPr lang="en-GB" altLang="en-US" u="sng" dirty="0">
                <a:latin typeface="Comic Sans MS" pitchFamily="66" charset="0"/>
              </a:rPr>
              <a:t>talk</a:t>
            </a:r>
            <a:r>
              <a:rPr lang="en-GB" altLang="en-US" dirty="0">
                <a:latin typeface="Comic Sans MS" pitchFamily="66" charset="0"/>
              </a:rPr>
              <a:t> through the examples and relate this to work they have been doing in class – </a:t>
            </a:r>
            <a:r>
              <a:rPr lang="en-GB" altLang="en-US" b="1" dirty="0">
                <a:latin typeface="Comic Sans MS" pitchFamily="66" charset="0"/>
              </a:rPr>
              <a:t>encourage them to teach you!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3" name="Shape 263"/>
          <p:cNvSpPr txBox="1">
            <a:spLocks noGrp="1"/>
          </p:cNvSpPr>
          <p:nvPr>
            <p:ph type="body" idx="3"/>
          </p:nvPr>
        </p:nvSpPr>
        <p:spPr>
          <a:xfrm>
            <a:off x="3203848" y="113159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Practice</a:t>
            </a:r>
            <a:endParaRPr b="1" dirty="0">
              <a:solidFill>
                <a:srgbClr val="7BD100"/>
              </a:solidFill>
            </a:endParaRP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dirty="0" smtClean="0"/>
              <a:t>Create, download, alter, flip any numeracy questions you see. </a:t>
            </a:r>
            <a:br>
              <a:rPr lang="en" dirty="0" smtClean="0"/>
            </a:br>
            <a:r>
              <a:rPr lang="en" dirty="0" smtClean="0"/>
              <a:t>16 ? 7 = 9</a:t>
            </a:r>
            <a:br>
              <a:rPr lang="en" dirty="0" smtClean="0"/>
            </a:br>
            <a:r>
              <a:rPr lang="en" dirty="0" smtClean="0"/>
              <a:t> 5 + ? = 12</a:t>
            </a:r>
            <a:br>
              <a:rPr lang="en" dirty="0" smtClean="0"/>
            </a:br>
            <a:r>
              <a:rPr lang="en" dirty="0" smtClean="0"/>
              <a:t/>
            </a:r>
            <a:br>
              <a:rPr lang="en" dirty="0" smtClean="0"/>
            </a:br>
            <a:r>
              <a:rPr lang="en" sz="1600" i="1" dirty="0" smtClean="0"/>
              <a:t>Approx. how many people are in Asda right now?</a:t>
            </a:r>
            <a:br>
              <a:rPr lang="en" sz="1600" i="1" dirty="0" smtClean="0"/>
            </a:br>
            <a:r>
              <a:rPr lang="en" sz="1600" i="1" dirty="0" smtClean="0"/>
              <a:t>How tall is that door?</a:t>
            </a:r>
            <a:br>
              <a:rPr lang="en" sz="1600" i="1" dirty="0" smtClean="0"/>
            </a:br>
            <a:r>
              <a:rPr lang="en" sz="1600" i="1" dirty="0" smtClean="0"/>
              <a:t>What is the opposite of multiplication?</a:t>
            </a:r>
            <a:endParaRPr sz="1600" i="1" dirty="0"/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63625"/>
          </a:xfrm>
        </p:spPr>
        <p:txBody>
          <a:bodyPr/>
          <a:lstStyle/>
          <a:p>
            <a:pPr eaLnBrk="1" hangingPunct="1"/>
            <a:r>
              <a:rPr lang="en-GB" altLang="en-US" b="1" smtClean="0">
                <a:latin typeface="Comic Sans MS" pitchFamily="66" charset="0"/>
              </a:rPr>
              <a:t>How can I support my child?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6084168" y="113159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GB" b="1" dirty="0" smtClean="0">
                <a:solidFill>
                  <a:srgbClr val="7BD100"/>
                </a:solidFill>
              </a:rPr>
              <a:t>Parents’ handbook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sz="1400" dirty="0" smtClean="0">
                <a:solidFill>
                  <a:schemeClr val="bg1">
                    <a:lumMod val="65000"/>
                  </a:schemeClr>
                </a:solidFill>
              </a:rPr>
              <a:t>Techniques, methods and procedures we use at YGC</a:t>
            </a: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New curriculum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sz="1400" dirty="0" smtClean="0">
                <a:solidFill>
                  <a:schemeClr val="bg1">
                    <a:lumMod val="65000"/>
                  </a:schemeClr>
                </a:solidFill>
              </a:rPr>
              <a:t>Get familiar with the requirements of the new curriculum</a:t>
            </a: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Vocabulary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sz="1400" dirty="0" smtClean="0">
                <a:solidFill>
                  <a:schemeClr val="bg1">
                    <a:lumMod val="65000"/>
                  </a:schemeClr>
                </a:solidFill>
              </a:rPr>
              <a:t>Bilingual vocabulary</a:t>
            </a: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Printable worksheets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sz="1400" dirty="0" smtClean="0">
                <a:solidFill>
                  <a:schemeClr val="bg1">
                    <a:lumMod val="65000"/>
                  </a:schemeClr>
                </a:solidFill>
              </a:rPr>
              <a:t>Endless worksheet fun!</a:t>
            </a:r>
            <a:endParaRPr lang="en-GB" altLang="en-US" b="1" dirty="0">
              <a:latin typeface="Comic Sans MS" pitchFamily="66" charset="0"/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64554"/>
            <a:ext cx="8229600" cy="1063625"/>
          </a:xfrm>
        </p:spPr>
        <p:txBody>
          <a:bodyPr/>
          <a:lstStyle/>
          <a:p>
            <a:pPr eaLnBrk="1" hangingPunct="1"/>
            <a:r>
              <a:rPr lang="en-GB" altLang="en-US" b="1" dirty="0" smtClean="0">
                <a:latin typeface="Comic Sans MS" pitchFamily="66" charset="0"/>
              </a:rPr>
              <a:t>How can I find resources to support my child?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8" r="31036"/>
          <a:stretch/>
        </p:blipFill>
        <p:spPr bwMode="auto">
          <a:xfrm>
            <a:off x="19948" y="1131590"/>
            <a:ext cx="5344140" cy="3975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9632" y="555526"/>
            <a:ext cx="6514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>
                <a:latin typeface="Arial Narrow" panose="020B0606020202030204" pitchFamily="34" charset="0"/>
                <a:hlinkClick r:id="rId4"/>
              </a:rPr>
              <a:t>https://www.ysgolgymraegcaerffili.co.uk/cymorth-rhifedd-numeracy-support/</a:t>
            </a:r>
            <a:endParaRPr lang="en-GB" sz="1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617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6084168" y="113159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GB" b="1" dirty="0" smtClean="0">
                <a:solidFill>
                  <a:srgbClr val="7BD100"/>
                </a:solidFill>
              </a:rPr>
              <a:t>Programme of Study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Numeracy Framework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Maths resources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Practice papers</a:t>
            </a:r>
            <a:endParaRPr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64554"/>
            <a:ext cx="8229600" cy="1063625"/>
          </a:xfrm>
        </p:spPr>
        <p:txBody>
          <a:bodyPr/>
          <a:lstStyle/>
          <a:p>
            <a:pPr eaLnBrk="1" hangingPunct="1"/>
            <a:r>
              <a:rPr lang="en-GB" altLang="en-US" b="1" dirty="0" smtClean="0">
                <a:latin typeface="Comic Sans MS" pitchFamily="66" charset="0"/>
              </a:rPr>
              <a:t>How can I find resources to support my child?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9632" y="555526"/>
            <a:ext cx="6514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>
                <a:latin typeface="Arial Narrow" panose="020B0606020202030204" pitchFamily="34" charset="0"/>
                <a:hlinkClick r:id="rId3"/>
              </a:rPr>
              <a:t>https://www.ysgolgymraegcaerffili.co.uk/cymorth-rhifedd-numeracy-support/</a:t>
            </a:r>
            <a:endParaRPr lang="en-GB" sz="1800" dirty="0">
              <a:latin typeface="Arial Narrow" panose="020B0606020202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5" r="23005"/>
          <a:stretch/>
        </p:blipFill>
        <p:spPr bwMode="auto">
          <a:xfrm>
            <a:off x="35496" y="1059582"/>
            <a:ext cx="603981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2382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6084168" y="113159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GB" b="1" dirty="0" smtClean="0">
                <a:solidFill>
                  <a:srgbClr val="7BD100"/>
                </a:solidFill>
              </a:rPr>
              <a:t>Sample Learn-Its</a:t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endParaRPr lang="en-GB" b="1" dirty="0" smtClean="0">
              <a:solidFill>
                <a:srgbClr val="7BD100"/>
              </a:solidFill>
            </a:endParaRPr>
          </a:p>
          <a:p>
            <a:pPr marL="0" lvl="0" indent="0">
              <a:buNone/>
            </a:pPr>
            <a:endParaRPr lang="en-GB" b="1" dirty="0">
              <a:solidFill>
                <a:srgbClr val="7BD100"/>
              </a:solidFill>
            </a:endParaRPr>
          </a:p>
          <a:p>
            <a:pPr marL="0" lvl="0" indent="0">
              <a:buNone/>
            </a:pPr>
            <a:endParaRPr lang="en-GB" b="1" dirty="0" smtClean="0">
              <a:solidFill>
                <a:srgbClr val="7BD100"/>
              </a:solidFill>
            </a:endParaRPr>
          </a:p>
          <a:p>
            <a:pPr marL="0" lvl="0" indent="0">
              <a:buNone/>
            </a:pPr>
            <a:endParaRPr lang="en-GB" b="1" dirty="0">
              <a:solidFill>
                <a:srgbClr val="7BD100"/>
              </a:solidFill>
            </a:endParaRPr>
          </a:p>
          <a:p>
            <a:pPr marL="0" lvl="0" indent="0">
              <a:buNone/>
            </a:pPr>
            <a:endParaRPr lang="en-GB" b="1" dirty="0" smtClean="0">
              <a:solidFill>
                <a:srgbClr val="7BD100"/>
              </a:solidFill>
            </a:endParaRPr>
          </a:p>
          <a:p>
            <a:pPr marL="0" lvl="0" indent="0">
              <a:buNone/>
            </a:pPr>
            <a:endParaRPr lang="en-GB" b="1" dirty="0">
              <a:solidFill>
                <a:srgbClr val="7BD100"/>
              </a:solidFill>
            </a:endParaRPr>
          </a:p>
          <a:p>
            <a:pPr marL="0" lvl="0" indent="0">
              <a:buNone/>
            </a:pPr>
            <a:r>
              <a:rPr lang="en-GB" b="1" dirty="0" smtClean="0">
                <a:solidFill>
                  <a:srgbClr val="7BD100"/>
                </a:solidFill>
              </a:rPr>
              <a:t/>
            </a:r>
            <a:br>
              <a:rPr lang="en-GB" b="1" dirty="0" smtClean="0">
                <a:solidFill>
                  <a:srgbClr val="7BD100"/>
                </a:solidFill>
              </a:rPr>
            </a:br>
            <a:r>
              <a:rPr lang="en-GB" b="1" dirty="0" smtClean="0">
                <a:solidFill>
                  <a:srgbClr val="7BD100"/>
                </a:solidFill>
              </a:rPr>
              <a:t>Sample Welsh Govt. Reasoning and Procedural papers</a:t>
            </a:r>
            <a:endParaRPr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64554"/>
            <a:ext cx="8229600" cy="1063625"/>
          </a:xfrm>
        </p:spPr>
        <p:txBody>
          <a:bodyPr/>
          <a:lstStyle/>
          <a:p>
            <a:pPr eaLnBrk="1" hangingPunct="1"/>
            <a:r>
              <a:rPr lang="en-GB" altLang="en-US" b="1" dirty="0" smtClean="0">
                <a:latin typeface="Comic Sans MS" pitchFamily="66" charset="0"/>
              </a:rPr>
              <a:t>How can I find resources to support my child?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9632" y="555526"/>
            <a:ext cx="6514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>
                <a:latin typeface="Arial Narrow" panose="020B0606020202030204" pitchFamily="34" charset="0"/>
                <a:hlinkClick r:id="rId3"/>
              </a:rPr>
              <a:t>https://www.ysgolgymraegcaerffili.co.uk/cymorth-rhifedd-numeracy-support/</a:t>
            </a:r>
            <a:endParaRPr lang="en-GB" sz="1800" dirty="0">
              <a:latin typeface="Arial Narrow" panose="020B0606020202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2" r="28321"/>
          <a:stretch/>
        </p:blipFill>
        <p:spPr bwMode="auto">
          <a:xfrm>
            <a:off x="22882" y="1059582"/>
            <a:ext cx="5701246" cy="4059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7070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Any questions?</a:t>
            </a:r>
            <a:endParaRPr dirty="0"/>
          </a:p>
        </p:txBody>
      </p:sp>
      <p:sp>
        <p:nvSpPr>
          <p:cNvPr id="281" name="Shape 281"/>
          <p:cNvSpPr/>
          <p:nvPr/>
        </p:nvSpPr>
        <p:spPr>
          <a:xfrm>
            <a:off x="3277275" y="1761625"/>
            <a:ext cx="2589300" cy="2589300"/>
          </a:xfrm>
          <a:prstGeom prst="donut">
            <a:avLst>
              <a:gd name="adj" fmla="val 217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2" name="Shape 282"/>
          <p:cNvSpPr/>
          <p:nvPr/>
        </p:nvSpPr>
        <p:spPr>
          <a:xfrm>
            <a:off x="1515650" y="1999025"/>
            <a:ext cx="2133000" cy="2133000"/>
          </a:xfrm>
          <a:prstGeom prst="frame">
            <a:avLst>
              <a:gd name="adj1" fmla="val 241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3" name="Shape 283"/>
          <p:cNvSpPr/>
          <p:nvPr/>
        </p:nvSpPr>
        <p:spPr>
          <a:xfrm>
            <a:off x="5495350" y="1999025"/>
            <a:ext cx="2133000" cy="2133000"/>
          </a:xfrm>
          <a:prstGeom prst="frame">
            <a:avLst>
              <a:gd name="adj1" fmla="val 241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ras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446</Words>
  <Application>Microsoft Office PowerPoint</Application>
  <PresentationFormat>On-screen Show (16:9)</PresentationFormat>
  <Paragraphs>87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Narrow</vt:lpstr>
      <vt:lpstr>Calibri</vt:lpstr>
      <vt:lpstr>Varela Round</vt:lpstr>
      <vt:lpstr>Courier New</vt:lpstr>
      <vt:lpstr>Comic Sans MS</vt:lpstr>
      <vt:lpstr>Iras template</vt:lpstr>
      <vt:lpstr>Croeso a bore da!</vt:lpstr>
      <vt:lpstr>Today’s aims</vt:lpstr>
      <vt:lpstr>“Numeracy standards in this school are excellent.”</vt:lpstr>
      <vt:lpstr>Reasons</vt:lpstr>
      <vt:lpstr>Why Big Maths?</vt:lpstr>
      <vt:lpstr>Big Maths characters</vt:lpstr>
      <vt:lpstr>Consistency</vt:lpstr>
      <vt:lpstr>Consistency</vt:lpstr>
      <vt:lpstr>What is CLIC?</vt:lpstr>
      <vt:lpstr>CLIC</vt:lpstr>
      <vt:lpstr>PowerPoint Presentation</vt:lpstr>
      <vt:lpstr>Weekly assessments?!  Pupils don’t see them as tests.</vt:lpstr>
      <vt:lpstr>Weekly assessments  1. Learn Its – timed challenge where children answer questions. The aim is to beat their previous score.  2. CLIC – 10 questions relating to concepts taught at children’s individual level. Once they have scored 10 out of 10 three weeks in a row, they move on to the next level e.g. CLIC 12  3. SAFE – Shape, Amount, Fractions, Explaining Data  4. Problem solving &amp; reasoning activities – opportunities to apply strategies  </vt:lpstr>
      <vt:lpstr>Learn-Its</vt:lpstr>
      <vt:lpstr>CLIC</vt:lpstr>
      <vt:lpstr>SAFE</vt:lpstr>
      <vt:lpstr>How can I support my child?</vt:lpstr>
      <vt:lpstr>How can I find resources to support my child?</vt:lpstr>
      <vt:lpstr>How can I find resources to support my child?</vt:lpstr>
      <vt:lpstr>How can I find resources to support my child?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R Jones</dc:creator>
  <cp:lastModifiedBy>YGCP TEACHER</cp:lastModifiedBy>
  <cp:revision>47</cp:revision>
  <dcterms:modified xsi:type="dcterms:W3CDTF">2020-02-12T07:41:55Z</dcterms:modified>
</cp:coreProperties>
</file>