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</p:sldMasterIdLst>
  <p:notesMasterIdLst>
    <p:notesMasterId r:id="rId21"/>
  </p:notesMasterIdLst>
  <p:sldIdLst>
    <p:sldId id="258" r:id="rId2"/>
    <p:sldId id="261" r:id="rId3"/>
    <p:sldId id="286" r:id="rId4"/>
    <p:sldId id="256" r:id="rId5"/>
    <p:sldId id="257" r:id="rId6"/>
    <p:sldId id="290" r:id="rId7"/>
    <p:sldId id="291" r:id="rId8"/>
    <p:sldId id="260" r:id="rId9"/>
    <p:sldId id="259" r:id="rId10"/>
    <p:sldId id="292" r:id="rId11"/>
    <p:sldId id="262" r:id="rId12"/>
    <p:sldId id="293" r:id="rId13"/>
    <p:sldId id="263" r:id="rId14"/>
    <p:sldId id="294" r:id="rId15"/>
    <p:sldId id="265" r:id="rId16"/>
    <p:sldId id="264" r:id="rId17"/>
    <p:sldId id="287" r:id="rId18"/>
    <p:sldId id="288" r:id="rId19"/>
    <p:sldId id="267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Varela Round" panose="020B0604020202020204" charset="-79"/>
      <p:regular r:id="rId26"/>
    </p:embeddedFont>
    <p:embeddedFont>
      <p:font typeface="Comic Sans MS" panose="030F0702030302020204" pitchFamily="66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E32D7270-8938-4C19-A6E7-527957A737F6}">
  <a:tblStyle styleId="{E32D7270-8938-4C19-A6E7-527957A737F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7" d="100"/>
          <a:sy n="97" d="100"/>
        </p:scale>
        <p:origin x="-594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8658338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Shape 2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Shape 2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-25" y="0"/>
            <a:ext cx="9144000" cy="514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068850" y="1991825"/>
            <a:ext cx="50064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7613863" y="4623011"/>
            <a:ext cx="559200" cy="559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Shape 12"/>
          <p:cNvSpPr/>
          <p:nvPr/>
        </p:nvSpPr>
        <p:spPr>
          <a:xfrm rot="2700000">
            <a:off x="24133" y="2719061"/>
            <a:ext cx="542634" cy="54263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 rot="2700000">
            <a:off x="8500119" y="1033337"/>
            <a:ext cx="805677" cy="805677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544450" y="1432591"/>
            <a:ext cx="625800" cy="6258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Shape 15"/>
          <p:cNvSpPr/>
          <p:nvPr/>
        </p:nvSpPr>
        <p:spPr>
          <a:xfrm rot="-1799860">
            <a:off x="8472675" y="3105703"/>
            <a:ext cx="607243" cy="607243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Shape 16"/>
          <p:cNvSpPr/>
          <p:nvPr/>
        </p:nvSpPr>
        <p:spPr>
          <a:xfrm rot="-1527899">
            <a:off x="453203" y="3864921"/>
            <a:ext cx="901480" cy="90148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1775778" y="3374078"/>
            <a:ext cx="450000" cy="4500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7505617" y="831025"/>
            <a:ext cx="436800" cy="4368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 rot="-722907">
            <a:off x="1483696" y="647226"/>
            <a:ext cx="648178" cy="64817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6772950" y="-36363"/>
            <a:ext cx="398100" cy="398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Shape 21"/>
          <p:cNvSpPr/>
          <p:nvPr/>
        </p:nvSpPr>
        <p:spPr>
          <a:xfrm rot="1498435">
            <a:off x="553712" y="273510"/>
            <a:ext cx="386542" cy="386542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7040268" y="3312272"/>
            <a:ext cx="573600" cy="5736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2893300" y="2099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>
            <a:off x="2423393" y="4259284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Shape 25"/>
          <p:cNvSpPr/>
          <p:nvPr/>
        </p:nvSpPr>
        <p:spPr>
          <a:xfrm>
            <a:off x="4029015" y="425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7701275" y="214850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415225" y="444955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Shape 28"/>
          <p:cNvSpPr/>
          <p:nvPr/>
        </p:nvSpPr>
        <p:spPr>
          <a:xfrm>
            <a:off x="1479240" y="22205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Shape 29"/>
          <p:cNvSpPr/>
          <p:nvPr/>
        </p:nvSpPr>
        <p:spPr>
          <a:xfrm>
            <a:off x="5371265" y="4390604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Shape 30"/>
          <p:cNvSpPr/>
          <p:nvPr/>
        </p:nvSpPr>
        <p:spPr>
          <a:xfrm rot="-2700000">
            <a:off x="6337338" y="4348472"/>
            <a:ext cx="260074" cy="26007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5567943" y="263309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/>
          <p:nvPr/>
        </p:nvSpPr>
        <p:spPr>
          <a:xfrm>
            <a:off x="-25" y="0"/>
            <a:ext cx="9144000" cy="514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Shape 34"/>
          <p:cNvSpPr/>
          <p:nvPr/>
        </p:nvSpPr>
        <p:spPr>
          <a:xfrm>
            <a:off x="7613863" y="4623011"/>
            <a:ext cx="559200" cy="559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Shape 35"/>
          <p:cNvSpPr/>
          <p:nvPr/>
        </p:nvSpPr>
        <p:spPr>
          <a:xfrm rot="2700000">
            <a:off x="24133" y="2719061"/>
            <a:ext cx="542634" cy="54263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Shape 36"/>
          <p:cNvSpPr/>
          <p:nvPr/>
        </p:nvSpPr>
        <p:spPr>
          <a:xfrm rot="2700000">
            <a:off x="8500119" y="1033337"/>
            <a:ext cx="805677" cy="805677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/>
          <p:nvPr/>
        </p:nvSpPr>
        <p:spPr>
          <a:xfrm>
            <a:off x="544450" y="1432591"/>
            <a:ext cx="625800" cy="6258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 rot="-1799860">
            <a:off x="8472675" y="3105703"/>
            <a:ext cx="607243" cy="607243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Shape 39"/>
          <p:cNvSpPr/>
          <p:nvPr/>
        </p:nvSpPr>
        <p:spPr>
          <a:xfrm rot="-1527899">
            <a:off x="453203" y="3864921"/>
            <a:ext cx="901480" cy="90148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1775778" y="3374078"/>
            <a:ext cx="450000" cy="4500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505617" y="831025"/>
            <a:ext cx="436800" cy="4368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Shape 42"/>
          <p:cNvSpPr/>
          <p:nvPr/>
        </p:nvSpPr>
        <p:spPr>
          <a:xfrm rot="-722907">
            <a:off x="1483696" y="647226"/>
            <a:ext cx="648178" cy="64817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6772950" y="-36363"/>
            <a:ext cx="398100" cy="398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Shape 44"/>
          <p:cNvSpPr/>
          <p:nvPr/>
        </p:nvSpPr>
        <p:spPr>
          <a:xfrm rot="1498435">
            <a:off x="553712" y="273510"/>
            <a:ext cx="386542" cy="386542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040268" y="3312272"/>
            <a:ext cx="573600" cy="5736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Shape 46"/>
          <p:cNvSpPr/>
          <p:nvPr/>
        </p:nvSpPr>
        <p:spPr>
          <a:xfrm>
            <a:off x="2893300" y="2099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>
            <a:off x="2423393" y="4259284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Shape 48"/>
          <p:cNvSpPr/>
          <p:nvPr/>
        </p:nvSpPr>
        <p:spPr>
          <a:xfrm>
            <a:off x="4029015" y="425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Shape 49"/>
          <p:cNvSpPr/>
          <p:nvPr/>
        </p:nvSpPr>
        <p:spPr>
          <a:xfrm>
            <a:off x="7701275" y="214850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Shape 50"/>
          <p:cNvSpPr/>
          <p:nvPr/>
        </p:nvSpPr>
        <p:spPr>
          <a:xfrm>
            <a:off x="3415225" y="4449550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Shape 51"/>
          <p:cNvSpPr/>
          <p:nvPr/>
        </p:nvSpPr>
        <p:spPr>
          <a:xfrm>
            <a:off x="1479240" y="22205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5371265" y="4390604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Shape 53"/>
          <p:cNvSpPr/>
          <p:nvPr/>
        </p:nvSpPr>
        <p:spPr>
          <a:xfrm rot="-2700000">
            <a:off x="6337338" y="4348472"/>
            <a:ext cx="260074" cy="26007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5567943" y="263309"/>
            <a:ext cx="260100" cy="2601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ctrTitle"/>
          </p:nvPr>
        </p:nvSpPr>
        <p:spPr>
          <a:xfrm>
            <a:off x="2068850" y="1354750"/>
            <a:ext cx="5006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ubTitle" idx="1"/>
          </p:nvPr>
        </p:nvSpPr>
        <p:spPr>
          <a:xfrm>
            <a:off x="2961650" y="2992450"/>
            <a:ext cx="32208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57" name="Shape 57"/>
          <p:cNvSpPr/>
          <p:nvPr/>
        </p:nvSpPr>
        <p:spPr>
          <a:xfrm>
            <a:off x="4409077" y="2598899"/>
            <a:ext cx="325800" cy="325800"/>
          </a:xfrm>
          <a:prstGeom prst="mathMultiply">
            <a:avLst>
              <a:gd name="adj1" fmla="val 2352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bg>
      <p:bgPr>
        <a:solidFill>
          <a:srgbClr val="FFFFFF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2032675" y="2161800"/>
            <a:ext cx="50787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60" name="Shape 60"/>
          <p:cNvSpPr txBox="1"/>
          <p:nvPr/>
        </p:nvSpPr>
        <p:spPr>
          <a:xfrm>
            <a:off x="3593400" y="7051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7BD100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  <a:endParaRPr sz="960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61" name="Shape 61"/>
          <p:cNvSpPr/>
          <p:nvPr/>
        </p:nvSpPr>
        <p:spPr>
          <a:xfrm>
            <a:off x="7613863" y="4623011"/>
            <a:ext cx="559200" cy="559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Shape 62"/>
          <p:cNvSpPr/>
          <p:nvPr/>
        </p:nvSpPr>
        <p:spPr>
          <a:xfrm rot="2700000">
            <a:off x="24133" y="2719061"/>
            <a:ext cx="542634" cy="542634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Shape 63"/>
          <p:cNvSpPr/>
          <p:nvPr/>
        </p:nvSpPr>
        <p:spPr>
          <a:xfrm rot="2700000">
            <a:off x="8500119" y="1033337"/>
            <a:ext cx="805677" cy="805677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Shape 64"/>
          <p:cNvSpPr/>
          <p:nvPr/>
        </p:nvSpPr>
        <p:spPr>
          <a:xfrm>
            <a:off x="544450" y="1432591"/>
            <a:ext cx="625800" cy="6258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Shape 65"/>
          <p:cNvSpPr/>
          <p:nvPr/>
        </p:nvSpPr>
        <p:spPr>
          <a:xfrm rot="-1799860">
            <a:off x="8472675" y="3105703"/>
            <a:ext cx="607243" cy="607243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Shape 66"/>
          <p:cNvSpPr/>
          <p:nvPr/>
        </p:nvSpPr>
        <p:spPr>
          <a:xfrm rot="-1527899">
            <a:off x="453203" y="3864921"/>
            <a:ext cx="901480" cy="90148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1775778" y="3374078"/>
            <a:ext cx="450000" cy="4500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7505617" y="831025"/>
            <a:ext cx="436800" cy="4368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Shape 69"/>
          <p:cNvSpPr/>
          <p:nvPr/>
        </p:nvSpPr>
        <p:spPr>
          <a:xfrm rot="-722907">
            <a:off x="1483696" y="647226"/>
            <a:ext cx="648178" cy="648178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6772950" y="-36363"/>
            <a:ext cx="398100" cy="3981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 rot="1498435">
            <a:off x="553712" y="273510"/>
            <a:ext cx="386542" cy="386542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7040268" y="3312272"/>
            <a:ext cx="573600" cy="5736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2893300" y="209975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Shape 74"/>
          <p:cNvSpPr/>
          <p:nvPr/>
        </p:nvSpPr>
        <p:spPr>
          <a:xfrm>
            <a:off x="2423393" y="4259284"/>
            <a:ext cx="260100" cy="2601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029015" y="425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701275" y="2148500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3415225" y="4449550"/>
            <a:ext cx="268200" cy="268200"/>
          </a:xfrm>
          <a:prstGeom prst="donut">
            <a:avLst>
              <a:gd name="adj" fmla="val 310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Shape 78"/>
          <p:cNvSpPr/>
          <p:nvPr/>
        </p:nvSpPr>
        <p:spPr>
          <a:xfrm>
            <a:off x="1479240" y="22205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Shape 79"/>
          <p:cNvSpPr/>
          <p:nvPr/>
        </p:nvSpPr>
        <p:spPr>
          <a:xfrm>
            <a:off x="5371265" y="4390604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Shape 80"/>
          <p:cNvSpPr/>
          <p:nvPr/>
        </p:nvSpPr>
        <p:spPr>
          <a:xfrm rot="-2700000">
            <a:off x="6337338" y="4348472"/>
            <a:ext cx="260074" cy="260074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Shape 81"/>
          <p:cNvSpPr/>
          <p:nvPr/>
        </p:nvSpPr>
        <p:spPr>
          <a:xfrm>
            <a:off x="5567943" y="263309"/>
            <a:ext cx="260100" cy="260100"/>
          </a:xfrm>
          <a:prstGeom prst="frame">
            <a:avLst>
              <a:gd name="adj1" fmla="val 288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Shape 84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868550" y="1411400"/>
            <a:ext cx="7407000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406400">
              <a:spcBef>
                <a:spcPts val="600"/>
              </a:spcBef>
              <a:spcAft>
                <a:spcPts val="0"/>
              </a:spcAft>
              <a:buSzPts val="2800"/>
              <a:buChar char="×"/>
              <a:defRPr sz="2800"/>
            </a:lvl1pPr>
            <a:lvl2pPr marL="914400" lvl="1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2pPr>
            <a:lvl3pPr marL="1371600" lvl="2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3pPr>
            <a:lvl4pPr marL="1828800" lvl="3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4pPr>
            <a:lvl5pPr marL="2286000" lvl="4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5pPr>
            <a:lvl6pPr marL="2743200" lvl="5" indent="-406400">
              <a:spcBef>
                <a:spcPts val="0"/>
              </a:spcBef>
              <a:spcAft>
                <a:spcPts val="0"/>
              </a:spcAft>
              <a:buSzPts val="2800"/>
              <a:buChar char="×"/>
              <a:defRPr sz="2800"/>
            </a:lvl6pPr>
            <a:lvl7pPr marL="3200400" lvl="6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7pPr>
            <a:lvl8pPr marL="3657600" lvl="7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8pPr>
            <a:lvl9pPr marL="4114800" lvl="8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9pPr>
          </a:lstStyle>
          <a:p>
            <a:endParaRPr/>
          </a:p>
        </p:txBody>
      </p:sp>
      <p:sp>
        <p:nvSpPr>
          <p:cNvPr id="87" name="Shape 87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Shape 88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Shape 89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Shape 90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Shape 91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Shape 92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Shape 93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Shape 94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Shape 95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Shape 96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Shape 101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Shape 102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Shape 104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Shape 106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Shape 107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Shape 109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Shape 110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Shape 111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Shape 112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Shape 113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717750" y="1357125"/>
            <a:ext cx="3741600" cy="3568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2"/>
          </p:nvPr>
        </p:nvSpPr>
        <p:spPr>
          <a:xfrm>
            <a:off x="4684654" y="1357125"/>
            <a:ext cx="3741600" cy="3568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×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×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Shape 119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Shape 121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Shape 122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Shape 123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Shape 124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Shape 125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Shape 126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Shape 128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Shape 129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Shape 130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Shape 131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457200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body" idx="2"/>
          </p:nvPr>
        </p:nvSpPr>
        <p:spPr>
          <a:xfrm>
            <a:off x="3223964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body" idx="3"/>
          </p:nvPr>
        </p:nvSpPr>
        <p:spPr>
          <a:xfrm>
            <a:off x="5990727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/>
        </p:nvSpPr>
        <p:spPr>
          <a:xfrm>
            <a:off x="-25" y="0"/>
            <a:ext cx="9144000" cy="106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0" y="1063500"/>
            <a:ext cx="9144000" cy="408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600350" y="31917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Shape 140"/>
          <p:cNvSpPr/>
          <p:nvPr/>
        </p:nvSpPr>
        <p:spPr>
          <a:xfrm>
            <a:off x="1771440" y="586479"/>
            <a:ext cx="386100" cy="3861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Shape 141"/>
          <p:cNvSpPr/>
          <p:nvPr/>
        </p:nvSpPr>
        <p:spPr>
          <a:xfrm rot="-1295565">
            <a:off x="1719773" y="-14241"/>
            <a:ext cx="260049" cy="260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7099000" y="-18325"/>
            <a:ext cx="268200" cy="268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Shape 143"/>
          <p:cNvSpPr/>
          <p:nvPr/>
        </p:nvSpPr>
        <p:spPr>
          <a:xfrm rot="1050327">
            <a:off x="7064662" y="770637"/>
            <a:ext cx="385975" cy="385975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Shape 144"/>
          <p:cNvSpPr/>
          <p:nvPr/>
        </p:nvSpPr>
        <p:spPr>
          <a:xfrm rot="1498139">
            <a:off x="8048547" y="796761"/>
            <a:ext cx="260111" cy="26011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Shape 145"/>
          <p:cNvSpPr/>
          <p:nvPr/>
        </p:nvSpPr>
        <p:spPr>
          <a:xfrm>
            <a:off x="272750" y="91451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Shape 146"/>
          <p:cNvSpPr/>
          <p:nvPr/>
        </p:nvSpPr>
        <p:spPr>
          <a:xfrm rot="1222482">
            <a:off x="108247" y="115143"/>
            <a:ext cx="266258" cy="26625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Shape 147"/>
          <p:cNvSpPr/>
          <p:nvPr/>
        </p:nvSpPr>
        <p:spPr>
          <a:xfrm rot="2700000">
            <a:off x="1130105" y="721484"/>
            <a:ext cx="179464" cy="179464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Shape 148"/>
          <p:cNvSpPr/>
          <p:nvPr/>
        </p:nvSpPr>
        <p:spPr>
          <a:xfrm>
            <a:off x="8797925" y="686964"/>
            <a:ext cx="185100" cy="1851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Shape 149"/>
          <p:cNvSpPr/>
          <p:nvPr/>
        </p:nvSpPr>
        <p:spPr>
          <a:xfrm>
            <a:off x="8434357" y="190568"/>
            <a:ext cx="266400" cy="2664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Shape 150"/>
          <p:cNvSpPr/>
          <p:nvPr/>
        </p:nvSpPr>
        <p:spPr>
          <a:xfrm>
            <a:off x="7656287" y="319171"/>
            <a:ext cx="179400" cy="1794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Shape 151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/>
          <p:nvPr/>
        </p:nvSpPr>
        <p:spPr>
          <a:xfrm>
            <a:off x="-25" y="0"/>
            <a:ext cx="9144000" cy="51435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9803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Shape 170"/>
          <p:cNvSpPr/>
          <p:nvPr/>
        </p:nvSpPr>
        <p:spPr>
          <a:xfrm>
            <a:off x="7813718" y="4683129"/>
            <a:ext cx="499200" cy="499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Shape 171"/>
          <p:cNvSpPr/>
          <p:nvPr/>
        </p:nvSpPr>
        <p:spPr>
          <a:xfrm rot="2700000">
            <a:off x="14775" y="2902622"/>
            <a:ext cx="497237" cy="497237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Shape 172"/>
          <p:cNvSpPr/>
          <p:nvPr/>
        </p:nvSpPr>
        <p:spPr>
          <a:xfrm rot="2700000">
            <a:off x="8520218" y="1141799"/>
            <a:ext cx="719128" cy="719128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Shape 173"/>
          <p:cNvSpPr/>
          <p:nvPr/>
        </p:nvSpPr>
        <p:spPr>
          <a:xfrm>
            <a:off x="310640" y="1552220"/>
            <a:ext cx="573600" cy="5736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Shape 174"/>
          <p:cNvSpPr/>
          <p:nvPr/>
        </p:nvSpPr>
        <p:spPr>
          <a:xfrm rot="-1799089">
            <a:off x="8562084" y="3081720"/>
            <a:ext cx="542049" cy="542049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Shape 175"/>
          <p:cNvSpPr/>
          <p:nvPr/>
        </p:nvSpPr>
        <p:spPr>
          <a:xfrm rot="-1528015">
            <a:off x="184406" y="4107717"/>
            <a:ext cx="826066" cy="826066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1240046" y="3562976"/>
            <a:ext cx="412500" cy="4125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7555136" y="603174"/>
            <a:ext cx="389700" cy="3897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 rot="-722532">
            <a:off x="970776" y="658602"/>
            <a:ext cx="593869" cy="593869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Shape 179"/>
          <p:cNvSpPr/>
          <p:nvPr/>
        </p:nvSpPr>
        <p:spPr>
          <a:xfrm>
            <a:off x="7957723" y="-74674"/>
            <a:ext cx="355200" cy="3552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Shape 180"/>
          <p:cNvSpPr/>
          <p:nvPr/>
        </p:nvSpPr>
        <p:spPr>
          <a:xfrm rot="1500134">
            <a:off x="270777" y="190736"/>
            <a:ext cx="354191" cy="354191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Shape 181"/>
          <p:cNvSpPr/>
          <p:nvPr/>
        </p:nvSpPr>
        <p:spPr>
          <a:xfrm>
            <a:off x="7675748" y="3826977"/>
            <a:ext cx="511800" cy="5118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Shape 182"/>
          <p:cNvSpPr/>
          <p:nvPr/>
        </p:nvSpPr>
        <p:spPr>
          <a:xfrm>
            <a:off x="2065152" y="244976"/>
            <a:ext cx="245700" cy="2457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Shape 183"/>
          <p:cNvSpPr/>
          <p:nvPr/>
        </p:nvSpPr>
        <p:spPr>
          <a:xfrm>
            <a:off x="1857705" y="4581900"/>
            <a:ext cx="238500" cy="2385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Shape 184"/>
          <p:cNvSpPr/>
          <p:nvPr/>
        </p:nvSpPr>
        <p:spPr>
          <a:xfrm>
            <a:off x="3015532" y="94100"/>
            <a:ext cx="353700" cy="353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Shape 185"/>
          <p:cNvSpPr/>
          <p:nvPr/>
        </p:nvSpPr>
        <p:spPr>
          <a:xfrm>
            <a:off x="8066932" y="2335938"/>
            <a:ext cx="239400" cy="2394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Shape 186"/>
          <p:cNvSpPr/>
          <p:nvPr/>
        </p:nvSpPr>
        <p:spPr>
          <a:xfrm>
            <a:off x="3200947" y="4718270"/>
            <a:ext cx="245700" cy="245700"/>
          </a:xfrm>
          <a:prstGeom prst="donut">
            <a:avLst>
              <a:gd name="adj" fmla="val 3104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Shape 187"/>
          <p:cNvSpPr/>
          <p:nvPr/>
        </p:nvSpPr>
        <p:spPr>
          <a:xfrm>
            <a:off x="1348282" y="2445799"/>
            <a:ext cx="353700" cy="353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Shape 188"/>
          <p:cNvSpPr/>
          <p:nvPr/>
        </p:nvSpPr>
        <p:spPr>
          <a:xfrm>
            <a:off x="5643076" y="4619286"/>
            <a:ext cx="344700" cy="344700"/>
          </a:xfrm>
          <a:prstGeom prst="mathMultiply">
            <a:avLst>
              <a:gd name="adj1" fmla="val 23520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Shape 189"/>
          <p:cNvSpPr/>
          <p:nvPr/>
        </p:nvSpPr>
        <p:spPr>
          <a:xfrm rot="-2700000">
            <a:off x="6674441" y="4438128"/>
            <a:ext cx="232072" cy="232072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Shape 190"/>
          <p:cNvSpPr/>
          <p:nvPr/>
        </p:nvSpPr>
        <p:spPr>
          <a:xfrm>
            <a:off x="6422057" y="132477"/>
            <a:ext cx="232200" cy="232200"/>
          </a:xfrm>
          <a:prstGeom prst="frame">
            <a:avLst>
              <a:gd name="adj1" fmla="val 28897"/>
            </a:avLst>
          </a:prstGeom>
          <a:solidFill>
            <a:srgbClr val="FFFFFF">
              <a:alpha val="24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3949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2953942"/>
            <a:ext cx="4038600" cy="16406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6BBFE-760F-4222-8492-F6A3707FC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66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7BD10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Varela Round"/>
              <a:buNone/>
              <a:defRPr sz="24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68550" y="1411400"/>
            <a:ext cx="7407000" cy="3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7BD100"/>
              </a:buClr>
              <a:buSzPts val="3000"/>
              <a:buFont typeface="Varela Round"/>
              <a:buChar char="×"/>
              <a:defRPr sz="30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2400"/>
              <a:buFont typeface="Varela Round"/>
              <a:buChar char="×"/>
              <a:defRPr sz="24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2400"/>
              <a:buFont typeface="Varela Round"/>
              <a:buChar char="×"/>
              <a:defRPr sz="24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7BD100"/>
              </a:buClr>
              <a:buSzPts val="1800"/>
              <a:buFont typeface="Varela Round"/>
              <a:buChar char="×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●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○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546973"/>
              </a:buClr>
              <a:buSzPts val="1800"/>
              <a:buFont typeface="Varela Round"/>
              <a:buChar char="■"/>
              <a:defRPr sz="1800">
                <a:solidFill>
                  <a:srgbClr val="546973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9" r:id="rId9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drelleducation.com/big-math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ctrTitle" idx="4294967295"/>
          </p:nvPr>
        </p:nvSpPr>
        <p:spPr>
          <a:xfrm>
            <a:off x="905150" y="1110849"/>
            <a:ext cx="7333800" cy="98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Bore da!</a:t>
            </a:r>
            <a:endParaRPr dirty="0"/>
          </a:p>
        </p:txBody>
      </p:sp>
      <p:sp>
        <p:nvSpPr>
          <p:cNvPr id="211" name="Shape 211"/>
          <p:cNvSpPr txBox="1">
            <a:spLocks noGrp="1"/>
          </p:cNvSpPr>
          <p:nvPr>
            <p:ph type="subTitle" idx="4294967295"/>
          </p:nvPr>
        </p:nvSpPr>
        <p:spPr>
          <a:xfrm>
            <a:off x="755576" y="2067694"/>
            <a:ext cx="7704856" cy="266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600" b="1" dirty="0" err="1" smtClean="0">
                <a:solidFill>
                  <a:srgbClr val="FFFFFF"/>
                </a:solidFill>
              </a:rPr>
              <a:t>Cyflwyniad</a:t>
            </a:r>
            <a:r>
              <a:rPr lang="en-GB" sz="3600" b="1" dirty="0" smtClean="0">
                <a:solidFill>
                  <a:srgbClr val="FFFFFF"/>
                </a:solidFill>
              </a:rPr>
              <a:t> </a:t>
            </a:r>
            <a:r>
              <a:rPr lang="en-GB" sz="3600" b="1" dirty="0" err="1" smtClean="0">
                <a:solidFill>
                  <a:srgbClr val="FFFFFF"/>
                </a:solidFill>
              </a:rPr>
              <a:t>rhifedd</a:t>
            </a:r>
            <a:r>
              <a:rPr lang="en-GB" sz="3600" b="1" dirty="0" smtClean="0">
                <a:solidFill>
                  <a:srgbClr val="FFFFFF"/>
                </a:solidFill>
              </a:rPr>
              <a:t> CA2</a:t>
            </a: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600" b="1" dirty="0" smtClean="0">
                <a:solidFill>
                  <a:srgbClr val="FFFFFF"/>
                </a:solidFill>
              </a:rPr>
              <a:t>KS2 Numeracy presentation</a:t>
            </a:r>
            <a:br>
              <a:rPr lang="en-GB" sz="3600" b="1" dirty="0" smtClean="0">
                <a:solidFill>
                  <a:srgbClr val="FFFFFF"/>
                </a:solidFill>
              </a:rPr>
            </a:br>
            <a:r>
              <a:rPr lang="en-GB" sz="3600" b="1" dirty="0" smtClean="0">
                <a:solidFill>
                  <a:srgbClr val="FFFFFF"/>
                </a:solidFill>
              </a:rPr>
              <a:t/>
            </a:r>
            <a:br>
              <a:rPr lang="en-GB" sz="3600" b="1" dirty="0" smtClean="0">
                <a:solidFill>
                  <a:srgbClr val="FFFFFF"/>
                </a:solidFill>
              </a:rPr>
            </a:br>
            <a:r>
              <a:rPr lang="en-GB" sz="3200" b="1" dirty="0" smtClean="0">
                <a:solidFill>
                  <a:srgbClr val="FFFFFF"/>
                </a:solidFill>
              </a:rPr>
              <a:t>Rhodri Jones, numeracy coordinator</a:t>
            </a:r>
            <a:br>
              <a:rPr lang="en-GB" sz="3200" b="1" dirty="0" smtClean="0">
                <a:solidFill>
                  <a:srgbClr val="FFFFFF"/>
                </a:solidFill>
              </a:rPr>
            </a:br>
            <a:r>
              <a:rPr lang="en-GB" sz="3200" b="1" dirty="0" smtClean="0">
                <a:solidFill>
                  <a:srgbClr val="FFFFFF"/>
                </a:solidFill>
              </a:rPr>
              <a:t>12/3/19  </a:t>
            </a:r>
            <a:endParaRPr sz="2400" b="1" dirty="0">
              <a:solidFill>
                <a:srgbClr val="FFFFFF"/>
              </a:solidFill>
            </a:endParaRPr>
          </a:p>
        </p:txBody>
      </p:sp>
      <p:sp>
        <p:nvSpPr>
          <p:cNvPr id="212" name="Shape 212"/>
          <p:cNvSpPr/>
          <p:nvPr/>
        </p:nvSpPr>
        <p:spPr>
          <a:xfrm>
            <a:off x="4353524" y="875800"/>
            <a:ext cx="437065" cy="437026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83518"/>
            <a:ext cx="935738" cy="1014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Today’s aims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059582"/>
            <a:ext cx="8496944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 smtClean="0"/>
              <a:t>Offer opportunity to observe a CLIC session (mental arithmetic)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Explain Big Maths (CLICs, Learn-Its, SAFEs</a:t>
            </a:r>
            <a:r>
              <a:rPr lang="en-GB" sz="1800" dirty="0" smtClean="0"/>
              <a:t>)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Give parents an overview of how we approach Maths at YGC, and perhaps provide some strategies that can be emulated at home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Ensure parents have access the curriculum and numeracy Framework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Provide resources and practice papers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Discuss methods which may aid pupils at home</a:t>
            </a:r>
          </a:p>
          <a:p>
            <a:pPr lvl="0">
              <a:lnSpc>
                <a:spcPct val="150000"/>
              </a:lnSpc>
            </a:pPr>
            <a:r>
              <a:rPr lang="en-GB" sz="1800" dirty="0" smtClean="0"/>
              <a:t>Explain how we assess pupils and </a:t>
            </a:r>
            <a:r>
              <a:rPr lang="en-GB" sz="1800" u="sng" dirty="0" smtClean="0"/>
              <a:t>act</a:t>
            </a:r>
            <a:r>
              <a:rPr lang="en-GB" sz="1800" dirty="0" smtClean="0"/>
              <a:t> on these assessments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>
                <a:latin typeface="Comic Sans MS" pitchFamily="66" charset="0"/>
              </a:rPr>
              <a:t>Why Big Maths</a:t>
            </a:r>
            <a:r>
              <a:rPr lang="en-GB" altLang="en-US" dirty="0" smtClean="0">
                <a:latin typeface="Comic Sans MS" pitchFamily="66" charset="0"/>
              </a:rPr>
              <a:t>?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411400"/>
            <a:ext cx="8496944" cy="35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800" dirty="0"/>
              <a:t>Clear progression from year to year</a:t>
            </a:r>
          </a:p>
          <a:p>
            <a:pPr lvl="0"/>
            <a:r>
              <a:rPr lang="en-GB" sz="1800" dirty="0"/>
              <a:t>Consistent methods taught and language used throughout the school</a:t>
            </a:r>
          </a:p>
          <a:p>
            <a:pPr lvl="0"/>
            <a:r>
              <a:rPr lang="en-GB" sz="1800" dirty="0"/>
              <a:t>Build on prior learning and ensure children are secure in their knowledge</a:t>
            </a:r>
          </a:p>
          <a:p>
            <a:pPr lvl="0"/>
            <a:r>
              <a:rPr lang="en-GB" sz="1800" dirty="0"/>
              <a:t>Objectives are clearly matched to National Curriculum objectives</a:t>
            </a:r>
          </a:p>
          <a:p>
            <a:pPr lvl="0"/>
            <a:r>
              <a:rPr lang="en-GB" sz="1800" dirty="0"/>
              <a:t>Clear links with AFL so evidence can be gathered easily to inform planning/assessment</a:t>
            </a:r>
          </a:p>
          <a:p>
            <a:pPr lvl="0"/>
            <a:r>
              <a:rPr lang="en-GB" sz="1800" dirty="0"/>
              <a:t>Improve mental maths skills and general numeracy across the </a:t>
            </a:r>
            <a:r>
              <a:rPr lang="en-GB" sz="1800" dirty="0" smtClean="0"/>
              <a:t>school</a:t>
            </a:r>
            <a:endParaRPr lang="en" sz="18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9" t="11727" r="20174" b="2137"/>
          <a:stretch/>
        </p:blipFill>
        <p:spPr bwMode="auto">
          <a:xfrm>
            <a:off x="6834198" y="390591"/>
            <a:ext cx="2086321" cy="1317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9300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35696" y="1796215"/>
            <a:ext cx="5328592" cy="10772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1155CC"/>
                </a:solidFill>
                <a:effectLst/>
                <a:latin typeface="Calibri" pitchFamily="34" charset="0"/>
                <a:cs typeface="Arial" pitchFamily="34" charset="0"/>
                <a:hlinkClick r:id="rId3"/>
              </a:rPr>
              <a:t>http://www.andrelleducation.com/big-maths/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</a:t>
            </a:r>
            <a:r>
              <a:rPr lang="en-GB" dirty="0" smtClean="0"/>
              <a:t>h</a:t>
            </a:r>
            <a:r>
              <a:rPr lang="en" dirty="0" smtClean="0"/>
              <a:t>at is CLIC?</a:t>
            </a:r>
            <a:endParaRPr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203598"/>
            <a:ext cx="5627688" cy="3384376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GB" altLang="en-US" sz="2800" dirty="0" smtClean="0">
                <a:latin typeface="Comic Sans MS" pitchFamily="66" charset="0"/>
              </a:rPr>
              <a:t>The four elements of CLIC are:</a:t>
            </a:r>
          </a:p>
          <a:p>
            <a:pPr marL="609600" indent="-609600" eaLnBrk="1" hangingPunct="1">
              <a:buFontTx/>
              <a:buNone/>
            </a:pPr>
            <a:endParaRPr lang="en-GB" altLang="en-US" sz="2800" dirty="0" smtClean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 dirty="0" smtClean="0">
                <a:latin typeface="Comic Sans MS" pitchFamily="66" charset="0"/>
              </a:rPr>
              <a:t>ounting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L</a:t>
            </a:r>
            <a:r>
              <a:rPr lang="en-GB" altLang="en-US" sz="2800" dirty="0" smtClean="0">
                <a:latin typeface="Comic Sans MS" pitchFamily="66" charset="0"/>
              </a:rPr>
              <a:t>earn Its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I</a:t>
            </a:r>
            <a:r>
              <a:rPr lang="en-GB" altLang="en-US" sz="2800" dirty="0" smtClean="0">
                <a:latin typeface="Comic Sans MS" pitchFamily="66" charset="0"/>
              </a:rPr>
              <a:t>t’s Nothing New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 dirty="0" smtClean="0">
                <a:latin typeface="Comic Sans MS" pitchFamily="66" charset="0"/>
              </a:rPr>
              <a:t>alculation </a:t>
            </a:r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8" y="2427734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Consistency</a:t>
            </a:r>
            <a:endParaRPr dirty="0"/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62939"/>
            <a:ext cx="7132284" cy="4011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578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Consistency</a:t>
            </a:r>
            <a:endParaRPr dirty="0"/>
          </a:p>
        </p:txBody>
      </p:sp>
      <p:sp>
        <p:nvSpPr>
          <p:cNvPr id="5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" y="1541580"/>
            <a:ext cx="2777752" cy="1966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52"/>
          <a:stretch/>
        </p:blipFill>
        <p:spPr bwMode="auto">
          <a:xfrm>
            <a:off x="2828107" y="1407600"/>
            <a:ext cx="2679997" cy="222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Image result for big maths squigglewor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548" y="1541580"/>
            <a:ext cx="2716604" cy="203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139952" y="1470620"/>
            <a:ext cx="1477252" cy="525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999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2032675" y="2161800"/>
            <a:ext cx="50787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spcBef>
                <a:spcPct val="0"/>
              </a:spcBef>
              <a:buNone/>
            </a:pPr>
            <a:r>
              <a:rPr lang="en-GB" altLang="en-US" dirty="0">
                <a:latin typeface="Comic Sans MS" pitchFamily="66" charset="0"/>
              </a:rPr>
              <a:t>CLIC is a sequential programme of </a:t>
            </a:r>
            <a:r>
              <a:rPr lang="en-GB" altLang="en-US" dirty="0" smtClean="0">
                <a:latin typeface="Comic Sans MS" pitchFamily="66" charset="0"/>
              </a:rPr>
              <a:t>daily basic </a:t>
            </a:r>
            <a:r>
              <a:rPr lang="en-GB" altLang="en-US" dirty="0">
                <a:latin typeface="Comic Sans MS" pitchFamily="66" charset="0"/>
              </a:rPr>
              <a:t>skills for Numeracy. It provides a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>
                <a:latin typeface="Comic Sans MS" pitchFamily="66" charset="0"/>
              </a:rPr>
              <a:t>constant, daily drive to </a:t>
            </a:r>
            <a:r>
              <a:rPr lang="en-GB" altLang="en-US" dirty="0" smtClean="0">
                <a:latin typeface="Comic Sans MS" pitchFamily="66" charset="0"/>
              </a:rPr>
              <a:t>improve </a:t>
            </a:r>
            <a:r>
              <a:rPr lang="en-GB" altLang="en-US" dirty="0">
                <a:latin typeface="Comic Sans MS" pitchFamily="66" charset="0"/>
              </a:rPr>
              <a:t>children’s Numeracy.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ctrTitle"/>
          </p:nvPr>
        </p:nvSpPr>
        <p:spPr>
          <a:xfrm>
            <a:off x="2051720" y="555526"/>
            <a:ext cx="5006400" cy="8717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CLIC</a:t>
            </a:r>
            <a:endParaRPr dirty="0"/>
          </a:p>
        </p:txBody>
      </p:sp>
      <p:sp>
        <p:nvSpPr>
          <p:cNvPr id="218" name="Shape 218"/>
          <p:cNvSpPr txBox="1">
            <a:spLocks noGrp="1"/>
          </p:cNvSpPr>
          <p:nvPr>
            <p:ph type="subTitle" idx="1"/>
          </p:nvPr>
        </p:nvSpPr>
        <p:spPr>
          <a:xfrm>
            <a:off x="2411760" y="1419622"/>
            <a:ext cx="5256584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1400" dirty="0">
                <a:latin typeface="Comic Sans MS" pitchFamily="66" charset="0"/>
              </a:rPr>
              <a:t>First:	</a:t>
            </a:r>
            <a:r>
              <a:rPr lang="en-GB" altLang="en-US" sz="1400" dirty="0" smtClean="0">
                <a:latin typeface="Comic Sans MS" pitchFamily="66" charset="0"/>
              </a:rPr>
              <a:t> Learn </a:t>
            </a:r>
            <a:r>
              <a:rPr lang="en-GB" altLang="en-US" sz="1400" dirty="0">
                <a:latin typeface="Comic Sans MS" pitchFamily="66" charset="0"/>
              </a:rPr>
              <a:t>to count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(Counting)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solidFill>
                <a:srgbClr val="CC0000"/>
              </a:solidFill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Second: Learn </a:t>
            </a:r>
            <a:r>
              <a:rPr lang="en-GB" altLang="en-US" sz="1400" dirty="0">
                <a:latin typeface="Comic Sans MS" pitchFamily="66" charset="0"/>
              </a:rPr>
              <a:t>to remember totals as facts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(Learn Its)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Third: Learn </a:t>
            </a:r>
            <a:r>
              <a:rPr lang="en-GB" altLang="en-US" sz="1400" dirty="0">
                <a:latin typeface="Comic Sans MS" pitchFamily="66" charset="0"/>
              </a:rPr>
              <a:t>to apply those facts in new situations through ‘swapping’ </a:t>
            </a:r>
            <a:r>
              <a:rPr lang="en-GB" altLang="en-US" sz="1400" dirty="0" smtClean="0">
                <a:latin typeface="Comic Sans MS" pitchFamily="66" charset="0"/>
              </a:rPr>
              <a:t>the </a:t>
            </a:r>
            <a:r>
              <a:rPr lang="en-GB" altLang="en-US" sz="1400" dirty="0">
                <a:latin typeface="Comic Sans MS" pitchFamily="66" charset="0"/>
              </a:rPr>
              <a:t>‘thing’ being counted 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(It’s Nothing New)</a:t>
            </a:r>
          </a:p>
          <a:p>
            <a:pPr algn="l">
              <a:spcBef>
                <a:spcPct val="50000"/>
              </a:spcBef>
            </a:pPr>
            <a:endParaRPr lang="en-GB" altLang="en-US" sz="1400" dirty="0">
              <a:solidFill>
                <a:srgbClr val="CC0000"/>
              </a:solidFill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r>
              <a:rPr lang="en-GB" altLang="en-US" sz="1400" dirty="0" smtClean="0">
                <a:latin typeface="Comic Sans MS" pitchFamily="66" charset="0"/>
              </a:rPr>
              <a:t>Fourth: Learn </a:t>
            </a:r>
            <a:r>
              <a:rPr lang="en-GB" altLang="en-US" sz="1400" dirty="0">
                <a:latin typeface="Comic Sans MS" pitchFamily="66" charset="0"/>
              </a:rPr>
              <a:t>to structure all the previous three into a formal calculation 	</a:t>
            </a:r>
            <a:r>
              <a:rPr lang="en-GB" altLang="en-US" sz="1400" dirty="0">
                <a:solidFill>
                  <a:srgbClr val="CC0000"/>
                </a:solidFill>
                <a:latin typeface="Comic Sans MS" pitchFamily="66" charset="0"/>
              </a:rPr>
              <a:t>(Calculations)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635646"/>
            <a:ext cx="2339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en-GB" altLang="en-US" dirty="0" smtClean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dirty="0" smtClean="0">
                <a:latin typeface="Comic Sans MS" pitchFamily="66" charset="0"/>
              </a:rPr>
              <a:t>ounting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L</a:t>
            </a:r>
            <a:r>
              <a:rPr lang="en-GB" altLang="en-US" dirty="0">
                <a:latin typeface="Comic Sans MS" pitchFamily="66" charset="0"/>
              </a:rPr>
              <a:t>earn </a:t>
            </a:r>
            <a:r>
              <a:rPr lang="en-GB" altLang="en-US" dirty="0" smtClean="0">
                <a:latin typeface="Comic Sans MS" pitchFamily="66" charset="0"/>
              </a:rPr>
              <a:t>Its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I</a:t>
            </a:r>
            <a:r>
              <a:rPr lang="en-GB" altLang="en-US" dirty="0">
                <a:latin typeface="Comic Sans MS" pitchFamily="66" charset="0"/>
              </a:rPr>
              <a:t>t’s Nothing </a:t>
            </a:r>
            <a:r>
              <a:rPr lang="en-GB" altLang="en-US" dirty="0" smtClean="0">
                <a:latin typeface="Comic Sans MS" pitchFamily="66" charset="0"/>
              </a:rPr>
              <a:t>New</a:t>
            </a:r>
            <a:br>
              <a:rPr lang="en-GB" altLang="en-US" dirty="0" smtClean="0">
                <a:latin typeface="Comic Sans MS" pitchFamily="66" charset="0"/>
              </a:rPr>
            </a:br>
            <a:r>
              <a:rPr lang="en-GB" altLang="en-US" dirty="0" smtClean="0">
                <a:latin typeface="Comic Sans MS" pitchFamily="66" charset="0"/>
              </a:rPr>
              <a:t/>
            </a:r>
            <a:br>
              <a:rPr lang="en-GB" altLang="en-US" dirty="0" smtClean="0">
                <a:latin typeface="Comic Sans MS" pitchFamily="66" charset="0"/>
              </a:rPr>
            </a:br>
            <a:endParaRPr lang="en-GB" altLang="en-US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dirty="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dirty="0">
                <a:latin typeface="Comic Sans MS" pitchFamily="66" charset="0"/>
              </a:rPr>
              <a:t>alculation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1470"/>
            <a:ext cx="8229600" cy="857250"/>
          </a:xfrm>
        </p:spPr>
        <p:txBody>
          <a:bodyPr/>
          <a:lstStyle/>
          <a:p>
            <a:pPr eaLnBrk="1" hangingPunct="1"/>
            <a:r>
              <a:rPr lang="en-GB" altLang="en-US" sz="2800" b="1" dirty="0" smtClean="0">
                <a:latin typeface="Varela Round" panose="00000500000000000000" charset="-79"/>
                <a:cs typeface="Varela Round" panose="00000500000000000000" charset="-79"/>
              </a:rPr>
              <a:t>How is the daily maths lesson organised?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552" y="2355726"/>
            <a:ext cx="8218488" cy="202287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800" u="sng" dirty="0" smtClean="0">
                <a:latin typeface="Comic Sans MS" pitchFamily="66" charset="0"/>
              </a:rPr>
              <a:t>Monday to Thursday</a:t>
            </a:r>
            <a:r>
              <a:rPr lang="en-GB" altLang="en-US" sz="2800" dirty="0" smtClean="0">
                <a:latin typeface="Comic Sans MS" pitchFamily="66" charset="0"/>
              </a:rPr>
              <a:t>:</a:t>
            </a:r>
          </a:p>
          <a:p>
            <a:pPr algn="ctr" eaLnBrk="1" hangingPunct="1">
              <a:buFontTx/>
              <a:buNone/>
            </a:pPr>
            <a:r>
              <a:rPr lang="en-GB" altLang="en-US" sz="2800" dirty="0" smtClean="0">
                <a:solidFill>
                  <a:schemeClr val="bg2"/>
                </a:solidFill>
                <a:latin typeface="Comic Sans MS" pitchFamily="66" charset="0"/>
              </a:rPr>
              <a:t>Counting – 5 minutes</a:t>
            </a:r>
          </a:p>
          <a:p>
            <a:pPr algn="ctr" eaLnBrk="1" hangingPunct="1">
              <a:buFontTx/>
              <a:buNone/>
            </a:pPr>
            <a:r>
              <a:rPr lang="en-GB" altLang="en-US" sz="2800" dirty="0" smtClean="0">
                <a:solidFill>
                  <a:schemeClr val="bg2"/>
                </a:solidFill>
                <a:latin typeface="Comic Sans MS" pitchFamily="66" charset="0"/>
              </a:rPr>
              <a:t>Learn Its – 5 minutes</a:t>
            </a:r>
          </a:p>
          <a:p>
            <a:pPr algn="ctr" eaLnBrk="1" hangingPunct="1">
              <a:buFontTx/>
              <a:buNone/>
            </a:pPr>
            <a:r>
              <a:rPr lang="en-GB" altLang="en-US" sz="2800" dirty="0" smtClean="0">
                <a:solidFill>
                  <a:schemeClr val="bg2"/>
                </a:solidFill>
                <a:latin typeface="Comic Sans MS" pitchFamily="66" charset="0"/>
              </a:rPr>
              <a:t>It’s Nothing New – 5 minutes</a:t>
            </a:r>
          </a:p>
          <a:p>
            <a:pPr algn="ctr" eaLnBrk="1" hangingPunct="1">
              <a:buFontTx/>
              <a:buNone/>
            </a:pPr>
            <a:r>
              <a:rPr lang="en-GB" altLang="en-US" sz="2800" dirty="0" smtClean="0">
                <a:solidFill>
                  <a:schemeClr val="bg2"/>
                </a:solidFill>
                <a:latin typeface="Comic Sans MS" pitchFamily="66" charset="0"/>
              </a:rPr>
              <a:t> Calculations – 5 minutes</a:t>
            </a:r>
            <a:r>
              <a:rPr lang="en-GB" altLang="en-US" sz="2800" dirty="0" smtClean="0">
                <a:solidFill>
                  <a:schemeClr val="accent2"/>
                </a:solidFill>
                <a:latin typeface="Comic Sans MS" pitchFamily="66" charset="0"/>
              </a:rPr>
              <a:t>  </a:t>
            </a:r>
          </a:p>
        </p:txBody>
      </p:sp>
      <p:pic>
        <p:nvPicPr>
          <p:cNvPr id="7172" name="Picture 11" descr="MC900432602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9838" y="843558"/>
            <a:ext cx="18288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062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ctrTitle" idx="4294967295"/>
          </p:nvPr>
        </p:nvSpPr>
        <p:spPr>
          <a:xfrm>
            <a:off x="1761425" y="2780102"/>
            <a:ext cx="56211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 smtClean="0"/>
              <a:t>So what happens on a Friday?</a:t>
            </a:r>
            <a:endParaRPr sz="4800" dirty="0"/>
          </a:p>
        </p:txBody>
      </p:sp>
      <p:sp>
        <p:nvSpPr>
          <p:cNvPr id="236" name="Shape 236"/>
          <p:cNvSpPr/>
          <p:nvPr/>
        </p:nvSpPr>
        <p:spPr>
          <a:xfrm>
            <a:off x="4829320" y="2191341"/>
            <a:ext cx="285919" cy="273005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7" name="Shape 237"/>
          <p:cNvGrpSpPr/>
          <p:nvPr/>
        </p:nvGrpSpPr>
        <p:grpSpPr>
          <a:xfrm>
            <a:off x="4474180" y="924355"/>
            <a:ext cx="1224845" cy="1225166"/>
            <a:chOff x="6654650" y="3665275"/>
            <a:chExt cx="409100" cy="409125"/>
          </a:xfrm>
        </p:grpSpPr>
        <p:sp>
          <p:nvSpPr>
            <p:cNvPr id="238" name="Shape 238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0" t="0" r="0" b="0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Shape 239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0" t="0" r="0" b="0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0" name="Shape 240"/>
          <p:cNvGrpSpPr/>
          <p:nvPr/>
        </p:nvGrpSpPr>
        <p:grpSpPr>
          <a:xfrm rot="1057025">
            <a:off x="3294009" y="1621465"/>
            <a:ext cx="809251" cy="809312"/>
            <a:chOff x="570875" y="4322250"/>
            <a:chExt cx="443300" cy="443325"/>
          </a:xfrm>
        </p:grpSpPr>
        <p:sp>
          <p:nvSpPr>
            <p:cNvPr id="241" name="Shape 24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Shape 24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Shape 24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Shape 24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Shape 245"/>
          <p:cNvSpPr/>
          <p:nvPr/>
        </p:nvSpPr>
        <p:spPr>
          <a:xfrm rot="2466748">
            <a:off x="3384822" y="895791"/>
            <a:ext cx="397233" cy="379291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Shape 246"/>
          <p:cNvSpPr/>
          <p:nvPr/>
        </p:nvSpPr>
        <p:spPr>
          <a:xfrm rot="-1609378">
            <a:off x="3965760" y="1134439"/>
            <a:ext cx="285858" cy="272946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Shape 247"/>
          <p:cNvSpPr/>
          <p:nvPr/>
        </p:nvSpPr>
        <p:spPr>
          <a:xfrm rot="2926271">
            <a:off x="5699032" y="1350676"/>
            <a:ext cx="214097" cy="204427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Shape 248"/>
          <p:cNvSpPr/>
          <p:nvPr/>
        </p:nvSpPr>
        <p:spPr>
          <a:xfrm rot="-1609596">
            <a:off x="4680880" y="536718"/>
            <a:ext cx="192869" cy="184158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ctrTitle" idx="4294967295"/>
          </p:nvPr>
        </p:nvSpPr>
        <p:spPr>
          <a:xfrm>
            <a:off x="1403648" y="1275606"/>
            <a:ext cx="6552728" cy="22907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" sz="2800" dirty="0" smtClean="0"/>
              <a:t>So what happens on a Friday?</a:t>
            </a:r>
            <a:r>
              <a:rPr lang="en" sz="2000" b="0" dirty="0" smtClean="0"/>
              <a:t/>
            </a:r>
            <a:br>
              <a:rPr lang="en" sz="2000" b="0" dirty="0" smtClean="0"/>
            </a:br>
            <a:r>
              <a:rPr lang="en" sz="2000" b="0" dirty="0"/>
              <a:t/>
            </a:r>
            <a:br>
              <a:rPr lang="en" sz="2000" b="0" dirty="0"/>
            </a:br>
            <a:r>
              <a:rPr lang="en" sz="2000" b="0" dirty="0" smtClean="0"/>
              <a:t>1.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Big </a:t>
            </a:r>
            <a:r>
              <a:rPr lang="en-GB" altLang="en-US" sz="2000" b="0" dirty="0">
                <a:solidFill>
                  <a:srgbClr val="7030A0"/>
                </a:solidFill>
                <a:latin typeface="Comic Sans MS" pitchFamily="66" charset="0"/>
              </a:rPr>
              <a:t>Maths Beat That </a:t>
            </a:r>
            <a:r>
              <a:rPr lang="en-GB" altLang="en-US" sz="2000" b="0" dirty="0">
                <a:latin typeface="Comic Sans MS" pitchFamily="66" charset="0"/>
              </a:rPr>
              <a:t>– timed challenge where children answer ‘</a:t>
            </a:r>
            <a:r>
              <a:rPr lang="en-GB" altLang="en-US" sz="2000" b="0" dirty="0">
                <a:solidFill>
                  <a:srgbClr val="7030A0"/>
                </a:solidFill>
                <a:latin typeface="Comic Sans MS" pitchFamily="66" charset="0"/>
              </a:rPr>
              <a:t>Learn Its</a:t>
            </a:r>
            <a:r>
              <a:rPr lang="en-GB" altLang="en-US" sz="2000" b="0" dirty="0">
                <a:latin typeface="Comic Sans MS" pitchFamily="66" charset="0"/>
              </a:rPr>
              <a:t>’ questions. The aim is to beat their previous score</a:t>
            </a:r>
            <a:r>
              <a:rPr lang="en-GB" altLang="en-US" sz="2000" b="0" dirty="0" smtClean="0">
                <a:latin typeface="Comic Sans MS" pitchFamily="66" charset="0"/>
              </a:rPr>
              <a:t>.</a:t>
            </a: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2.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CLIC </a:t>
            </a:r>
            <a:r>
              <a:rPr lang="en-GB" altLang="en-US" sz="2000" b="0" dirty="0" smtClean="0">
                <a:latin typeface="Comic Sans MS" pitchFamily="66" charset="0"/>
              </a:rPr>
              <a:t>– </a:t>
            </a:r>
            <a:r>
              <a:rPr lang="en-GB" altLang="en-US" sz="2000" b="0" dirty="0">
                <a:latin typeface="Comic Sans MS" pitchFamily="66" charset="0"/>
              </a:rPr>
              <a:t>10 questions relating to concepts taught at children’s individual level. Once they have scored 10 out of 10 three weeks in a row, they move </a:t>
            </a:r>
            <a:r>
              <a:rPr lang="en-GB" altLang="en-US" sz="2000" b="0" dirty="0" smtClean="0">
                <a:latin typeface="Comic Sans MS" pitchFamily="66" charset="0"/>
              </a:rPr>
              <a:t>on to </a:t>
            </a:r>
            <a:r>
              <a:rPr lang="en-GB" altLang="en-US" sz="2000" b="0" dirty="0">
                <a:latin typeface="Comic Sans MS" pitchFamily="66" charset="0"/>
              </a:rPr>
              <a:t>the next level</a:t>
            </a:r>
            <a:r>
              <a:rPr lang="en-GB" altLang="en-US" sz="2000" b="0" dirty="0" smtClean="0">
                <a:latin typeface="Comic Sans MS" pitchFamily="66" charset="0"/>
              </a:rPr>
              <a:t>.</a:t>
            </a:r>
            <a:br>
              <a:rPr lang="en-GB" altLang="en-US" sz="2000" b="0" dirty="0" smtClean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3.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SAFE</a:t>
            </a:r>
            <a:r>
              <a:rPr lang="en-GB" altLang="en-US" sz="2000" b="0" dirty="0" smtClean="0">
                <a:latin typeface="Comic Sans MS" pitchFamily="66" charset="0"/>
              </a:rPr>
              <a:t> – </a:t>
            </a:r>
            <a:r>
              <a:rPr lang="en-GB" altLang="en-US" sz="2000" b="0" u="sng" dirty="0" smtClean="0">
                <a:latin typeface="Comic Sans MS" pitchFamily="66" charset="0"/>
              </a:rPr>
              <a:t>S</a:t>
            </a:r>
            <a:r>
              <a:rPr lang="en-GB" altLang="en-US" sz="2000" b="0" dirty="0" smtClean="0">
                <a:latin typeface="Comic Sans MS" pitchFamily="66" charset="0"/>
              </a:rPr>
              <a:t>hape, </a:t>
            </a:r>
            <a:r>
              <a:rPr lang="en-GB" altLang="en-US" sz="2000" b="0" u="sng" dirty="0" smtClean="0">
                <a:latin typeface="Comic Sans MS" pitchFamily="66" charset="0"/>
              </a:rPr>
              <a:t>A</a:t>
            </a:r>
            <a:r>
              <a:rPr lang="en-GB" altLang="en-US" sz="2000" b="0" dirty="0" smtClean="0">
                <a:latin typeface="Comic Sans MS" pitchFamily="66" charset="0"/>
              </a:rPr>
              <a:t>mount, </a:t>
            </a:r>
            <a:r>
              <a:rPr lang="en-GB" altLang="en-US" sz="2000" b="0" u="sng" dirty="0" smtClean="0">
                <a:latin typeface="Comic Sans MS" pitchFamily="66" charset="0"/>
              </a:rPr>
              <a:t>F</a:t>
            </a:r>
            <a:r>
              <a:rPr lang="en-GB" altLang="en-US" sz="2000" b="0" dirty="0" smtClean="0">
                <a:latin typeface="Comic Sans MS" pitchFamily="66" charset="0"/>
              </a:rPr>
              <a:t>ractions, </a:t>
            </a:r>
            <a:r>
              <a:rPr lang="en-GB" altLang="en-US" sz="2000" b="0" u="sng" dirty="0" smtClean="0">
                <a:latin typeface="Comic Sans MS" pitchFamily="66" charset="0"/>
              </a:rPr>
              <a:t>E</a:t>
            </a:r>
            <a:r>
              <a:rPr lang="en-GB" altLang="en-US" sz="2000" b="0" dirty="0" smtClean="0">
                <a:latin typeface="Comic Sans MS" pitchFamily="66" charset="0"/>
              </a:rPr>
              <a:t>xplaining Data</a:t>
            </a: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>
                <a:latin typeface="Comic Sans MS" pitchFamily="66" charset="0"/>
              </a:rPr>
              <a:t/>
            </a:r>
            <a:br>
              <a:rPr lang="en-GB" altLang="en-US" sz="2000" b="0" dirty="0">
                <a:latin typeface="Comic Sans MS" pitchFamily="66" charset="0"/>
              </a:rPr>
            </a:br>
            <a:r>
              <a:rPr lang="en-GB" altLang="en-US" sz="2000" b="0" dirty="0" smtClean="0">
                <a:latin typeface="Comic Sans MS" pitchFamily="66" charset="0"/>
              </a:rPr>
              <a:t>4.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Problem </a:t>
            </a:r>
            <a:r>
              <a:rPr lang="en-GB" altLang="en-US" sz="2000" b="0" dirty="0">
                <a:solidFill>
                  <a:srgbClr val="7030A0"/>
                </a:solidFill>
                <a:latin typeface="Comic Sans MS" pitchFamily="66" charset="0"/>
              </a:rPr>
              <a:t>solving </a:t>
            </a:r>
            <a:r>
              <a:rPr lang="en-GB" altLang="en-US" sz="2000" b="0" dirty="0" smtClean="0">
                <a:solidFill>
                  <a:srgbClr val="7030A0"/>
                </a:solidFill>
                <a:latin typeface="Comic Sans MS" pitchFamily="66" charset="0"/>
              </a:rPr>
              <a:t>&amp; reasoning </a:t>
            </a:r>
            <a:r>
              <a:rPr lang="en-GB" altLang="en-US" sz="2000" b="0" dirty="0" smtClean="0">
                <a:latin typeface="Comic Sans MS" pitchFamily="66" charset="0"/>
              </a:rPr>
              <a:t>activities </a:t>
            </a:r>
            <a:r>
              <a:rPr lang="en-GB" altLang="en-US" sz="2000" b="0" dirty="0">
                <a:latin typeface="Comic Sans MS" pitchFamily="66" charset="0"/>
              </a:rPr>
              <a:t>– opportunities to apply </a:t>
            </a:r>
            <a:r>
              <a:rPr lang="en-GB" altLang="en-US" sz="2000" b="0" dirty="0" smtClean="0">
                <a:latin typeface="Comic Sans MS" pitchFamily="66" charset="0"/>
              </a:rPr>
              <a:t>strategies</a:t>
            </a:r>
            <a:r>
              <a:rPr lang="en-GB" altLang="en-US" sz="2000" b="0" dirty="0" smtClean="0"/>
              <a:t> </a:t>
            </a:r>
            <a:r>
              <a:rPr lang="en-GB" altLang="en-US" sz="2000" b="0" dirty="0"/>
              <a:t/>
            </a:r>
            <a:br>
              <a:rPr lang="en-GB" altLang="en-US" sz="2000" b="0" dirty="0"/>
            </a:br>
            <a:endParaRPr sz="2000" b="0" dirty="0"/>
          </a:p>
        </p:txBody>
      </p:sp>
      <p:sp>
        <p:nvSpPr>
          <p:cNvPr id="236" name="Shape 236"/>
          <p:cNvSpPr/>
          <p:nvPr/>
        </p:nvSpPr>
        <p:spPr>
          <a:xfrm>
            <a:off x="602947" y="2452228"/>
            <a:ext cx="285919" cy="273005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0" name="Shape 240"/>
          <p:cNvGrpSpPr/>
          <p:nvPr/>
        </p:nvGrpSpPr>
        <p:grpSpPr>
          <a:xfrm rot="1057025">
            <a:off x="210998" y="540093"/>
            <a:ext cx="809251" cy="809312"/>
            <a:chOff x="570875" y="4322250"/>
            <a:chExt cx="443300" cy="443325"/>
          </a:xfrm>
        </p:grpSpPr>
        <p:sp>
          <p:nvSpPr>
            <p:cNvPr id="241" name="Shape 24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Shape 24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Shape 24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Shape 24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Shape 245"/>
          <p:cNvSpPr/>
          <p:nvPr/>
        </p:nvSpPr>
        <p:spPr>
          <a:xfrm rot="2466748">
            <a:off x="8536158" y="439150"/>
            <a:ext cx="397233" cy="379291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Shape 247"/>
          <p:cNvSpPr/>
          <p:nvPr/>
        </p:nvSpPr>
        <p:spPr>
          <a:xfrm rot="2926271">
            <a:off x="8711373" y="2202139"/>
            <a:ext cx="214097" cy="204427"/>
          </a:xfrm>
          <a:custGeom>
            <a:avLst/>
            <a:gdLst/>
            <a:ahLst/>
            <a:cxnLst/>
            <a:rect l="0" t="0" r="0" b="0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6579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Learn-Its</a:t>
            </a:r>
            <a:endParaRPr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8" t="12469" r="7037" b="7188"/>
          <a:stretch>
            <a:fillRect/>
          </a:stretch>
        </p:blipFill>
        <p:spPr bwMode="auto">
          <a:xfrm>
            <a:off x="1475656" y="1131590"/>
            <a:ext cx="5904656" cy="3990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CLIC</a:t>
            </a:r>
            <a:endParaRPr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4" t="12408" r="6966" b="7639"/>
          <a:stretch>
            <a:fillRect/>
          </a:stretch>
        </p:blipFill>
        <p:spPr bwMode="auto">
          <a:xfrm>
            <a:off x="1620441" y="1059582"/>
            <a:ext cx="5615855" cy="394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24328" y="4155926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CLIC 15 (of 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071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SAFE</a:t>
            </a:r>
            <a:endParaRPr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2" t="16254" r="21437" b="8572"/>
          <a:stretch/>
        </p:blipFill>
        <p:spPr bwMode="auto">
          <a:xfrm>
            <a:off x="1979712" y="1059582"/>
            <a:ext cx="4722687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457200" y="1363150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Learn-Its</a:t>
            </a:r>
          </a:p>
          <a:p>
            <a:pPr marL="0" lvl="0" indent="0">
              <a:buNone/>
            </a:pPr>
            <a:r>
              <a:rPr lang="en" dirty="0" smtClean="0"/>
              <a:t>Times Tables!</a:t>
            </a:r>
          </a:p>
          <a:p>
            <a:pPr marL="0" lvl="0" indent="0">
              <a:buNone/>
            </a:pPr>
            <a:endParaRPr lang="en" dirty="0" smtClean="0"/>
          </a:p>
          <a:p>
            <a:pPr marL="0" lvl="0" indent="0">
              <a:buNone/>
            </a:pPr>
            <a:r>
              <a:rPr lang="en-GB" altLang="en-US" dirty="0">
                <a:latin typeface="Comic Sans MS" pitchFamily="66" charset="0"/>
              </a:rPr>
              <a:t>Help your child practise their ‘Learn Its’ at home. Introduce </a:t>
            </a:r>
            <a:r>
              <a:rPr lang="en-GB" altLang="en-US" dirty="0" smtClean="0">
                <a:latin typeface="Comic Sans MS" pitchFamily="66" charset="0"/>
              </a:rPr>
              <a:t>1, 2 </a:t>
            </a:r>
            <a:r>
              <a:rPr lang="en-GB" altLang="en-US" dirty="0">
                <a:latin typeface="Comic Sans MS" pitchFamily="66" charset="0"/>
              </a:rPr>
              <a:t>or </a:t>
            </a:r>
            <a:r>
              <a:rPr lang="en-GB" altLang="en-US" dirty="0" smtClean="0">
                <a:latin typeface="Comic Sans MS" pitchFamily="66" charset="0"/>
              </a:rPr>
              <a:t>even 3 </a:t>
            </a:r>
            <a:r>
              <a:rPr lang="en-GB" altLang="en-US" dirty="0">
                <a:latin typeface="Comic Sans MS" pitchFamily="66" charset="0"/>
              </a:rPr>
              <a:t>new facts each </a:t>
            </a:r>
            <a:r>
              <a:rPr lang="en-GB" altLang="en-US" dirty="0" smtClean="0">
                <a:latin typeface="Comic Sans MS" pitchFamily="66" charset="0"/>
              </a:rPr>
              <a:t>week.</a:t>
            </a:r>
            <a:endParaRPr dirty="0">
              <a:solidFill>
                <a:srgbClr val="7BD100"/>
              </a:solidFill>
            </a:endParaRPr>
          </a:p>
        </p:txBody>
      </p:sp>
      <p:sp>
        <p:nvSpPr>
          <p:cNvPr id="262" name="Shape 262"/>
          <p:cNvSpPr txBox="1">
            <a:spLocks noGrp="1"/>
          </p:cNvSpPr>
          <p:nvPr>
            <p:ph type="body" idx="2"/>
          </p:nvPr>
        </p:nvSpPr>
        <p:spPr>
          <a:xfrm>
            <a:off x="6084168" y="1347614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Encourage, support &amp; praise</a:t>
            </a:r>
            <a:endParaRPr b="1" dirty="0">
              <a:solidFill>
                <a:srgbClr val="7BD100"/>
              </a:solidFill>
            </a:endParaRPr>
          </a:p>
          <a:p>
            <a:pPr marL="0" indent="0">
              <a:buNone/>
            </a:pPr>
            <a:r>
              <a:rPr lang="en-GB" altLang="en-US" dirty="0" smtClean="0">
                <a:latin typeface="Comic Sans MS" pitchFamily="66" charset="0"/>
              </a:rPr>
              <a:t>Support </a:t>
            </a:r>
            <a:r>
              <a:rPr lang="en-GB" altLang="en-US" dirty="0">
                <a:latin typeface="Comic Sans MS" pitchFamily="66" charset="0"/>
              </a:rPr>
              <a:t>with homework using the examples given by the teacher. Ask your child to </a:t>
            </a:r>
            <a:r>
              <a:rPr lang="en-GB" altLang="en-US" u="sng" dirty="0">
                <a:latin typeface="Comic Sans MS" pitchFamily="66" charset="0"/>
              </a:rPr>
              <a:t>talk</a:t>
            </a:r>
            <a:r>
              <a:rPr lang="en-GB" altLang="en-US" dirty="0">
                <a:latin typeface="Comic Sans MS" pitchFamily="66" charset="0"/>
              </a:rPr>
              <a:t> through the examples and relate this to work they have been doing in class – </a:t>
            </a:r>
            <a:r>
              <a:rPr lang="en-GB" altLang="en-US" b="1" dirty="0">
                <a:latin typeface="Comic Sans MS" pitchFamily="66" charset="0"/>
              </a:rPr>
              <a:t>encourage them to teach you!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3" name="Shape 263"/>
          <p:cNvSpPr txBox="1">
            <a:spLocks noGrp="1"/>
          </p:cNvSpPr>
          <p:nvPr>
            <p:ph type="body" idx="3"/>
          </p:nvPr>
        </p:nvSpPr>
        <p:spPr>
          <a:xfrm>
            <a:off x="3203848" y="1347614"/>
            <a:ext cx="2631900" cy="35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 dirty="0" smtClean="0">
                <a:solidFill>
                  <a:srgbClr val="7BD100"/>
                </a:solidFill>
              </a:rPr>
              <a:t>Practice</a:t>
            </a:r>
            <a:endParaRPr b="1" dirty="0">
              <a:solidFill>
                <a:srgbClr val="7BD100"/>
              </a:solidFill>
            </a:endParaRP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dirty="0" smtClean="0"/>
              <a:t>Create, download, alter, flip any numeracy questions you see. </a:t>
            </a:r>
            <a:br>
              <a:rPr lang="en" dirty="0" smtClean="0"/>
            </a:br>
            <a:r>
              <a:rPr lang="en" dirty="0" smtClean="0"/>
              <a:t>16   7 = 9</a:t>
            </a:r>
            <a:br>
              <a:rPr lang="en" dirty="0" smtClean="0"/>
            </a:br>
            <a:r>
              <a:rPr lang="en" dirty="0" smtClean="0"/>
              <a:t> 5 + ? = 12</a:t>
            </a:r>
            <a:br>
              <a:rPr lang="en" dirty="0" smtClean="0"/>
            </a:br>
            <a:r>
              <a:rPr lang="en" dirty="0" smtClean="0"/>
              <a:t/>
            </a:r>
            <a:br>
              <a:rPr lang="en" dirty="0" smtClean="0"/>
            </a:br>
            <a:r>
              <a:rPr lang="en" sz="1600" i="1" dirty="0" smtClean="0"/>
              <a:t>How many people are in Asda right now?</a:t>
            </a:r>
            <a:br>
              <a:rPr lang="en" sz="1600" i="1" dirty="0" smtClean="0"/>
            </a:br>
            <a:r>
              <a:rPr lang="en" sz="1600" i="1" dirty="0" smtClean="0"/>
              <a:t>How tall is that door?</a:t>
            </a:r>
            <a:br>
              <a:rPr lang="en" sz="1600" i="1" dirty="0" smtClean="0"/>
            </a:br>
            <a:r>
              <a:rPr lang="en" sz="1600" i="1" dirty="0" smtClean="0"/>
              <a:t>What is the opposite of multiplication?</a:t>
            </a:r>
            <a:endParaRPr sz="1600" i="1" dirty="0"/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63625"/>
          </a:xfrm>
        </p:spPr>
        <p:txBody>
          <a:bodyPr/>
          <a:lstStyle/>
          <a:p>
            <a:pPr eaLnBrk="1" hangingPunct="1"/>
            <a:r>
              <a:rPr lang="en-GB" altLang="en-US" b="1" smtClean="0">
                <a:latin typeface="Comic Sans MS" pitchFamily="66" charset="0"/>
              </a:rPr>
              <a:t>How can I support my child?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What do we teach?</a:t>
            </a:r>
            <a:endParaRPr dirty="0"/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131590"/>
            <a:ext cx="8496944" cy="8723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800" dirty="0" smtClean="0"/>
              <a:t>Mathematics Programme of Study – Key Stage 2 - the </a:t>
            </a:r>
            <a:r>
              <a:rPr lang="en-GB" sz="1800" dirty="0"/>
              <a:t>revised national curriculum for mathematics in Wales</a:t>
            </a:r>
            <a:r>
              <a:rPr lang="en-GB" sz="1800" dirty="0" smtClean="0"/>
              <a:t>.</a:t>
            </a:r>
            <a:br>
              <a:rPr lang="en-GB" sz="1800" dirty="0" smtClean="0"/>
            </a:b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 smtClean="0"/>
          </a:p>
          <a:p>
            <a:pPr lvl="0"/>
            <a:endParaRPr lang="en" sz="18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15936" r="16321"/>
          <a:stretch/>
        </p:blipFill>
        <p:spPr bwMode="auto">
          <a:xfrm>
            <a:off x="179512" y="2104387"/>
            <a:ext cx="3913239" cy="2587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8" t="5310"/>
          <a:stretch/>
        </p:blipFill>
        <p:spPr bwMode="auto">
          <a:xfrm>
            <a:off x="4572000" y="2104387"/>
            <a:ext cx="4425538" cy="2587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5076056" y="3729251"/>
            <a:ext cx="3168352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419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868550" y="0"/>
            <a:ext cx="74070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altLang="en-US" dirty="0" smtClean="0">
                <a:latin typeface="Comic Sans MS" pitchFamily="66" charset="0"/>
              </a:rPr>
              <a:t>What do we teach?</a:t>
            </a:r>
            <a:endParaRPr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9" t="4127" r="12595"/>
          <a:stretch/>
        </p:blipFill>
        <p:spPr bwMode="auto">
          <a:xfrm>
            <a:off x="4703613" y="1999015"/>
            <a:ext cx="3913238" cy="270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323528" y="1131590"/>
            <a:ext cx="8496944" cy="8723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800" dirty="0"/>
              <a:t>National Literacy and Numeracy </a:t>
            </a:r>
            <a:r>
              <a:rPr lang="en-GB" sz="1800" dirty="0" smtClean="0"/>
              <a:t>Framework</a:t>
            </a:r>
            <a:br>
              <a:rPr lang="en-GB" sz="1800" dirty="0" smtClean="0"/>
            </a:br>
            <a:endParaRPr lang="en-GB" sz="1800" dirty="0" smtClean="0"/>
          </a:p>
          <a:p>
            <a:pPr lvl="0"/>
            <a:endParaRPr lang="en" sz="1800" dirty="0" smtClean="0"/>
          </a:p>
        </p:txBody>
      </p:sp>
      <p:sp>
        <p:nvSpPr>
          <p:cNvPr id="2" name="Oval 1"/>
          <p:cNvSpPr/>
          <p:nvPr/>
        </p:nvSpPr>
        <p:spPr>
          <a:xfrm>
            <a:off x="5076056" y="3939901"/>
            <a:ext cx="3168352" cy="7974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4" t="4826" r="15483" b="5205"/>
          <a:stretch/>
        </p:blipFill>
        <p:spPr bwMode="auto">
          <a:xfrm>
            <a:off x="251520" y="1889308"/>
            <a:ext cx="4168879" cy="2813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710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>
            <a:spLocks noGrp="1"/>
          </p:cNvSpPr>
          <p:nvPr>
            <p:ph type="title"/>
          </p:nvPr>
        </p:nvSpPr>
        <p:spPr>
          <a:xfrm>
            <a:off x="457200" y="-1"/>
            <a:ext cx="8229600" cy="1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Any questions?</a:t>
            </a:r>
            <a:endParaRPr dirty="0"/>
          </a:p>
        </p:txBody>
      </p:sp>
      <p:sp>
        <p:nvSpPr>
          <p:cNvPr id="281" name="Shape 281"/>
          <p:cNvSpPr/>
          <p:nvPr/>
        </p:nvSpPr>
        <p:spPr>
          <a:xfrm>
            <a:off x="3277275" y="1761625"/>
            <a:ext cx="2589300" cy="2589300"/>
          </a:xfrm>
          <a:prstGeom prst="donut">
            <a:avLst>
              <a:gd name="adj" fmla="val 21797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2" name="Shape 282"/>
          <p:cNvSpPr/>
          <p:nvPr/>
        </p:nvSpPr>
        <p:spPr>
          <a:xfrm>
            <a:off x="1515650" y="1999025"/>
            <a:ext cx="2133000" cy="2133000"/>
          </a:xfrm>
          <a:prstGeom prst="frame">
            <a:avLst>
              <a:gd name="adj1" fmla="val 241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283" name="Shape 283"/>
          <p:cNvSpPr/>
          <p:nvPr/>
        </p:nvSpPr>
        <p:spPr>
          <a:xfrm>
            <a:off x="5495350" y="1999025"/>
            <a:ext cx="2133000" cy="2133000"/>
          </a:xfrm>
          <a:prstGeom prst="frame">
            <a:avLst>
              <a:gd name="adj1" fmla="val 24140"/>
            </a:avLst>
          </a:prstGeom>
          <a:solidFill>
            <a:srgbClr val="667F8C">
              <a:alpha val="15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7BD100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ras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385</Words>
  <Application>Microsoft Office PowerPoint</Application>
  <PresentationFormat>On-screen Show (16:9)</PresentationFormat>
  <Paragraphs>68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Varela Round</vt:lpstr>
      <vt:lpstr>Comic Sans MS</vt:lpstr>
      <vt:lpstr>Iras template</vt:lpstr>
      <vt:lpstr>Bore da!</vt:lpstr>
      <vt:lpstr>Today’s aims</vt:lpstr>
      <vt:lpstr>Why Big Maths?</vt:lpstr>
      <vt:lpstr>PowerPoint Presentation</vt:lpstr>
      <vt:lpstr>What is CLIC?</vt:lpstr>
      <vt:lpstr>Consistency</vt:lpstr>
      <vt:lpstr>Consistency</vt:lpstr>
      <vt:lpstr>PowerPoint Presentation</vt:lpstr>
      <vt:lpstr>CLIC</vt:lpstr>
      <vt:lpstr>How is the daily maths lesson organised?</vt:lpstr>
      <vt:lpstr>So what happens on a Friday?</vt:lpstr>
      <vt:lpstr>So what happens on a Friday?  1. Big Maths Beat That – timed challenge where children answer ‘Learn Its’ questions. The aim is to beat their previous score.  2. CLIC – 10 questions relating to concepts taught at children’s individual level. Once they have scored 10 out of 10 three weeks in a row, they move on to the next level.  3. SAFE – Shape, Amount, Fractions, Explaining Data  4. Problem solving &amp; reasoning activities – opportunities to apply strategies  </vt:lpstr>
      <vt:lpstr>Learn-Its</vt:lpstr>
      <vt:lpstr>CLIC</vt:lpstr>
      <vt:lpstr>SAFE</vt:lpstr>
      <vt:lpstr>How can I support my child?</vt:lpstr>
      <vt:lpstr>What do we teach?</vt:lpstr>
      <vt:lpstr>What do we teach?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R Jones</dc:creator>
  <cp:lastModifiedBy>YGCP TEACHER</cp:lastModifiedBy>
  <cp:revision>28</cp:revision>
  <dcterms:modified xsi:type="dcterms:W3CDTF">2019-03-12T08:27:45Z</dcterms:modified>
</cp:coreProperties>
</file>