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7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122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718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672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283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315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777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789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494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009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971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325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46D83-16DA-4A1B-96CE-BD8AC79E3B79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61067-EF06-4BBE-9542-34289C896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192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 – Jacob </a:t>
            </a:r>
            <a:r>
              <a:rPr lang="en-GB" dirty="0" err="1" smtClean="0"/>
              <a:t>a’i</a:t>
            </a:r>
            <a:r>
              <a:rPr lang="en-GB" dirty="0" smtClean="0"/>
              <a:t> </a:t>
            </a:r>
            <a:r>
              <a:rPr lang="en-GB" dirty="0" err="1" smtClean="0"/>
              <a:t>griw</a:t>
            </a:r>
            <a:r>
              <a:rPr lang="en-GB" dirty="0" smtClean="0"/>
              <a:t> (</a:t>
            </a:r>
            <a:r>
              <a:rPr lang="en-GB" dirty="0" err="1" smtClean="0"/>
              <a:t>Cyfeirnod</a:t>
            </a:r>
            <a:r>
              <a:rPr lang="en-GB" dirty="0" smtClean="0"/>
              <a:t> C - </a:t>
            </a:r>
            <a:r>
              <a:rPr lang="en-GB" dirty="0" err="1" smtClean="0"/>
              <a:t>Corws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dirty="0" err="1" smtClean="0">
                <a:latin typeface="Comic Sans MS" panose="030F0702030302020204" pitchFamily="66" charset="0"/>
              </a:rPr>
              <a:t>Mhell</a:t>
            </a:r>
            <a:r>
              <a:rPr lang="en-GB" sz="4400" dirty="0" smtClean="0">
                <a:latin typeface="Comic Sans MS" panose="030F0702030302020204" pitchFamily="66" charset="0"/>
              </a:rPr>
              <a:t>, bell </a:t>
            </a:r>
            <a:r>
              <a:rPr lang="en-GB" sz="4400" dirty="0" err="1" smtClean="0">
                <a:latin typeface="Comic Sans MS" panose="030F0702030302020204" pitchFamily="66" charset="0"/>
              </a:rPr>
              <a:t>nôl</a:t>
            </a:r>
            <a:r>
              <a:rPr lang="en-GB" sz="4400" dirty="0" smtClean="0">
                <a:latin typeface="Comic Sans MS" panose="030F0702030302020204" pitchFamily="66" charset="0"/>
              </a:rPr>
              <a:t>, </a:t>
            </a:r>
            <a:r>
              <a:rPr lang="en-GB" sz="4400" dirty="0" err="1" smtClean="0">
                <a:latin typeface="Comic Sans MS" panose="030F0702030302020204" pitchFamily="66" charset="0"/>
              </a:rPr>
              <a:t>lawer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canrif</a:t>
            </a:r>
            <a:r>
              <a:rPr lang="en-GB" sz="4400" dirty="0" smtClean="0">
                <a:latin typeface="Comic Sans MS" panose="030F0702030302020204" pitchFamily="66" charset="0"/>
              </a:rPr>
              <a:t> faith </a:t>
            </a:r>
            <a:r>
              <a:rPr lang="en-GB" sz="4400" dirty="0" err="1" smtClean="0">
                <a:latin typeface="Comic Sans MS" panose="030F0702030302020204" pitchFamily="66" charset="0"/>
              </a:rPr>
              <a:t>yn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ôl</a:t>
            </a:r>
            <a:r>
              <a:rPr lang="en-GB" sz="4400" dirty="0" smtClean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r>
              <a:rPr lang="en-GB" sz="4400" dirty="0" err="1" smtClean="0">
                <a:latin typeface="Comic Sans MS" panose="030F0702030302020204" pitchFamily="66" charset="0"/>
              </a:rPr>
              <a:t>Stori’r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Beibl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yn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ffres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yn</a:t>
            </a:r>
            <a:r>
              <a:rPr lang="en-GB" sz="4400" dirty="0" smtClean="0">
                <a:latin typeface="Comic Sans MS" panose="030F0702030302020204" pitchFamily="66" charset="0"/>
              </a:rPr>
              <a:t> y co’,</a:t>
            </a:r>
          </a:p>
          <a:p>
            <a:pPr marL="0" indent="0">
              <a:buNone/>
            </a:pPr>
            <a:r>
              <a:rPr lang="en-GB" sz="4400" dirty="0" smtClean="0">
                <a:latin typeface="Comic Sans MS" panose="030F0702030302020204" pitchFamily="66" charset="0"/>
              </a:rPr>
              <a:t>Jacob </a:t>
            </a:r>
            <a:r>
              <a:rPr lang="en-GB" sz="4400" dirty="0" err="1" smtClean="0">
                <a:latin typeface="Comic Sans MS" panose="030F0702030302020204" pitchFamily="66" charset="0"/>
              </a:rPr>
              <a:t>oedd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yn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ngwlad</a:t>
            </a:r>
            <a:r>
              <a:rPr lang="en-GB" sz="4400" dirty="0" smtClean="0">
                <a:latin typeface="Comic Sans MS" panose="030F0702030302020204" pitchFamily="66" charset="0"/>
              </a:rPr>
              <a:t> Canaan </a:t>
            </a:r>
            <a:r>
              <a:rPr lang="en-GB" sz="4400" dirty="0" err="1" smtClean="0">
                <a:latin typeface="Comic Sans MS" panose="030F0702030302020204" pitchFamily="66" charset="0"/>
              </a:rPr>
              <a:t>yn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byw</a:t>
            </a:r>
            <a:endParaRPr lang="en-GB" sz="4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400" dirty="0" smtClean="0">
                <a:latin typeface="Comic Sans MS" panose="030F0702030302020204" pitchFamily="66" charset="0"/>
              </a:rPr>
              <a:t>A </a:t>
            </a:r>
            <a:r>
              <a:rPr lang="en-GB" sz="4400" dirty="0" err="1" smtClean="0">
                <a:latin typeface="Comic Sans MS" panose="030F0702030302020204" pitchFamily="66" charset="0"/>
              </a:rPr>
              <a:t>phennaeth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teulu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gorau’r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byd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ydoedd</a:t>
            </a:r>
            <a:r>
              <a:rPr lang="en-GB" sz="4400" dirty="0" smtClean="0">
                <a:latin typeface="Comic Sans MS" panose="030F0702030302020204" pitchFamily="66" charset="0"/>
              </a:rPr>
              <a:t> o.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55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1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55699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dirty="0" smtClean="0">
                <a:latin typeface="Comic Sans MS" panose="030F0702030302020204" pitchFamily="66" charset="0"/>
              </a:rPr>
              <a:t>Jacob, Jacob </a:t>
            </a:r>
            <a:r>
              <a:rPr lang="en-GB" sz="4400" dirty="0" err="1" smtClean="0">
                <a:latin typeface="Comic Sans MS" panose="030F0702030302020204" pitchFamily="66" charset="0"/>
              </a:rPr>
              <a:t>a’i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griw</a:t>
            </a:r>
            <a:r>
              <a:rPr lang="en-GB" sz="4400" dirty="0" smtClean="0">
                <a:latin typeface="Comic Sans MS" panose="030F0702030302020204" pitchFamily="66" charset="0"/>
              </a:rPr>
              <a:t>, </a:t>
            </a:r>
          </a:p>
          <a:p>
            <a:pPr marL="0" indent="0">
              <a:buNone/>
            </a:pPr>
            <a:r>
              <a:rPr lang="en-GB" sz="4400" dirty="0" err="1" smtClean="0">
                <a:latin typeface="Comic Sans MS" panose="030F0702030302020204" pitchFamily="66" charset="0"/>
              </a:rPr>
              <a:t>yn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ffermio</a:t>
            </a:r>
            <a:r>
              <a:rPr lang="en-GB" sz="4400" dirty="0" smtClean="0">
                <a:latin typeface="Comic Sans MS" panose="030F0702030302020204" pitchFamily="66" charset="0"/>
              </a:rPr>
              <a:t> a </a:t>
            </a:r>
            <a:r>
              <a:rPr lang="en-GB" sz="4400" dirty="0" err="1" smtClean="0">
                <a:latin typeface="Comic Sans MS" panose="030F0702030302020204" pitchFamily="66" charset="0"/>
              </a:rPr>
              <a:t>bugeilio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heb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broblem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na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chŵyn</a:t>
            </a:r>
            <a:endParaRPr lang="en-GB" sz="4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400" dirty="0">
                <a:latin typeface="Comic Sans MS" panose="030F0702030302020204" pitchFamily="66" charset="0"/>
              </a:rPr>
              <a:t>Jacob, Jacob </a:t>
            </a:r>
            <a:r>
              <a:rPr lang="en-GB" sz="4400" dirty="0" err="1">
                <a:latin typeface="Comic Sans MS" panose="030F0702030302020204" pitchFamily="66" charset="0"/>
              </a:rPr>
              <a:t>a’i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  <a:r>
              <a:rPr lang="en-GB" sz="4400" dirty="0" err="1">
                <a:latin typeface="Comic Sans MS" panose="030F0702030302020204" pitchFamily="66" charset="0"/>
              </a:rPr>
              <a:t>griw</a:t>
            </a:r>
            <a:r>
              <a:rPr lang="en-GB" sz="4400" dirty="0" smtClean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r>
              <a:rPr lang="en-GB" sz="4400" dirty="0" err="1">
                <a:latin typeface="Comic Sans MS" panose="030F0702030302020204" pitchFamily="66" charset="0"/>
              </a:rPr>
              <a:t>y</a:t>
            </a:r>
            <a:r>
              <a:rPr lang="en-GB" sz="4400" dirty="0" err="1" smtClean="0">
                <a:latin typeface="Comic Sans MS" panose="030F0702030302020204" pitchFamily="66" charset="0"/>
              </a:rPr>
              <a:t>n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treulio</a:t>
            </a:r>
            <a:r>
              <a:rPr lang="en-GB" sz="4400" dirty="0" smtClean="0">
                <a:latin typeface="Comic Sans MS" panose="030F0702030302020204" pitchFamily="66" charset="0"/>
              </a:rPr>
              <a:t> bob </a:t>
            </a:r>
            <a:r>
              <a:rPr lang="en-GB" sz="4400" dirty="0" err="1" smtClean="0">
                <a:latin typeface="Comic Sans MS" panose="030F0702030302020204" pitchFamily="66" charset="0"/>
              </a:rPr>
              <a:t>dydd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gyda’r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defaid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a’r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ŵyn</a:t>
            </a:r>
            <a:r>
              <a:rPr lang="en-GB" sz="4400" dirty="0" smtClean="0">
                <a:latin typeface="Comic Sans MS" panose="030F0702030302020204" pitchFamily="66" charset="0"/>
              </a:rPr>
              <a:t>. 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04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1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31969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Jacob </a:t>
            </a:r>
            <a:r>
              <a:rPr lang="en-GB" sz="4000" dirty="0" err="1" smtClean="0">
                <a:latin typeface="Comic Sans MS" panose="030F0702030302020204" pitchFamily="66" charset="0"/>
              </a:rPr>
              <a:t>oedd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yn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bennaeth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ar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ei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holl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genhedlaeth</a:t>
            </a:r>
            <a:endParaRPr lang="en-GB" sz="40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 smtClean="0">
                <a:latin typeface="Comic Sans MS" panose="030F0702030302020204" pitchFamily="66" charset="0"/>
              </a:rPr>
              <a:t>Plant di </a:t>
            </a:r>
            <a:r>
              <a:rPr lang="en-GB" sz="4000" dirty="0" err="1" smtClean="0">
                <a:latin typeface="Comic Sans MS" panose="030F0702030302020204" pitchFamily="66" charset="0"/>
              </a:rPr>
              <a:t>rif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ymhob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bryn</a:t>
            </a:r>
            <a:r>
              <a:rPr lang="en-GB" sz="4000" dirty="0" smtClean="0">
                <a:latin typeface="Comic Sans MS" panose="030F0702030302020204" pitchFamily="66" charset="0"/>
              </a:rPr>
              <a:t> a </a:t>
            </a:r>
            <a:r>
              <a:rPr lang="en-GB" sz="4000" dirty="0" err="1" smtClean="0">
                <a:latin typeface="Comic Sans MS" panose="030F0702030302020204" pitchFamily="66" charset="0"/>
              </a:rPr>
              <a:t>phob</a:t>
            </a:r>
            <a:r>
              <a:rPr lang="en-GB" sz="4000" dirty="0" smtClean="0">
                <a:latin typeface="Comic Sans MS" panose="030F0702030302020204" pitchFamily="66" charset="0"/>
              </a:rPr>
              <a:t> pant</a:t>
            </a:r>
          </a:p>
          <a:p>
            <a:pPr marL="0" indent="0">
              <a:buNone/>
            </a:pPr>
            <a:r>
              <a:rPr lang="en-GB" sz="4000" dirty="0" err="1" smtClean="0">
                <a:latin typeface="Comic Sans MS" panose="030F0702030302020204" pitchFamily="66" charset="0"/>
              </a:rPr>
              <a:t>Byddai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pobol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yn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ei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alw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ef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yn</a:t>
            </a:r>
            <a:r>
              <a:rPr lang="en-GB" sz="4000" dirty="0" smtClean="0">
                <a:latin typeface="Comic Sans MS" panose="030F0702030302020204" pitchFamily="66" charset="0"/>
              </a:rPr>
              <a:t> Israel </a:t>
            </a:r>
            <a:r>
              <a:rPr lang="en-GB" sz="4000" dirty="0" err="1" smtClean="0">
                <a:latin typeface="Comic Sans MS" panose="030F0702030302020204" pitchFamily="66" charset="0"/>
              </a:rPr>
              <a:t>ar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dro</a:t>
            </a:r>
            <a:endParaRPr lang="en-GB" sz="40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 err="1" smtClean="0">
                <a:latin typeface="Comic Sans MS" panose="030F0702030302020204" pitchFamily="66" charset="0"/>
              </a:rPr>
              <a:t>Ond</a:t>
            </a:r>
            <a:r>
              <a:rPr lang="en-GB" sz="4000" dirty="0" smtClean="0">
                <a:latin typeface="Comic Sans MS" panose="030F0702030302020204" pitchFamily="66" charset="0"/>
              </a:rPr>
              <a:t> dad </a:t>
            </a:r>
            <a:r>
              <a:rPr lang="en-GB" sz="4000" dirty="0" err="1" smtClean="0">
                <a:latin typeface="Comic Sans MS" panose="030F0702030302020204" pitchFamily="66" charset="0"/>
              </a:rPr>
              <a:t>oedd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ei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enw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ef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i’w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wragedd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a’i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r>
              <a:rPr lang="en-GB" sz="4000" dirty="0" err="1" smtClean="0">
                <a:latin typeface="Comic Sans MS" panose="030F0702030302020204" pitchFamily="66" charset="0"/>
              </a:rPr>
              <a:t>blant</a:t>
            </a:r>
            <a:r>
              <a:rPr lang="en-GB" sz="4000" dirty="0" smtClean="0">
                <a:latin typeface="Comic Sans MS" panose="030F0702030302020204" pitchFamily="66" charset="0"/>
              </a:rPr>
              <a:t>.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82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1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latin typeface="Comic Sans MS" panose="030F0702030302020204" pitchFamily="66" charset="0"/>
              </a:rPr>
              <a:t>Jacob, Jacob </a:t>
            </a:r>
            <a:r>
              <a:rPr lang="en-GB" sz="4400" dirty="0" err="1" smtClean="0">
                <a:latin typeface="Comic Sans MS" panose="030F0702030302020204" pitchFamily="66" charset="0"/>
              </a:rPr>
              <a:t>a’i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griw</a:t>
            </a:r>
            <a:r>
              <a:rPr lang="en-GB" sz="4400" dirty="0" smtClean="0">
                <a:latin typeface="Comic Sans MS" panose="030F0702030302020204" pitchFamily="66" charset="0"/>
              </a:rPr>
              <a:t>, </a:t>
            </a:r>
          </a:p>
          <a:p>
            <a:pPr marL="0" indent="0">
              <a:buNone/>
            </a:pPr>
            <a:r>
              <a:rPr lang="en-GB" sz="4400" dirty="0" err="1" smtClean="0">
                <a:latin typeface="Comic Sans MS" panose="030F0702030302020204" pitchFamily="66" charset="0"/>
              </a:rPr>
              <a:t>Dynion</a:t>
            </a:r>
            <a:r>
              <a:rPr lang="en-GB" sz="4400" dirty="0" smtClean="0">
                <a:latin typeface="Comic Sans MS" panose="030F0702030302020204" pitchFamily="66" charset="0"/>
              </a:rPr>
              <a:t> y </a:t>
            </a:r>
            <a:r>
              <a:rPr lang="en-GB" sz="4400" dirty="0" err="1" smtClean="0">
                <a:latin typeface="Comic Sans MS" panose="030F0702030302020204" pitchFamily="66" charset="0"/>
              </a:rPr>
              <a:t>praidd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sy’n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bugeilio</a:t>
            </a:r>
            <a:r>
              <a:rPr lang="en-GB" sz="4400" dirty="0" smtClean="0">
                <a:latin typeface="Comic Sans MS" panose="030F0702030302020204" pitchFamily="66" charset="0"/>
              </a:rPr>
              <a:t> â </a:t>
            </a:r>
            <a:r>
              <a:rPr lang="en-GB" sz="4400" dirty="0" err="1" smtClean="0">
                <a:latin typeface="Comic Sans MS" panose="030F0702030302020204" pitchFamily="66" charset="0"/>
              </a:rPr>
              <a:t>ffon</a:t>
            </a:r>
            <a:endParaRPr lang="en-GB" sz="4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400" dirty="0">
                <a:latin typeface="Comic Sans MS" panose="030F0702030302020204" pitchFamily="66" charset="0"/>
              </a:rPr>
              <a:t>Jacob, Jacob </a:t>
            </a:r>
            <a:r>
              <a:rPr lang="en-GB" sz="4400" dirty="0" err="1">
                <a:latin typeface="Comic Sans MS" panose="030F0702030302020204" pitchFamily="66" charset="0"/>
              </a:rPr>
              <a:t>a’i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  <a:r>
              <a:rPr lang="en-GB" sz="4400" dirty="0" err="1">
                <a:latin typeface="Comic Sans MS" panose="030F0702030302020204" pitchFamily="66" charset="0"/>
              </a:rPr>
              <a:t>griw</a:t>
            </a:r>
            <a:r>
              <a:rPr lang="en-GB" sz="4400" dirty="0" smtClean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r>
              <a:rPr lang="en-GB" sz="4400" dirty="0" smtClean="0">
                <a:latin typeface="Comic Sans MS" panose="030F0702030302020204" pitchFamily="66" charset="0"/>
              </a:rPr>
              <a:t>A </a:t>
            </a:r>
            <a:r>
              <a:rPr lang="en-GB" sz="4400" dirty="0" err="1" smtClean="0">
                <a:latin typeface="Comic Sans MS" panose="030F0702030302020204" pitchFamily="66" charset="0"/>
              </a:rPr>
              <a:t>theulu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hynotaf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yr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holl</a:t>
            </a:r>
            <a:r>
              <a:rPr lang="en-GB" sz="4400" dirty="0" smtClean="0">
                <a:latin typeface="Comic Sans MS" panose="030F0702030302020204" pitchFamily="66" charset="0"/>
              </a:rPr>
              <a:t> </a:t>
            </a:r>
            <a:r>
              <a:rPr lang="en-GB" sz="4400" dirty="0" err="1" smtClean="0">
                <a:latin typeface="Comic Sans MS" panose="030F0702030302020204" pitchFamily="66" charset="0"/>
              </a:rPr>
              <a:t>ddaear</a:t>
            </a:r>
            <a:r>
              <a:rPr lang="en-GB" sz="4400" dirty="0" smtClean="0">
                <a:latin typeface="Comic Sans MS" panose="030F0702030302020204" pitchFamily="66" charset="0"/>
              </a:rPr>
              <a:t> hon.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36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 smtClean="0">
                <a:latin typeface="Comic Sans MS" panose="030F0702030302020204" pitchFamily="66" charset="0"/>
              </a:rPr>
              <a:t>Jacob, Jacob </a:t>
            </a:r>
            <a:r>
              <a:rPr lang="en-GB" sz="4800" dirty="0" err="1" smtClean="0">
                <a:latin typeface="Comic Sans MS" panose="030F0702030302020204" pitchFamily="66" charset="0"/>
              </a:rPr>
              <a:t>a’i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  <a:r>
              <a:rPr lang="en-GB" sz="4800" dirty="0" err="1" smtClean="0">
                <a:latin typeface="Comic Sans MS" panose="030F0702030302020204" pitchFamily="66" charset="0"/>
              </a:rPr>
              <a:t>griw</a:t>
            </a:r>
            <a:endParaRPr lang="en-GB" sz="4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800" dirty="0" smtClean="0">
                <a:latin typeface="Comic Sans MS" panose="030F0702030302020204" pitchFamily="66" charset="0"/>
              </a:rPr>
              <a:t>Jacob, Jacob </a:t>
            </a:r>
            <a:r>
              <a:rPr lang="en-GB" sz="4800" dirty="0" err="1" smtClean="0">
                <a:latin typeface="Comic Sans MS" panose="030F0702030302020204" pitchFamily="66" charset="0"/>
              </a:rPr>
              <a:t>a’i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  <a:r>
              <a:rPr lang="en-GB" sz="4800" dirty="0" err="1" smtClean="0">
                <a:latin typeface="Comic Sans MS" panose="030F0702030302020204" pitchFamily="66" charset="0"/>
              </a:rPr>
              <a:t>griw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800" dirty="0" smtClean="0">
                <a:latin typeface="Comic Sans MS" panose="030F0702030302020204" pitchFamily="66" charset="0"/>
              </a:rPr>
              <a:t>Jacob, Jacob </a:t>
            </a:r>
            <a:r>
              <a:rPr lang="en-GB" sz="4800" dirty="0" err="1" smtClean="0">
                <a:latin typeface="Comic Sans MS" panose="030F0702030302020204" pitchFamily="66" charset="0"/>
              </a:rPr>
              <a:t>a’I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  <a:r>
              <a:rPr lang="en-GB" sz="4800" dirty="0" err="1" smtClean="0">
                <a:latin typeface="Comic Sans MS" panose="030F0702030302020204" pitchFamily="66" charset="0"/>
              </a:rPr>
              <a:t>griw</a:t>
            </a:r>
            <a:endParaRPr lang="en-GB" sz="4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800" dirty="0">
                <a:latin typeface="Comic Sans MS" panose="030F0702030302020204" pitchFamily="66" charset="0"/>
              </a:rPr>
              <a:t>Jacob, </a:t>
            </a:r>
            <a:r>
              <a:rPr lang="en-GB" sz="4800" dirty="0" smtClean="0">
                <a:latin typeface="Comic Sans MS" panose="030F0702030302020204" pitchFamily="66" charset="0"/>
              </a:rPr>
              <a:t>Jacob, Jacob, Jacob </a:t>
            </a:r>
            <a:r>
              <a:rPr lang="en-GB" sz="4800" dirty="0" err="1">
                <a:latin typeface="Comic Sans MS" panose="030F0702030302020204" pitchFamily="66" charset="0"/>
              </a:rPr>
              <a:t>a’i</a:t>
            </a:r>
            <a:r>
              <a:rPr lang="en-GB" sz="4800" dirty="0">
                <a:latin typeface="Comic Sans MS" panose="030F0702030302020204" pitchFamily="66" charset="0"/>
              </a:rPr>
              <a:t> </a:t>
            </a:r>
            <a:r>
              <a:rPr lang="en-GB" sz="4800" dirty="0" err="1" smtClean="0">
                <a:latin typeface="Comic Sans MS" panose="030F0702030302020204" pitchFamily="66" charset="0"/>
              </a:rPr>
              <a:t>griw</a:t>
            </a:r>
            <a:r>
              <a:rPr lang="en-GB" sz="4800" dirty="0">
                <a:latin typeface="Comic Sans MS" panose="030F0702030302020204" pitchFamily="66" charset="0"/>
              </a:rPr>
              <a:t>!</a:t>
            </a:r>
            <a:endParaRPr lang="en-GB" sz="48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1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r>
              <a:rPr lang="en-GB" dirty="0" smtClean="0"/>
              <a:t> (</a:t>
            </a:r>
            <a:r>
              <a:rPr lang="en-GB" dirty="0" err="1" smtClean="0"/>
              <a:t>Corws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sz="4800" dirty="0"/>
              <a:t>Mynnai Jacob wneud yn gwbwl glir i’r byd</a:t>
            </a:r>
            <a:endParaRPr lang="en-GB" sz="4800" dirty="0"/>
          </a:p>
          <a:p>
            <a:pPr marL="0" indent="0">
              <a:buNone/>
            </a:pPr>
            <a:r>
              <a:rPr lang="cy-GB" sz="4800" dirty="0"/>
              <a:t>Fod Joseff iddo ef yn werth y byd i gyd </a:t>
            </a:r>
            <a:endParaRPr lang="en-GB" sz="4800" dirty="0"/>
          </a:p>
          <a:p>
            <a:pPr marL="0" indent="0">
              <a:buNone/>
            </a:pPr>
            <a:r>
              <a:rPr lang="cy-GB" sz="4800" dirty="0"/>
              <a:t>A phrynodd gôt i’w blesio fo </a:t>
            </a:r>
            <a:endParaRPr lang="en-GB" sz="4800" dirty="0"/>
          </a:p>
          <a:p>
            <a:pPr marL="0" indent="0">
              <a:buNone/>
            </a:pPr>
            <a:r>
              <a:rPr lang="cy-GB" sz="4800" dirty="0"/>
              <a:t>Y fwyaf lliwgar yn y fro </a:t>
            </a:r>
            <a:endParaRPr lang="en-GB" sz="48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13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r>
              <a:rPr lang="en-GB" dirty="0" smtClean="0"/>
              <a:t>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y-GB" sz="4800" dirty="0"/>
              <a:t>Roedd y gôt yn sbesial ac o doriad da</a:t>
            </a:r>
            <a:endParaRPr lang="en-GB" sz="4800" dirty="0"/>
          </a:p>
          <a:p>
            <a:pPr marL="0" indent="0">
              <a:buNone/>
            </a:pPr>
            <a:r>
              <a:rPr lang="cy-GB" sz="4800" dirty="0"/>
              <a:t>Y steil yn chwaethus a phawb yn genfigenus wna</a:t>
            </a:r>
            <a:endParaRPr lang="en-GB" sz="4800" dirty="0"/>
          </a:p>
          <a:p>
            <a:pPr marL="0" indent="0">
              <a:buNone/>
            </a:pPr>
            <a:r>
              <a:rPr lang="cy-GB" sz="4800" dirty="0"/>
              <a:t>Holl liwiau’r ardd mewn côt mor hardd</a:t>
            </a:r>
            <a:endParaRPr lang="en-GB" sz="4800" dirty="0"/>
          </a:p>
          <a:p>
            <a:pPr marL="0" indent="0">
              <a:buNone/>
            </a:pPr>
            <a:r>
              <a:rPr lang="cy-GB" sz="4800" dirty="0"/>
              <a:t>Y brenin hoffai hon </a:t>
            </a:r>
            <a:endParaRPr lang="en-GB" sz="48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32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r>
              <a:rPr lang="en-GB" dirty="0" smtClean="0"/>
              <a:t>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sz="4800" dirty="0"/>
              <a:t>Rhythai pawb ar Jo yn syn </a:t>
            </a:r>
            <a:endParaRPr lang="en-GB" sz="4800" dirty="0"/>
          </a:p>
          <a:p>
            <a:pPr marL="0" indent="0">
              <a:buNone/>
            </a:pPr>
            <a:r>
              <a:rPr lang="cy-GB" sz="4800" dirty="0"/>
              <a:t>Ei gôt croen dafad aeth i’r bin</a:t>
            </a:r>
            <a:endParaRPr lang="en-GB" sz="4800" dirty="0"/>
          </a:p>
          <a:p>
            <a:pPr marL="0" indent="0">
              <a:buNone/>
            </a:pPr>
            <a:r>
              <a:rPr lang="cy-GB" sz="4800" dirty="0"/>
              <a:t>Côt amryliw smart, mor grand a llachar</a:t>
            </a:r>
            <a:endParaRPr lang="en-GB" sz="4800" dirty="0"/>
          </a:p>
          <a:p>
            <a:pPr marL="0" indent="0">
              <a:buNone/>
            </a:pPr>
            <a:r>
              <a:rPr lang="cy-GB" sz="4800" dirty="0"/>
              <a:t>‘Drychwch arno ef mewn côt mor </a:t>
            </a:r>
            <a:r>
              <a:rPr lang="cy-GB" sz="4800" dirty="0" smtClean="0"/>
              <a:t>liwgar</a:t>
            </a:r>
            <a:endParaRPr lang="en-GB" sz="48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40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r>
              <a:rPr lang="en-GB" dirty="0" smtClean="0"/>
              <a:t> </a:t>
            </a:r>
            <a:r>
              <a:rPr lang="en-GB" dirty="0" err="1" smtClean="0"/>
              <a:t>Llefarwyr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5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y-GB" sz="3800" dirty="0" smtClean="0"/>
              <a:t>Roedd </a:t>
            </a:r>
            <a:r>
              <a:rPr lang="cy-GB" sz="3800" dirty="0"/>
              <a:t>hi’n </a:t>
            </a:r>
            <a:r>
              <a:rPr lang="cy-GB" sz="3800" dirty="0" smtClean="0"/>
              <a:t>goch, melyn, gwyrdd, brown, sgarlad, du, oren, brith, rhuddem, melyn</a:t>
            </a:r>
            <a:r>
              <a:rPr lang="en-GB" sz="3800" dirty="0" smtClean="0"/>
              <a:t>, </a:t>
            </a:r>
            <a:r>
              <a:rPr lang="cy-GB" sz="3800" dirty="0" smtClean="0"/>
              <a:t>Fioled, </a:t>
            </a:r>
            <a:r>
              <a:rPr lang="cy-GB" sz="3800" dirty="0" smtClean="0">
                <a:solidFill>
                  <a:schemeClr val="accent3"/>
                </a:solidFill>
              </a:rPr>
              <a:t>(1,2)</a:t>
            </a:r>
          </a:p>
          <a:p>
            <a:pPr marL="0" indent="0">
              <a:buNone/>
            </a:pPr>
            <a:endParaRPr lang="cy-GB" sz="3800" dirty="0"/>
          </a:p>
          <a:p>
            <a:pPr marL="0" indent="0">
              <a:buNone/>
            </a:pPr>
            <a:r>
              <a:rPr lang="cy-GB" sz="3800" dirty="0" smtClean="0"/>
              <a:t>(1,2) lelog, siocled, </a:t>
            </a:r>
            <a:r>
              <a:rPr lang="cy-GB" sz="3800" dirty="0"/>
              <a:t>rhwd</a:t>
            </a:r>
            <a:endParaRPr lang="en-GB" sz="3800" dirty="0"/>
          </a:p>
          <a:p>
            <a:pPr marL="0" indent="0">
              <a:buNone/>
            </a:pPr>
            <a:r>
              <a:rPr lang="cy-GB" sz="3800" dirty="0" smtClean="0"/>
              <a:t>Arian, asur, llwydgoch </a:t>
            </a:r>
            <a:endParaRPr lang="en-GB" sz="3800" dirty="0"/>
          </a:p>
          <a:p>
            <a:pPr marL="0" indent="0">
              <a:buNone/>
            </a:pPr>
            <a:r>
              <a:rPr lang="cy-GB" sz="3800" dirty="0" smtClean="0"/>
              <a:t>Porffor, pinc -</a:t>
            </a:r>
          </a:p>
          <a:p>
            <a:pPr marL="0" indent="0">
              <a:buNone/>
            </a:pPr>
            <a:endParaRPr lang="cy-GB" sz="3800" dirty="0"/>
          </a:p>
          <a:p>
            <a:pPr marL="0" indent="0">
              <a:buNone/>
            </a:pPr>
            <a:r>
              <a:rPr lang="cy-GB" sz="3800" dirty="0" smtClean="0">
                <a:solidFill>
                  <a:schemeClr val="tx2"/>
                </a:solidFill>
              </a:rPr>
              <a:t>Roedd hi’n goch a melyn a gwyrdd a brown a glas. </a:t>
            </a:r>
            <a:endParaRPr lang="en-GB" sz="38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42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solidFill>
                  <a:prstClr val="black"/>
                </a:solidFill>
              </a:rPr>
              <a:t>Cân</a:t>
            </a:r>
            <a:r>
              <a:rPr lang="en-GB" sz="4800" dirty="0">
                <a:solidFill>
                  <a:prstClr val="black"/>
                </a:solidFill>
              </a:rPr>
              <a:t> 6 </a:t>
            </a:r>
            <a:r>
              <a:rPr lang="en-GB" sz="4800" dirty="0" err="1">
                <a:solidFill>
                  <a:prstClr val="black"/>
                </a:solidFill>
              </a:rPr>
              <a:t>Cauwch</a:t>
            </a:r>
            <a:r>
              <a:rPr lang="en-GB" sz="4800" dirty="0">
                <a:solidFill>
                  <a:prstClr val="black"/>
                </a:solidFill>
              </a:rPr>
              <a:t> bob </a:t>
            </a:r>
            <a:r>
              <a:rPr lang="en-GB" sz="4800" dirty="0" err="1">
                <a:solidFill>
                  <a:prstClr val="black"/>
                </a:solidFill>
              </a:rPr>
              <a:t>drws</a:t>
            </a:r>
            <a:r>
              <a:rPr lang="en-GB" sz="4800" dirty="0">
                <a:solidFill>
                  <a:prstClr val="black"/>
                </a:solidFill>
              </a:rPr>
              <a:t> - </a:t>
            </a:r>
            <a:r>
              <a:rPr lang="en-GB" sz="4800" dirty="0" err="1">
                <a:solidFill>
                  <a:prstClr val="black"/>
                </a:solidFill>
              </a:rPr>
              <a:t>Corws</a:t>
            </a:r>
            <a:endParaRPr lang="en-GB" sz="4800" dirty="0">
              <a:solidFill>
                <a:prstClr val="black"/>
              </a:solidFill>
            </a:endParaRPr>
          </a:p>
          <a:p>
            <a:endParaRPr lang="en-GB" sz="6000" dirty="0">
              <a:solidFill>
                <a:prstClr val="black"/>
              </a:solidFill>
            </a:endParaRPr>
          </a:p>
          <a:p>
            <a:r>
              <a:rPr lang="en-GB" sz="6000" dirty="0" err="1">
                <a:solidFill>
                  <a:prstClr val="black"/>
                </a:solidFill>
              </a:rPr>
              <a:t>Cauwch</a:t>
            </a:r>
            <a:r>
              <a:rPr lang="en-GB" sz="6000" dirty="0">
                <a:solidFill>
                  <a:prstClr val="black"/>
                </a:solidFill>
              </a:rPr>
              <a:t> bob </a:t>
            </a:r>
            <a:r>
              <a:rPr lang="en-GB" sz="6000" dirty="0" err="1">
                <a:solidFill>
                  <a:prstClr val="black"/>
                </a:solidFill>
              </a:rPr>
              <a:t>drws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i</a:t>
            </a:r>
            <a:r>
              <a:rPr lang="en-GB" sz="6000" dirty="0">
                <a:solidFill>
                  <a:prstClr val="black"/>
                </a:solidFill>
              </a:rPr>
              <a:t> mi, </a:t>
            </a:r>
          </a:p>
          <a:p>
            <a:r>
              <a:rPr lang="en-GB" sz="6000" dirty="0" err="1">
                <a:solidFill>
                  <a:prstClr val="black"/>
                </a:solidFill>
              </a:rPr>
              <a:t>Cyfaill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ni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rowch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i</a:t>
            </a:r>
            <a:r>
              <a:rPr lang="en-GB" sz="6000" dirty="0">
                <a:solidFill>
                  <a:prstClr val="black"/>
                </a:solidFill>
              </a:rPr>
              <a:t> mi,</a:t>
            </a:r>
          </a:p>
          <a:p>
            <a:r>
              <a:rPr lang="en-GB" sz="6000" dirty="0" err="1">
                <a:solidFill>
                  <a:prstClr val="black"/>
                </a:solidFill>
              </a:rPr>
              <a:t>Dewrion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blant</a:t>
            </a:r>
            <a:r>
              <a:rPr lang="en-GB" sz="6000" dirty="0">
                <a:solidFill>
                  <a:prstClr val="black"/>
                </a:solidFill>
              </a:rPr>
              <a:t> Israel </a:t>
            </a:r>
            <a:r>
              <a:rPr lang="en-GB" sz="6000" dirty="0" err="1">
                <a:solidFill>
                  <a:prstClr val="black"/>
                </a:solidFill>
              </a:rPr>
              <a:t>yn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unig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ni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bydd</a:t>
            </a:r>
            <a:r>
              <a:rPr lang="en-GB" sz="6000" dirty="0">
                <a:solidFill>
                  <a:prstClr val="black"/>
                </a:solidFill>
              </a:rPr>
              <a:t>. </a:t>
            </a:r>
          </a:p>
          <a:p>
            <a:endParaRPr lang="en-GB" sz="4800" dirty="0">
              <a:solidFill>
                <a:prstClr val="black"/>
              </a:solidFill>
            </a:endParaRPr>
          </a:p>
          <a:p>
            <a:endParaRPr lang="en-GB" sz="4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solidFill>
                  <a:prstClr val="black"/>
                </a:solidFill>
              </a:rPr>
              <a:t>Cân</a:t>
            </a:r>
            <a:r>
              <a:rPr lang="en-GB" sz="4800" dirty="0">
                <a:solidFill>
                  <a:prstClr val="black"/>
                </a:solidFill>
              </a:rPr>
              <a:t> 6 </a:t>
            </a:r>
            <a:r>
              <a:rPr lang="en-GB" sz="4800" dirty="0" err="1">
                <a:solidFill>
                  <a:prstClr val="black"/>
                </a:solidFill>
              </a:rPr>
              <a:t>Cauwch</a:t>
            </a:r>
            <a:r>
              <a:rPr lang="en-GB" sz="4800" dirty="0">
                <a:solidFill>
                  <a:prstClr val="black"/>
                </a:solidFill>
              </a:rPr>
              <a:t> bob </a:t>
            </a:r>
            <a:r>
              <a:rPr lang="en-GB" sz="4800" dirty="0" err="1">
                <a:solidFill>
                  <a:prstClr val="black"/>
                </a:solidFill>
              </a:rPr>
              <a:t>drws</a:t>
            </a:r>
            <a:endParaRPr lang="en-GB" sz="4800" dirty="0">
              <a:solidFill>
                <a:prstClr val="black"/>
              </a:solidFill>
            </a:endParaRPr>
          </a:p>
          <a:p>
            <a:endParaRPr lang="en-GB" sz="4800" dirty="0">
              <a:solidFill>
                <a:prstClr val="black"/>
              </a:solidFill>
            </a:endParaRPr>
          </a:p>
          <a:p>
            <a:r>
              <a:rPr lang="en-GB" sz="6000" dirty="0" err="1">
                <a:solidFill>
                  <a:prstClr val="black"/>
                </a:solidFill>
              </a:rPr>
              <a:t>Rym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yn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gadarn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ein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ffydd</a:t>
            </a:r>
            <a:r>
              <a:rPr lang="en-GB" sz="6000" dirty="0">
                <a:solidFill>
                  <a:prstClr val="black"/>
                </a:solidFill>
              </a:rPr>
              <a:t>,</a:t>
            </a:r>
          </a:p>
          <a:p>
            <a:r>
              <a:rPr lang="en-GB" sz="6000" dirty="0">
                <a:solidFill>
                  <a:prstClr val="black"/>
                </a:solidFill>
              </a:rPr>
              <a:t>Y </a:t>
            </a:r>
            <a:r>
              <a:rPr lang="en-GB" sz="6000" dirty="0" err="1">
                <a:solidFill>
                  <a:prstClr val="black"/>
                </a:solidFill>
              </a:rPr>
              <a:t>cawn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heddwch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rhyw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ddydd</a:t>
            </a:r>
            <a:r>
              <a:rPr lang="en-GB" sz="6000" dirty="0">
                <a:solidFill>
                  <a:prstClr val="black"/>
                </a:solidFill>
              </a:rPr>
              <a:t>, </a:t>
            </a:r>
          </a:p>
          <a:p>
            <a:r>
              <a:rPr lang="en-GB" sz="6000" dirty="0" err="1">
                <a:solidFill>
                  <a:prstClr val="black"/>
                </a:solidFill>
              </a:rPr>
              <a:t>Cawn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wlad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yr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addewid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i’w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rhodio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yn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rhydd</a:t>
            </a:r>
            <a:r>
              <a:rPr lang="en-GB" sz="6000" dirty="0">
                <a:solidFill>
                  <a:prstClr val="black"/>
                </a:solidFill>
              </a:rPr>
              <a:t>. </a:t>
            </a:r>
          </a:p>
          <a:p>
            <a:endParaRPr lang="en-GB" sz="4800" dirty="0">
              <a:solidFill>
                <a:prstClr val="black"/>
              </a:solidFill>
            </a:endParaRPr>
          </a:p>
          <a:p>
            <a:endParaRPr lang="en-GB" sz="4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06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solidFill>
                  <a:prstClr val="black"/>
                </a:solidFill>
              </a:rPr>
              <a:t>Cân</a:t>
            </a:r>
            <a:r>
              <a:rPr lang="en-GB" sz="4800" dirty="0">
                <a:solidFill>
                  <a:prstClr val="black"/>
                </a:solidFill>
              </a:rPr>
              <a:t> 6 </a:t>
            </a:r>
            <a:r>
              <a:rPr lang="en-GB" sz="4800" dirty="0" err="1">
                <a:solidFill>
                  <a:prstClr val="black"/>
                </a:solidFill>
              </a:rPr>
              <a:t>Cauwch</a:t>
            </a:r>
            <a:r>
              <a:rPr lang="en-GB" sz="4800" dirty="0">
                <a:solidFill>
                  <a:prstClr val="black"/>
                </a:solidFill>
              </a:rPr>
              <a:t> bob </a:t>
            </a:r>
            <a:r>
              <a:rPr lang="en-GB" sz="4800" dirty="0" err="1">
                <a:solidFill>
                  <a:prstClr val="black"/>
                </a:solidFill>
              </a:rPr>
              <a:t>drws</a:t>
            </a:r>
            <a:r>
              <a:rPr lang="en-GB" sz="4800" dirty="0">
                <a:solidFill>
                  <a:prstClr val="black"/>
                </a:solidFill>
              </a:rPr>
              <a:t> - </a:t>
            </a:r>
            <a:r>
              <a:rPr lang="en-GB" sz="4800" dirty="0" err="1">
                <a:solidFill>
                  <a:prstClr val="black"/>
                </a:solidFill>
              </a:rPr>
              <a:t>Corws</a:t>
            </a:r>
            <a:endParaRPr lang="en-GB" sz="4800" dirty="0">
              <a:solidFill>
                <a:prstClr val="black"/>
              </a:solidFill>
            </a:endParaRPr>
          </a:p>
          <a:p>
            <a:endParaRPr lang="en-GB" sz="4800" dirty="0">
              <a:solidFill>
                <a:prstClr val="black"/>
              </a:solidFill>
            </a:endParaRPr>
          </a:p>
          <a:p>
            <a:r>
              <a:rPr lang="en-GB" sz="6000" dirty="0" err="1">
                <a:solidFill>
                  <a:prstClr val="black"/>
                </a:solidFill>
              </a:rPr>
              <a:t>Cauwch</a:t>
            </a:r>
            <a:r>
              <a:rPr lang="en-GB" sz="6000" dirty="0">
                <a:solidFill>
                  <a:prstClr val="black"/>
                </a:solidFill>
              </a:rPr>
              <a:t> bob </a:t>
            </a:r>
            <a:r>
              <a:rPr lang="en-GB" sz="6000" dirty="0" err="1">
                <a:solidFill>
                  <a:prstClr val="black"/>
                </a:solidFill>
              </a:rPr>
              <a:t>drws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i</a:t>
            </a:r>
            <a:r>
              <a:rPr lang="en-GB" sz="6000" dirty="0">
                <a:solidFill>
                  <a:prstClr val="black"/>
                </a:solidFill>
              </a:rPr>
              <a:t> mi, </a:t>
            </a:r>
          </a:p>
          <a:p>
            <a:r>
              <a:rPr lang="en-GB" sz="6000" dirty="0" err="1">
                <a:solidFill>
                  <a:prstClr val="black"/>
                </a:solidFill>
              </a:rPr>
              <a:t>Cyfaill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ni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rowch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i</a:t>
            </a:r>
            <a:r>
              <a:rPr lang="en-GB" sz="6000" dirty="0">
                <a:solidFill>
                  <a:prstClr val="black"/>
                </a:solidFill>
              </a:rPr>
              <a:t> mi,</a:t>
            </a:r>
          </a:p>
          <a:p>
            <a:r>
              <a:rPr lang="en-GB" sz="6000" dirty="0" err="1">
                <a:solidFill>
                  <a:prstClr val="black"/>
                </a:solidFill>
              </a:rPr>
              <a:t>Dewrion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blant</a:t>
            </a:r>
            <a:r>
              <a:rPr lang="en-GB" sz="6000" dirty="0">
                <a:solidFill>
                  <a:prstClr val="black"/>
                </a:solidFill>
              </a:rPr>
              <a:t> Israel </a:t>
            </a:r>
            <a:r>
              <a:rPr lang="en-GB" sz="6000" dirty="0" err="1">
                <a:solidFill>
                  <a:prstClr val="black"/>
                </a:solidFill>
              </a:rPr>
              <a:t>yn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unig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ni</a:t>
            </a:r>
            <a:r>
              <a:rPr lang="en-GB" sz="6000" dirty="0">
                <a:solidFill>
                  <a:prstClr val="black"/>
                </a:solidFill>
              </a:rPr>
              <a:t> </a:t>
            </a:r>
            <a:r>
              <a:rPr lang="en-GB" sz="6000" dirty="0" err="1">
                <a:solidFill>
                  <a:prstClr val="black"/>
                </a:solidFill>
              </a:rPr>
              <a:t>bydd</a:t>
            </a:r>
            <a:r>
              <a:rPr lang="en-GB" sz="6000" dirty="0">
                <a:solidFill>
                  <a:prstClr val="black"/>
                </a:solidFill>
              </a:rPr>
              <a:t>. </a:t>
            </a:r>
          </a:p>
          <a:p>
            <a:endParaRPr lang="en-GB" sz="4800" dirty="0">
              <a:solidFill>
                <a:prstClr val="black"/>
              </a:solidFill>
            </a:endParaRPr>
          </a:p>
          <a:p>
            <a:endParaRPr lang="en-GB" sz="4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83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solidFill>
                  <a:prstClr val="black"/>
                </a:solidFill>
              </a:rPr>
              <a:t>Cân</a:t>
            </a:r>
            <a:r>
              <a:rPr lang="en-GB" sz="4800" dirty="0">
                <a:solidFill>
                  <a:prstClr val="black"/>
                </a:solidFill>
              </a:rPr>
              <a:t> 6 </a:t>
            </a:r>
            <a:r>
              <a:rPr lang="en-GB" sz="4800" dirty="0" err="1">
                <a:solidFill>
                  <a:prstClr val="black"/>
                </a:solidFill>
              </a:rPr>
              <a:t>Cauwch</a:t>
            </a:r>
            <a:r>
              <a:rPr lang="en-GB" sz="4800" dirty="0">
                <a:solidFill>
                  <a:prstClr val="black"/>
                </a:solidFill>
              </a:rPr>
              <a:t> bob </a:t>
            </a:r>
            <a:r>
              <a:rPr lang="en-GB" sz="4800" dirty="0" err="1">
                <a:solidFill>
                  <a:prstClr val="black"/>
                </a:solidFill>
              </a:rPr>
              <a:t>drws</a:t>
            </a:r>
            <a:endParaRPr lang="en-GB" sz="4800" dirty="0">
              <a:solidFill>
                <a:prstClr val="black"/>
              </a:solidFill>
            </a:endParaRPr>
          </a:p>
          <a:p>
            <a:endParaRPr lang="en-GB" sz="4800" dirty="0">
              <a:solidFill>
                <a:prstClr val="black"/>
              </a:solidFill>
            </a:endParaRPr>
          </a:p>
          <a:p>
            <a:r>
              <a:rPr lang="en-GB" sz="4800" dirty="0" err="1">
                <a:solidFill>
                  <a:prstClr val="black"/>
                </a:solidFill>
              </a:rPr>
              <a:t>Rym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yn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gadarn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ein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ffydd</a:t>
            </a:r>
            <a:r>
              <a:rPr lang="en-GB" sz="4800" dirty="0">
                <a:solidFill>
                  <a:prstClr val="black"/>
                </a:solidFill>
              </a:rPr>
              <a:t>,</a:t>
            </a:r>
          </a:p>
          <a:p>
            <a:r>
              <a:rPr lang="en-GB" sz="4800" dirty="0">
                <a:solidFill>
                  <a:prstClr val="black"/>
                </a:solidFill>
              </a:rPr>
              <a:t>Y </a:t>
            </a:r>
            <a:r>
              <a:rPr lang="en-GB" sz="4800" dirty="0" err="1">
                <a:solidFill>
                  <a:prstClr val="black"/>
                </a:solidFill>
              </a:rPr>
              <a:t>cawn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heddwch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rhyw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ddydd</a:t>
            </a:r>
            <a:r>
              <a:rPr lang="en-GB" sz="4800" dirty="0">
                <a:solidFill>
                  <a:prstClr val="black"/>
                </a:solidFill>
              </a:rPr>
              <a:t>, </a:t>
            </a:r>
          </a:p>
          <a:p>
            <a:r>
              <a:rPr lang="en-GB" sz="4800" dirty="0" err="1">
                <a:solidFill>
                  <a:prstClr val="black"/>
                </a:solidFill>
              </a:rPr>
              <a:t>Cawn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wlad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yr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addewid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i’w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rhodio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yn</a:t>
            </a:r>
            <a:r>
              <a:rPr lang="en-GB" sz="4800" dirty="0">
                <a:solidFill>
                  <a:prstClr val="black"/>
                </a:solidFill>
              </a:rPr>
              <a:t> </a:t>
            </a:r>
            <a:r>
              <a:rPr lang="en-GB" sz="4800" dirty="0" err="1">
                <a:solidFill>
                  <a:prstClr val="black"/>
                </a:solidFill>
              </a:rPr>
              <a:t>rhydd</a:t>
            </a:r>
            <a:r>
              <a:rPr lang="en-GB" sz="4800" dirty="0">
                <a:solidFill>
                  <a:prstClr val="black"/>
                </a:solidFill>
              </a:rPr>
              <a:t>. </a:t>
            </a:r>
          </a:p>
          <a:p>
            <a:endParaRPr lang="en-GB" sz="4800" dirty="0">
              <a:solidFill>
                <a:prstClr val="black"/>
              </a:solidFill>
            </a:endParaRPr>
          </a:p>
          <a:p>
            <a:r>
              <a:rPr lang="en-GB" sz="4800" dirty="0">
                <a:solidFill>
                  <a:srgbClr val="00B050"/>
                </a:solidFill>
              </a:rPr>
              <a:t>(</a:t>
            </a:r>
            <a:r>
              <a:rPr lang="en-GB" sz="4800" dirty="0" err="1">
                <a:solidFill>
                  <a:srgbClr val="00B050"/>
                </a:solidFill>
              </a:rPr>
              <a:t>Joseff</a:t>
            </a:r>
            <a:r>
              <a:rPr lang="en-GB" sz="4800" dirty="0">
                <a:solidFill>
                  <a:srgbClr val="00B050"/>
                </a:solidFill>
              </a:rPr>
              <a:t>) </a:t>
            </a:r>
            <a:r>
              <a:rPr lang="en-GB" sz="4800" dirty="0" err="1">
                <a:solidFill>
                  <a:srgbClr val="00B050"/>
                </a:solidFill>
              </a:rPr>
              <a:t>Cawn</a:t>
            </a:r>
            <a:r>
              <a:rPr lang="en-GB" sz="4800" dirty="0">
                <a:solidFill>
                  <a:srgbClr val="00B050"/>
                </a:solidFill>
              </a:rPr>
              <a:t> </a:t>
            </a:r>
            <a:r>
              <a:rPr lang="en-GB" sz="4800" dirty="0" err="1">
                <a:solidFill>
                  <a:srgbClr val="00B050"/>
                </a:solidFill>
              </a:rPr>
              <a:t>wlad</a:t>
            </a:r>
            <a:r>
              <a:rPr lang="en-GB" sz="4800" dirty="0">
                <a:solidFill>
                  <a:srgbClr val="00B050"/>
                </a:solidFill>
              </a:rPr>
              <a:t> </a:t>
            </a:r>
            <a:r>
              <a:rPr lang="en-GB" sz="4800" dirty="0" err="1">
                <a:solidFill>
                  <a:srgbClr val="00B050"/>
                </a:solidFill>
              </a:rPr>
              <a:t>yr</a:t>
            </a:r>
            <a:r>
              <a:rPr lang="en-GB" sz="4800" dirty="0">
                <a:solidFill>
                  <a:srgbClr val="00B050"/>
                </a:solidFill>
              </a:rPr>
              <a:t> </a:t>
            </a:r>
            <a:r>
              <a:rPr lang="en-GB" sz="4800" dirty="0" err="1">
                <a:solidFill>
                  <a:srgbClr val="00B050"/>
                </a:solidFill>
              </a:rPr>
              <a:t>addewid</a:t>
            </a:r>
            <a:r>
              <a:rPr lang="en-GB" sz="4800" dirty="0">
                <a:solidFill>
                  <a:srgbClr val="00B050"/>
                </a:solidFill>
              </a:rPr>
              <a:t> </a:t>
            </a:r>
            <a:r>
              <a:rPr lang="en-GB" sz="4800" dirty="0" err="1">
                <a:solidFill>
                  <a:srgbClr val="00B050"/>
                </a:solidFill>
              </a:rPr>
              <a:t>i’w</a:t>
            </a:r>
            <a:r>
              <a:rPr lang="en-GB" sz="4800" dirty="0">
                <a:solidFill>
                  <a:srgbClr val="00B050"/>
                </a:solidFill>
              </a:rPr>
              <a:t> </a:t>
            </a:r>
            <a:r>
              <a:rPr lang="en-GB" sz="4800" dirty="0" err="1">
                <a:solidFill>
                  <a:srgbClr val="00B050"/>
                </a:solidFill>
              </a:rPr>
              <a:t>rhodio</a:t>
            </a:r>
            <a:r>
              <a:rPr lang="en-GB" sz="4800" dirty="0">
                <a:solidFill>
                  <a:srgbClr val="00B050"/>
                </a:solidFill>
              </a:rPr>
              <a:t> </a:t>
            </a:r>
            <a:r>
              <a:rPr lang="en-GB" sz="4800" dirty="0" err="1">
                <a:solidFill>
                  <a:srgbClr val="00B050"/>
                </a:solidFill>
              </a:rPr>
              <a:t>yn</a:t>
            </a:r>
            <a:r>
              <a:rPr lang="en-GB" sz="4800" dirty="0">
                <a:solidFill>
                  <a:srgbClr val="00B050"/>
                </a:solidFill>
              </a:rPr>
              <a:t> </a:t>
            </a:r>
            <a:r>
              <a:rPr lang="en-GB" sz="4800" dirty="0" err="1">
                <a:solidFill>
                  <a:srgbClr val="00B050"/>
                </a:solidFill>
              </a:rPr>
              <a:t>rhydd</a:t>
            </a:r>
            <a:endParaRPr lang="en-GB" sz="4800" dirty="0">
              <a:solidFill>
                <a:srgbClr val="00B050"/>
              </a:solidFill>
            </a:endParaRPr>
          </a:p>
          <a:p>
            <a:endParaRPr lang="en-GB" sz="4800" dirty="0">
              <a:solidFill>
                <a:prstClr val="black"/>
              </a:solidFill>
            </a:endParaRPr>
          </a:p>
          <a:p>
            <a:endParaRPr lang="en-GB" sz="4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4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7- </a:t>
            </a:r>
            <a:r>
              <a:rPr lang="en-GB" dirty="0" err="1" smtClean="0"/>
              <a:t>Ffwr</a:t>
            </a:r>
            <a:r>
              <a:rPr lang="en-GB" dirty="0" smtClean="0"/>
              <a:t> a </a:t>
            </a:r>
            <a:r>
              <a:rPr lang="en-GB" dirty="0" err="1" smtClean="0"/>
              <a:t>ti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Ffwr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>
                <a:latin typeface="Comic Sans MS" panose="030F0702030302020204" pitchFamily="66" charset="0"/>
              </a:rPr>
              <a:t>‘ a </a:t>
            </a:r>
            <a:r>
              <a:rPr lang="en-GB" sz="3600" dirty="0" err="1">
                <a:latin typeface="Comic Sans MS" panose="030F0702030302020204" pitchFamily="66" charset="0"/>
              </a:rPr>
              <a:t>ti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, a </a:t>
            </a:r>
            <a:r>
              <a:rPr lang="en-GB" sz="3600" dirty="0" err="1">
                <a:latin typeface="Comic Sans MS" panose="030F0702030302020204" pitchFamily="66" charset="0"/>
              </a:rPr>
              <a:t>chofia</a:t>
            </a:r>
            <a:r>
              <a:rPr lang="en-GB" sz="3600" dirty="0">
                <a:latin typeface="Comic Sans MS" panose="030F0702030302020204" pitchFamily="66" charset="0"/>
              </a:rPr>
              <a:t> di </a:t>
            </a:r>
            <a:r>
              <a:rPr lang="en-GB" sz="3600" dirty="0" err="1">
                <a:latin typeface="Comic Sans MS" panose="030F0702030302020204" pitchFamily="66" charset="0"/>
              </a:rPr>
              <a:t>hyn</a:t>
            </a: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Dal </a:t>
            </a:r>
            <a:r>
              <a:rPr lang="en-GB" sz="3600" dirty="0" err="1">
                <a:latin typeface="Comic Sans MS" panose="030F0702030302020204" pitchFamily="66" charset="0"/>
              </a:rPr>
              <a:t>d’afael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, daw </a:t>
            </a:r>
            <a:r>
              <a:rPr lang="en-GB" sz="3600" dirty="0" err="1">
                <a:latin typeface="Comic Sans MS" panose="030F0702030302020204" pitchFamily="66" charset="0"/>
              </a:rPr>
              <a:t>heulwen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fryn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Sha la </a:t>
            </a:r>
            <a:r>
              <a:rPr lang="en-GB" sz="3600" dirty="0" err="1">
                <a:latin typeface="Comic Sans MS" panose="030F0702030302020204" pitchFamily="66" charset="0"/>
              </a:rPr>
              <a:t>la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gwyddom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gyd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Dy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gôt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amryliw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gaiff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arwain</a:t>
            </a:r>
            <a:r>
              <a:rPr lang="en-GB" sz="3600" dirty="0">
                <a:latin typeface="Comic Sans MS" panose="030F0702030302020204" pitchFamily="66" charset="0"/>
              </a:rPr>
              <a:t> y </a:t>
            </a:r>
            <a:r>
              <a:rPr lang="en-GB" sz="3600" dirty="0" err="1">
                <a:latin typeface="Comic Sans MS" panose="030F0702030302020204" pitchFamily="66" charset="0"/>
              </a:rPr>
              <a:t>byd</a:t>
            </a:r>
            <a:r>
              <a:rPr lang="en-GB" sz="3600" dirty="0">
                <a:latin typeface="Comic Sans MS" panose="030F0702030302020204" pitchFamily="66" charset="0"/>
              </a:rPr>
              <a:t>. 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X2 – </a:t>
            </a:r>
            <a:r>
              <a:rPr lang="en-GB" sz="3600" dirty="0" err="1" smtClean="0">
                <a:latin typeface="Comic Sans MS" panose="030F0702030302020204" pitchFamily="66" charset="0"/>
              </a:rPr>
              <a:t>Ie</a:t>
            </a:r>
            <a:r>
              <a:rPr lang="en-GB" sz="3600" dirty="0" smtClean="0">
                <a:latin typeface="Comic Sans MS" panose="030F0702030302020204" pitchFamily="66" charset="0"/>
              </a:rPr>
              <a:t> (</a:t>
            </a:r>
            <a:r>
              <a:rPr lang="en-GB" sz="3600" dirty="0" err="1" smtClean="0">
                <a:latin typeface="Comic Sans MS" panose="030F0702030302020204" pitchFamily="66" charset="0"/>
              </a:rPr>
              <a:t>ar</a:t>
            </a:r>
            <a:r>
              <a:rPr lang="en-GB" sz="3600" dirty="0" smtClean="0">
                <a:latin typeface="Comic Sans MS" panose="030F0702030302020204" pitchFamily="66" charset="0"/>
              </a:rPr>
              <a:t> y </a:t>
            </a:r>
            <a:r>
              <a:rPr lang="en-GB" sz="3600" dirty="0" err="1" smtClean="0">
                <a:latin typeface="Comic Sans MS" panose="030F0702030302020204" pitchFamily="66" charset="0"/>
              </a:rPr>
              <a:t>diwedd</a:t>
            </a:r>
            <a:r>
              <a:rPr lang="en-GB" sz="3600" dirty="0" smtClean="0">
                <a:latin typeface="Comic Sans MS" panose="030F0702030302020204" pitchFamily="66" charset="0"/>
              </a:rPr>
              <a:t>!)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41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5400" dirty="0">
                <a:latin typeface="Comic Sans MS" panose="030F0702030302020204" pitchFamily="66" charset="0"/>
              </a:rPr>
              <a:t>(Joseff) Trwy lygaid cau, caf gip drwy’r llenni</a:t>
            </a:r>
          </a:p>
          <a:p>
            <a:pPr marL="0" indent="0">
              <a:buNone/>
            </a:pPr>
            <a:r>
              <a:rPr lang="cy-GB" sz="5400" dirty="0">
                <a:latin typeface="Comic Sans MS" panose="030F0702030302020204" pitchFamily="66" charset="0"/>
              </a:rPr>
              <a:t>Gwelaf drwy hynny beth sy’n wir neu gau.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28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6000" dirty="0" smtClean="0">
                <a:latin typeface="Comic Sans MS" panose="030F0702030302020204" pitchFamily="66" charset="0"/>
              </a:rPr>
              <a:t>Ymhell </a:t>
            </a:r>
            <a:r>
              <a:rPr lang="cy-GB" sz="6000" dirty="0">
                <a:latin typeface="Comic Sans MS" panose="030F0702030302020204" pitchFamily="66" charset="0"/>
              </a:rPr>
              <a:t>i ffwrdd, rhywun sy’n wylo,</a:t>
            </a:r>
          </a:p>
          <a:p>
            <a:pPr marL="0" indent="0">
              <a:buNone/>
            </a:pPr>
            <a:r>
              <a:rPr lang="cy-GB" sz="6000" dirty="0">
                <a:latin typeface="Comic Sans MS" panose="030F0702030302020204" pitchFamily="66" charset="0"/>
              </a:rPr>
              <a:t>Tra mae’r byd yn huno, Yn fy mreuddwyd brau. 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09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Gwisgaf </a:t>
            </a:r>
            <a:r>
              <a:rPr lang="cy-GB" sz="3600" dirty="0">
                <a:latin typeface="Comic Sans MS" panose="030F0702030302020204" pitchFamily="66" charset="0"/>
              </a:rPr>
              <a:t>fy nghôt	 </a:t>
            </a:r>
            <a:r>
              <a:rPr lang="cy-GB" sz="3600" dirty="0" smtClean="0">
                <a:latin typeface="Comic Sans MS" panose="030F0702030302020204" pitchFamily="66" charset="0"/>
              </a:rPr>
              <a:t>              </a:t>
            </a:r>
            <a:r>
              <a:rPr lang="cy-GB" sz="1800" dirty="0" smtClean="0">
                <a:latin typeface="Comic Sans MS" panose="030F0702030302020204" pitchFamily="66" charset="0"/>
              </a:rPr>
              <a:t>(</a:t>
            </a:r>
            <a:r>
              <a:rPr lang="cy-GB" sz="1800" dirty="0">
                <a:latin typeface="Comic Sans MS" panose="030F0702030302020204" pitchFamily="66" charset="0"/>
              </a:rPr>
              <a:t>Corws) Gwisgaf fy nghôt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O </a:t>
            </a:r>
            <a:r>
              <a:rPr lang="cy-GB" sz="3600" dirty="0">
                <a:latin typeface="Comic Sans MS" panose="030F0702030302020204" pitchFamily="66" charset="0"/>
              </a:rPr>
              <a:t>sidan lliwgar 					Aaaa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A’i </a:t>
            </a:r>
            <a:r>
              <a:rPr lang="cy-GB" sz="3600" dirty="0">
                <a:latin typeface="Comic Sans MS" panose="030F0702030302020204" pitchFamily="66" charset="0"/>
              </a:rPr>
              <a:t>phlygion llachar					</a:t>
            </a:r>
            <a:r>
              <a:rPr lang="cy-GB" sz="3600" dirty="0" smtClean="0">
                <a:latin typeface="Comic Sans MS" panose="030F0702030302020204" pitchFamily="66" charset="0"/>
              </a:rPr>
              <a:t>								Aaa</a:t>
            </a: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O fy nghylch yn cau 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67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Dros </a:t>
            </a:r>
            <a:r>
              <a:rPr lang="cy-GB" sz="3600" dirty="0">
                <a:latin typeface="Comic Sans MS" panose="030F0702030302020204" pitchFamily="66" charset="0"/>
              </a:rPr>
              <a:t>orwel pell </a:t>
            </a:r>
            <a:r>
              <a:rPr lang="cy-GB" sz="3600" dirty="0" smtClean="0">
                <a:latin typeface="Comic Sans MS" panose="030F0702030302020204" pitchFamily="66" charset="0"/>
              </a:rPr>
              <a:t>               </a:t>
            </a:r>
            <a:r>
              <a:rPr lang="cy-GB" sz="2600" dirty="0" smtClean="0">
                <a:latin typeface="Comic Sans MS" panose="030F0702030302020204" pitchFamily="66" charset="0"/>
              </a:rPr>
              <a:t>(</a:t>
            </a:r>
            <a:r>
              <a:rPr lang="cy-GB" sz="2600" dirty="0">
                <a:latin typeface="Comic Sans MS" panose="030F0702030302020204" pitchFamily="66" charset="0"/>
              </a:rPr>
              <a:t>Corws) Dros orwel pell </a:t>
            </a: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Mae </a:t>
            </a:r>
            <a:r>
              <a:rPr lang="cy-GB" sz="3600" dirty="0">
                <a:latin typeface="Comic Sans MS" panose="030F0702030302020204" pitchFamily="66" charset="0"/>
              </a:rPr>
              <a:t>dydd yn gwawrio 				Aaaa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A’r </a:t>
            </a:r>
            <a:r>
              <a:rPr lang="cy-GB" sz="3600" dirty="0">
                <a:latin typeface="Comic Sans MS" panose="030F0702030302020204" pitchFamily="66" charset="0"/>
              </a:rPr>
              <a:t>holl fyd sy’n deffro 				</a:t>
            </a:r>
            <a:r>
              <a:rPr lang="cy-GB" sz="3600" dirty="0" smtClean="0">
                <a:latin typeface="Comic Sans MS" panose="030F0702030302020204" pitchFamily="66" charset="0"/>
              </a:rPr>
              <a:t>								Aaaa</a:t>
            </a: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Yn fy mreuddwyd brau 			             </a:t>
            </a: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86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4400" dirty="0" smtClean="0">
                <a:latin typeface="Comic Sans MS" panose="030F0702030302020204" pitchFamily="66" charset="0"/>
              </a:rPr>
              <a:t>Mewn </a:t>
            </a:r>
            <a:r>
              <a:rPr lang="cy-GB" sz="4400" dirty="0">
                <a:latin typeface="Comic Sans MS" panose="030F0702030302020204" pitchFamily="66" charset="0"/>
              </a:rPr>
              <a:t>fflach o dân,  </a:t>
            </a:r>
            <a:endParaRPr lang="cy-GB" sz="4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4400" dirty="0" smtClean="0">
                <a:latin typeface="Comic Sans MS" panose="030F0702030302020204" pitchFamily="66" charset="0"/>
              </a:rPr>
              <a:t>storm </a:t>
            </a:r>
            <a:r>
              <a:rPr lang="cy-GB" sz="4400" dirty="0">
                <a:latin typeface="Comic Sans MS" panose="030F0702030302020204" pitchFamily="66" charset="0"/>
              </a:rPr>
              <a:t>o wynt 				</a:t>
            </a:r>
          </a:p>
          <a:p>
            <a:pPr marL="0" indent="0">
              <a:buNone/>
            </a:pPr>
            <a:r>
              <a:rPr lang="cy-GB" sz="4400" dirty="0">
                <a:latin typeface="Comic Sans MS" panose="030F0702030302020204" pitchFamily="66" charset="0"/>
              </a:rPr>
              <a:t>Fy </a:t>
            </a:r>
            <a:r>
              <a:rPr lang="cy-GB" sz="4400" dirty="0" smtClean="0">
                <a:latin typeface="Comic Sans MS" panose="030F0702030302020204" pitchFamily="66" charset="0"/>
              </a:rPr>
              <a:t>euraidd </a:t>
            </a:r>
            <a:r>
              <a:rPr lang="cy-GB" sz="4400" dirty="0">
                <a:latin typeface="Comic Sans MS" panose="030F0702030302020204" pitchFamily="66" charset="0"/>
              </a:rPr>
              <a:t>gôt a aeth i’w hynt. 	</a:t>
            </a:r>
          </a:p>
          <a:p>
            <a:pPr marL="0" indent="0">
              <a:buNone/>
            </a:pPr>
            <a:r>
              <a:rPr lang="cy-GB" sz="4400" dirty="0">
                <a:latin typeface="Comic Sans MS" panose="030F0702030302020204" pitchFamily="66" charset="0"/>
              </a:rPr>
              <a:t>Ei </a:t>
            </a:r>
            <a:r>
              <a:rPr lang="cy-GB" sz="4400" dirty="0" smtClean="0">
                <a:latin typeface="Comic Sans MS" panose="030F0702030302020204" pitchFamily="66" charset="0"/>
              </a:rPr>
              <a:t>lliwiau’n </a:t>
            </a:r>
            <a:r>
              <a:rPr lang="cy-GB" sz="4400" dirty="0">
                <a:latin typeface="Comic Sans MS" panose="030F0702030302020204" pitchFamily="66" charset="0"/>
              </a:rPr>
              <a:t>cilio’n ôl i’r t’wyllwch, Minnau yno f’hun.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15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4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 </a:t>
            </a:r>
            <a:r>
              <a:rPr lang="cy-GB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ddaw yn ôl, </a:t>
            </a:r>
            <a:endParaRPr lang="cy-GB" sz="4800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4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drwy </a:t>
            </a:r>
            <a:r>
              <a:rPr lang="cy-GB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wyll y cyfnos?			</a:t>
            </a:r>
            <a:endParaRPr lang="cy-GB" sz="4800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4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Rwyn </a:t>
            </a:r>
            <a:r>
              <a:rPr lang="cy-GB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dal i aros 					</a:t>
            </a:r>
            <a:endParaRPr lang="cy-GB" sz="4800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4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Am </a:t>
            </a:r>
            <a:r>
              <a:rPr lang="cy-GB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fy mreuddwyd brau. 	</a:t>
            </a:r>
            <a:r>
              <a:rPr lang="cy-GB" sz="4800" dirty="0">
                <a:latin typeface="Comic Sans MS" panose="030F0702030302020204" pitchFamily="66" charset="0"/>
              </a:rPr>
              <a:t>			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808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y-GB" sz="6000" dirty="0" smtClean="0"/>
              <a:t>Tyrd </a:t>
            </a:r>
            <a:r>
              <a:rPr lang="cy-GB" sz="6000" dirty="0"/>
              <a:t>eto liwgar gôt, fy rhyfeddol liwgar gôt,</a:t>
            </a:r>
            <a:endParaRPr lang="en-GB" sz="6000" dirty="0"/>
          </a:p>
          <a:p>
            <a:pPr marL="0" indent="0">
              <a:buNone/>
            </a:pPr>
            <a:r>
              <a:rPr lang="cy-GB" sz="6000" dirty="0"/>
              <a:t>Tyrd eto liwgar gôt, fy rhyfeddol liwgar gôt. </a:t>
            </a:r>
            <a:endParaRPr lang="en-GB" sz="6000" dirty="0"/>
          </a:p>
          <a:p>
            <a:pPr marL="0" indent="0">
              <a:buNone/>
            </a:pPr>
            <a:r>
              <a:rPr lang="cy-GB" sz="6000" dirty="0">
                <a:latin typeface="Comic Sans MS" panose="030F0702030302020204" pitchFamily="66" charset="0"/>
              </a:rPr>
              <a:t>				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47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641</Words>
  <Application>Microsoft Office PowerPoint</Application>
  <PresentationFormat>On-screen Show (4:3)</PresentationFormat>
  <Paragraphs>140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Cân 1 – Jacob a’i griw (Cyfeirnod C - Corws)</vt:lpstr>
      <vt:lpstr>Cân 1 Corws</vt:lpstr>
      <vt:lpstr>Cân 1 Corws</vt:lpstr>
      <vt:lpstr>Cân 1 Corws</vt:lpstr>
      <vt:lpstr>Cân 1</vt:lpstr>
      <vt:lpstr>Cân 2 Côt Joseff (Corws)</vt:lpstr>
      <vt:lpstr>Cân 2 Côt Joseff Corws</vt:lpstr>
      <vt:lpstr>Cân 2 Côt Joseff Corws</vt:lpstr>
      <vt:lpstr>Cân 2 Côt Joseff Llefarwyr</vt:lpstr>
      <vt:lpstr>PowerPoint Presentation</vt:lpstr>
      <vt:lpstr>PowerPoint Presentation</vt:lpstr>
      <vt:lpstr>PowerPoint Presentation</vt:lpstr>
      <vt:lpstr>PowerPoint Presentation</vt:lpstr>
      <vt:lpstr>Cân 7- Ffwr a ti Joseff</vt:lpstr>
      <vt:lpstr>Cân 13 Yn fy mreuddwyd brau</vt:lpstr>
      <vt:lpstr>Cân 13 Yn fy mreuddwyd brau</vt:lpstr>
      <vt:lpstr>Cân 13 Yn fy mreuddwyd brau</vt:lpstr>
      <vt:lpstr>Cân 13 Yn fy mreuddwyd brau</vt:lpstr>
      <vt:lpstr>Cân 13 Yn fy mreuddwyd brau</vt:lpstr>
      <vt:lpstr>Cân 13 Yn fy mreuddwyd brau</vt:lpstr>
      <vt:lpstr>Cân 13 Yn fy mreuddwyd brau</vt:lpstr>
    </vt:vector>
  </TitlesOfParts>
  <Company>Caerphilly CBC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Cân 1 – Jacob a’i griw (Cyfeirnod C - Corws)</dc:title>
  <dc:creator>YGCP TEACHER</dc:creator>
  <cp:lastModifiedBy>YGCP Pupil</cp:lastModifiedBy>
  <cp:revision>5</cp:revision>
  <dcterms:created xsi:type="dcterms:W3CDTF">2020-01-09T12:10:31Z</dcterms:created>
  <dcterms:modified xsi:type="dcterms:W3CDTF">2020-01-16T16:27:32Z</dcterms:modified>
</cp:coreProperties>
</file>